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97"/>
  </p:notesMasterIdLst>
  <p:handoutMasterIdLst>
    <p:handoutMasterId r:id="rId98"/>
  </p:handoutMasterIdLst>
  <p:sldIdLst>
    <p:sldId id="777" r:id="rId2"/>
    <p:sldId id="736" r:id="rId3"/>
    <p:sldId id="738" r:id="rId4"/>
    <p:sldId id="778" r:id="rId5"/>
    <p:sldId id="779" r:id="rId6"/>
    <p:sldId id="780" r:id="rId7"/>
    <p:sldId id="781" r:id="rId8"/>
    <p:sldId id="783" r:id="rId9"/>
    <p:sldId id="527" r:id="rId10"/>
    <p:sldId id="670" r:id="rId11"/>
    <p:sldId id="626" r:id="rId12"/>
    <p:sldId id="743" r:id="rId13"/>
    <p:sldId id="627" r:id="rId14"/>
    <p:sldId id="739" r:id="rId15"/>
    <p:sldId id="705" r:id="rId16"/>
    <p:sldId id="706" r:id="rId17"/>
    <p:sldId id="707" r:id="rId18"/>
    <p:sldId id="579" r:id="rId19"/>
    <p:sldId id="784" r:id="rId20"/>
    <p:sldId id="785" r:id="rId21"/>
    <p:sldId id="578" r:id="rId22"/>
    <p:sldId id="672" r:id="rId23"/>
    <p:sldId id="744" r:id="rId24"/>
    <p:sldId id="691" r:id="rId25"/>
    <p:sldId id="692" r:id="rId26"/>
    <p:sldId id="693" r:id="rId27"/>
    <p:sldId id="694" r:id="rId28"/>
    <p:sldId id="695" r:id="rId29"/>
    <p:sldId id="696" r:id="rId30"/>
    <p:sldId id="698" r:id="rId31"/>
    <p:sldId id="699" r:id="rId32"/>
    <p:sldId id="740" r:id="rId33"/>
    <p:sldId id="628" r:id="rId34"/>
    <p:sldId id="741" r:id="rId35"/>
    <p:sldId id="787" r:id="rId36"/>
    <p:sldId id="786" r:id="rId37"/>
    <p:sldId id="581" r:id="rId38"/>
    <p:sldId id="708" r:id="rId39"/>
    <p:sldId id="709" r:id="rId40"/>
    <p:sldId id="584" r:id="rId41"/>
    <p:sldId id="742" r:id="rId42"/>
    <p:sldId id="586" r:id="rId43"/>
    <p:sldId id="655" r:id="rId44"/>
    <p:sldId id="656" r:id="rId45"/>
    <p:sldId id="745" r:id="rId46"/>
    <p:sldId id="587" r:id="rId47"/>
    <p:sldId id="746" r:id="rId48"/>
    <p:sldId id="747" r:id="rId49"/>
    <p:sldId id="748" r:id="rId50"/>
    <p:sldId id="749" r:id="rId51"/>
    <p:sldId id="594" r:id="rId52"/>
    <p:sldId id="750" r:id="rId53"/>
    <p:sldId id="751" r:id="rId54"/>
    <p:sldId id="598" r:id="rId55"/>
    <p:sldId id="753" r:id="rId56"/>
    <p:sldId id="754" r:id="rId57"/>
    <p:sldId id="599" r:id="rId58"/>
    <p:sldId id="788" r:id="rId59"/>
    <p:sldId id="789" r:id="rId60"/>
    <p:sldId id="600" r:id="rId61"/>
    <p:sldId id="602" r:id="rId62"/>
    <p:sldId id="642" r:id="rId63"/>
    <p:sldId id="680" r:id="rId64"/>
    <p:sldId id="681" r:id="rId65"/>
    <p:sldId id="720" r:id="rId66"/>
    <p:sldId id="755" r:id="rId67"/>
    <p:sldId id="756" r:id="rId68"/>
    <p:sldId id="697" r:id="rId69"/>
    <p:sldId id="607" r:id="rId70"/>
    <p:sldId id="757" r:id="rId71"/>
    <p:sldId id="683" r:id="rId72"/>
    <p:sldId id="758" r:id="rId73"/>
    <p:sldId id="759" r:id="rId74"/>
    <p:sldId id="721" r:id="rId75"/>
    <p:sldId id="727" r:id="rId76"/>
    <p:sldId id="722" r:id="rId77"/>
    <p:sldId id="760" r:id="rId78"/>
    <p:sldId id="761" r:id="rId79"/>
    <p:sldId id="723" r:id="rId80"/>
    <p:sldId id="724" r:id="rId81"/>
    <p:sldId id="762" r:id="rId82"/>
    <p:sldId id="725" r:id="rId83"/>
    <p:sldId id="726" r:id="rId84"/>
    <p:sldId id="763" r:id="rId85"/>
    <p:sldId id="764" r:id="rId86"/>
    <p:sldId id="772" r:id="rId87"/>
    <p:sldId id="773" r:id="rId88"/>
    <p:sldId id="774" r:id="rId89"/>
    <p:sldId id="775" r:id="rId90"/>
    <p:sldId id="776" r:id="rId91"/>
    <p:sldId id="767" r:id="rId92"/>
    <p:sldId id="768" r:id="rId93"/>
    <p:sldId id="769" r:id="rId94"/>
    <p:sldId id="770" r:id="rId95"/>
    <p:sldId id="771" r:id="rId96"/>
  </p:sldIdLst>
  <p:sldSz cx="9144000" cy="6858000" type="screen4x3"/>
  <p:notesSz cx="7315200" cy="96012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chemeClr val="tx1"/>
        </a:solidFill>
        <a:latin typeface="Arial Black" pitchFamily="34" charset="0"/>
        <a:ea typeface="+mn-ea"/>
        <a:cs typeface="+mn-cs"/>
      </a:defRPr>
    </a:lvl1pPr>
    <a:lvl2pPr marL="457200" algn="ctr" rtl="0" eaLnBrk="0" fontAlgn="base" hangingPunct="0">
      <a:spcBef>
        <a:spcPct val="0"/>
      </a:spcBef>
      <a:spcAft>
        <a:spcPct val="0"/>
      </a:spcAft>
      <a:defRPr sz="2400" kern="1200">
        <a:solidFill>
          <a:schemeClr val="tx1"/>
        </a:solidFill>
        <a:latin typeface="Arial Black" pitchFamily="34" charset="0"/>
        <a:ea typeface="+mn-ea"/>
        <a:cs typeface="+mn-cs"/>
      </a:defRPr>
    </a:lvl2pPr>
    <a:lvl3pPr marL="914400" algn="ctr" rtl="0" eaLnBrk="0" fontAlgn="base" hangingPunct="0">
      <a:spcBef>
        <a:spcPct val="0"/>
      </a:spcBef>
      <a:spcAft>
        <a:spcPct val="0"/>
      </a:spcAft>
      <a:defRPr sz="2400" kern="1200">
        <a:solidFill>
          <a:schemeClr val="tx1"/>
        </a:solidFill>
        <a:latin typeface="Arial Black" pitchFamily="34" charset="0"/>
        <a:ea typeface="+mn-ea"/>
        <a:cs typeface="+mn-cs"/>
      </a:defRPr>
    </a:lvl3pPr>
    <a:lvl4pPr marL="1371600" algn="ctr" rtl="0" eaLnBrk="0" fontAlgn="base" hangingPunct="0">
      <a:spcBef>
        <a:spcPct val="0"/>
      </a:spcBef>
      <a:spcAft>
        <a:spcPct val="0"/>
      </a:spcAft>
      <a:defRPr sz="2400" kern="1200">
        <a:solidFill>
          <a:schemeClr val="tx1"/>
        </a:solidFill>
        <a:latin typeface="Arial Black" pitchFamily="34" charset="0"/>
        <a:ea typeface="+mn-ea"/>
        <a:cs typeface="+mn-cs"/>
      </a:defRPr>
    </a:lvl4pPr>
    <a:lvl5pPr marL="1828800" algn="ctr" rtl="0" eaLnBrk="0" fontAlgn="base" hangingPunct="0">
      <a:spcBef>
        <a:spcPct val="0"/>
      </a:spcBef>
      <a:spcAft>
        <a:spcPct val="0"/>
      </a:spcAft>
      <a:defRPr sz="2400" kern="1200">
        <a:solidFill>
          <a:schemeClr val="tx1"/>
        </a:solidFill>
        <a:latin typeface="Arial Black" pitchFamily="34" charset="0"/>
        <a:ea typeface="+mn-ea"/>
        <a:cs typeface="+mn-cs"/>
      </a:defRPr>
    </a:lvl5pPr>
    <a:lvl6pPr marL="2286000" algn="l" defTabSz="914400" rtl="0" eaLnBrk="1" latinLnBrk="0" hangingPunct="1">
      <a:defRPr sz="2400" kern="1200">
        <a:solidFill>
          <a:schemeClr val="tx1"/>
        </a:solidFill>
        <a:latin typeface="Arial Black" pitchFamily="34" charset="0"/>
        <a:ea typeface="+mn-ea"/>
        <a:cs typeface="+mn-cs"/>
      </a:defRPr>
    </a:lvl6pPr>
    <a:lvl7pPr marL="2743200" algn="l" defTabSz="914400" rtl="0" eaLnBrk="1" latinLnBrk="0" hangingPunct="1">
      <a:defRPr sz="2400" kern="1200">
        <a:solidFill>
          <a:schemeClr val="tx1"/>
        </a:solidFill>
        <a:latin typeface="Arial Black" pitchFamily="34" charset="0"/>
        <a:ea typeface="+mn-ea"/>
        <a:cs typeface="+mn-cs"/>
      </a:defRPr>
    </a:lvl7pPr>
    <a:lvl8pPr marL="3200400" algn="l" defTabSz="914400" rtl="0" eaLnBrk="1" latinLnBrk="0" hangingPunct="1">
      <a:defRPr sz="2400" kern="1200">
        <a:solidFill>
          <a:schemeClr val="tx1"/>
        </a:solidFill>
        <a:latin typeface="Arial Black" pitchFamily="34" charset="0"/>
        <a:ea typeface="+mn-ea"/>
        <a:cs typeface="+mn-cs"/>
      </a:defRPr>
    </a:lvl8pPr>
    <a:lvl9pPr marL="3657600" algn="l" defTabSz="914400" rtl="0" eaLnBrk="1" latinLnBrk="0" hangingPunct="1">
      <a:defRPr sz="2400" kern="1200">
        <a:solidFill>
          <a:schemeClr val="tx1"/>
        </a:solidFill>
        <a:latin typeface="Arial Black"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3">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CC0000"/>
    <a:srgbClr val="006600"/>
    <a:srgbClr val="800080"/>
    <a:srgbClr val="5F5F5F"/>
    <a:srgbClr val="800000"/>
    <a:srgbClr val="FFFFFF"/>
    <a:srgbClr val="808080"/>
    <a:srgbClr val="969696"/>
    <a:srgbClr val="8E00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94671" autoAdjust="0"/>
  </p:normalViewPr>
  <p:slideViewPr>
    <p:cSldViewPr>
      <p:cViewPr varScale="1">
        <p:scale>
          <a:sx n="107" d="100"/>
          <a:sy n="107" d="100"/>
        </p:scale>
        <p:origin x="114" y="14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Lst>
  </p:outlineViewPr>
  <p:notesTextViewPr>
    <p:cViewPr>
      <p:scale>
        <a:sx n="100" d="100"/>
        <a:sy n="100" d="100"/>
      </p:scale>
      <p:origin x="0" y="0"/>
    </p:cViewPr>
  </p:notesTextViewPr>
  <p:sorterViewPr>
    <p:cViewPr>
      <p:scale>
        <a:sx n="100" d="100"/>
        <a:sy n="100" d="100"/>
      </p:scale>
      <p:origin x="0" y="0"/>
    </p:cViewPr>
  </p:sorterViewPr>
  <p:notesViewPr>
    <p:cSldViewPr>
      <p:cViewPr>
        <p:scale>
          <a:sx n="75" d="100"/>
          <a:sy n="75" d="100"/>
        </p:scale>
        <p:origin x="-2334" y="-162"/>
      </p:cViewPr>
      <p:guideLst>
        <p:guide orient="horz" pos="3023"/>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13" Type="http://schemas.openxmlformats.org/officeDocument/2006/relationships/slide" Target="slides/slide21.xml"/><Relationship Id="rId18" Type="http://schemas.openxmlformats.org/officeDocument/2006/relationships/slide" Target="slides/slide26.xml"/><Relationship Id="rId26" Type="http://schemas.openxmlformats.org/officeDocument/2006/relationships/slide" Target="slides/slide34.xml"/><Relationship Id="rId39" Type="http://schemas.openxmlformats.org/officeDocument/2006/relationships/slide" Target="slides/slide49.xml"/><Relationship Id="rId21" Type="http://schemas.openxmlformats.org/officeDocument/2006/relationships/slide" Target="slides/slide29.xml"/><Relationship Id="rId34" Type="http://schemas.openxmlformats.org/officeDocument/2006/relationships/slide" Target="slides/slide44.xml"/><Relationship Id="rId42" Type="http://schemas.openxmlformats.org/officeDocument/2006/relationships/slide" Target="slides/slide52.xml"/><Relationship Id="rId47" Type="http://schemas.openxmlformats.org/officeDocument/2006/relationships/slide" Target="slides/slide57.xml"/><Relationship Id="rId50" Type="http://schemas.openxmlformats.org/officeDocument/2006/relationships/slide" Target="slides/slide61.xml"/><Relationship Id="rId55" Type="http://schemas.openxmlformats.org/officeDocument/2006/relationships/slide" Target="slides/slide66.xml"/><Relationship Id="rId63" Type="http://schemas.openxmlformats.org/officeDocument/2006/relationships/slide" Target="slides/slide74.xml"/><Relationship Id="rId68" Type="http://schemas.openxmlformats.org/officeDocument/2006/relationships/slide" Target="slides/slide79.xml"/><Relationship Id="rId7" Type="http://schemas.openxmlformats.org/officeDocument/2006/relationships/slide" Target="slides/slide13.xml"/><Relationship Id="rId71" Type="http://schemas.openxmlformats.org/officeDocument/2006/relationships/slide" Target="slides/slide82.xml"/><Relationship Id="rId2" Type="http://schemas.openxmlformats.org/officeDocument/2006/relationships/slide" Target="slides/slide5.xml"/><Relationship Id="rId16" Type="http://schemas.openxmlformats.org/officeDocument/2006/relationships/slide" Target="slides/slide24.xml"/><Relationship Id="rId29" Type="http://schemas.openxmlformats.org/officeDocument/2006/relationships/slide" Target="slides/slide39.xml"/><Relationship Id="rId1" Type="http://schemas.openxmlformats.org/officeDocument/2006/relationships/slide" Target="slides/slide3.xml"/><Relationship Id="rId6" Type="http://schemas.openxmlformats.org/officeDocument/2006/relationships/slide" Target="slides/slide12.xml"/><Relationship Id="rId11" Type="http://schemas.openxmlformats.org/officeDocument/2006/relationships/slide" Target="slides/slide17.xml"/><Relationship Id="rId24" Type="http://schemas.openxmlformats.org/officeDocument/2006/relationships/slide" Target="slides/slide32.xml"/><Relationship Id="rId32" Type="http://schemas.openxmlformats.org/officeDocument/2006/relationships/slide" Target="slides/slide42.xml"/><Relationship Id="rId37" Type="http://schemas.openxmlformats.org/officeDocument/2006/relationships/slide" Target="slides/slide47.xml"/><Relationship Id="rId40" Type="http://schemas.openxmlformats.org/officeDocument/2006/relationships/slide" Target="slides/slide50.xml"/><Relationship Id="rId45" Type="http://schemas.openxmlformats.org/officeDocument/2006/relationships/slide" Target="slides/slide55.xml"/><Relationship Id="rId53" Type="http://schemas.openxmlformats.org/officeDocument/2006/relationships/slide" Target="slides/slide64.xml"/><Relationship Id="rId58" Type="http://schemas.openxmlformats.org/officeDocument/2006/relationships/slide" Target="slides/slide69.xml"/><Relationship Id="rId66" Type="http://schemas.openxmlformats.org/officeDocument/2006/relationships/slide" Target="slides/slide77.xml"/><Relationship Id="rId5" Type="http://schemas.openxmlformats.org/officeDocument/2006/relationships/slide" Target="slides/slide11.xml"/><Relationship Id="rId15" Type="http://schemas.openxmlformats.org/officeDocument/2006/relationships/slide" Target="slides/slide23.xml"/><Relationship Id="rId23" Type="http://schemas.openxmlformats.org/officeDocument/2006/relationships/slide" Target="slides/slide31.xml"/><Relationship Id="rId28" Type="http://schemas.openxmlformats.org/officeDocument/2006/relationships/slide" Target="slides/slide38.xml"/><Relationship Id="rId36" Type="http://schemas.openxmlformats.org/officeDocument/2006/relationships/slide" Target="slides/slide46.xml"/><Relationship Id="rId49" Type="http://schemas.openxmlformats.org/officeDocument/2006/relationships/slide" Target="slides/slide60.xml"/><Relationship Id="rId57" Type="http://schemas.openxmlformats.org/officeDocument/2006/relationships/slide" Target="slides/slide68.xml"/><Relationship Id="rId61" Type="http://schemas.openxmlformats.org/officeDocument/2006/relationships/slide" Target="slides/slide72.xml"/><Relationship Id="rId10" Type="http://schemas.openxmlformats.org/officeDocument/2006/relationships/slide" Target="slides/slide16.xml"/><Relationship Id="rId19" Type="http://schemas.openxmlformats.org/officeDocument/2006/relationships/slide" Target="slides/slide27.xml"/><Relationship Id="rId31" Type="http://schemas.openxmlformats.org/officeDocument/2006/relationships/slide" Target="slides/slide41.xml"/><Relationship Id="rId44" Type="http://schemas.openxmlformats.org/officeDocument/2006/relationships/slide" Target="slides/slide54.xml"/><Relationship Id="rId52" Type="http://schemas.openxmlformats.org/officeDocument/2006/relationships/slide" Target="slides/slide63.xml"/><Relationship Id="rId60" Type="http://schemas.openxmlformats.org/officeDocument/2006/relationships/slide" Target="slides/slide71.xml"/><Relationship Id="rId65" Type="http://schemas.openxmlformats.org/officeDocument/2006/relationships/slide" Target="slides/slide76.xml"/><Relationship Id="rId4" Type="http://schemas.openxmlformats.org/officeDocument/2006/relationships/slide" Target="slides/slide10.xml"/><Relationship Id="rId9" Type="http://schemas.openxmlformats.org/officeDocument/2006/relationships/slide" Target="slides/slide15.xml"/><Relationship Id="rId14" Type="http://schemas.openxmlformats.org/officeDocument/2006/relationships/slide" Target="slides/slide22.xml"/><Relationship Id="rId22" Type="http://schemas.openxmlformats.org/officeDocument/2006/relationships/slide" Target="slides/slide30.xml"/><Relationship Id="rId27" Type="http://schemas.openxmlformats.org/officeDocument/2006/relationships/slide" Target="slides/slide37.xml"/><Relationship Id="rId30" Type="http://schemas.openxmlformats.org/officeDocument/2006/relationships/slide" Target="slides/slide40.xml"/><Relationship Id="rId35" Type="http://schemas.openxmlformats.org/officeDocument/2006/relationships/slide" Target="slides/slide45.xml"/><Relationship Id="rId43" Type="http://schemas.openxmlformats.org/officeDocument/2006/relationships/slide" Target="slides/slide53.xml"/><Relationship Id="rId48" Type="http://schemas.openxmlformats.org/officeDocument/2006/relationships/slide" Target="slides/slide59.xml"/><Relationship Id="rId56" Type="http://schemas.openxmlformats.org/officeDocument/2006/relationships/slide" Target="slides/slide67.xml"/><Relationship Id="rId64" Type="http://schemas.openxmlformats.org/officeDocument/2006/relationships/slide" Target="slides/slide75.xml"/><Relationship Id="rId69" Type="http://schemas.openxmlformats.org/officeDocument/2006/relationships/slide" Target="slides/slide80.xml"/><Relationship Id="rId8" Type="http://schemas.openxmlformats.org/officeDocument/2006/relationships/slide" Target="slides/slide14.xml"/><Relationship Id="rId51" Type="http://schemas.openxmlformats.org/officeDocument/2006/relationships/slide" Target="slides/slide62.xml"/><Relationship Id="rId72" Type="http://schemas.openxmlformats.org/officeDocument/2006/relationships/slide" Target="slides/slide83.xml"/><Relationship Id="rId3" Type="http://schemas.openxmlformats.org/officeDocument/2006/relationships/slide" Target="slides/slide9.xml"/><Relationship Id="rId12" Type="http://schemas.openxmlformats.org/officeDocument/2006/relationships/slide" Target="slides/slide18.xml"/><Relationship Id="rId17" Type="http://schemas.openxmlformats.org/officeDocument/2006/relationships/slide" Target="slides/slide25.xml"/><Relationship Id="rId25" Type="http://schemas.openxmlformats.org/officeDocument/2006/relationships/slide" Target="slides/slide33.xml"/><Relationship Id="rId33" Type="http://schemas.openxmlformats.org/officeDocument/2006/relationships/slide" Target="slides/slide43.xml"/><Relationship Id="rId38" Type="http://schemas.openxmlformats.org/officeDocument/2006/relationships/slide" Target="slides/slide48.xml"/><Relationship Id="rId46" Type="http://schemas.openxmlformats.org/officeDocument/2006/relationships/slide" Target="slides/slide56.xml"/><Relationship Id="rId59" Type="http://schemas.openxmlformats.org/officeDocument/2006/relationships/slide" Target="slides/slide70.xml"/><Relationship Id="rId67" Type="http://schemas.openxmlformats.org/officeDocument/2006/relationships/slide" Target="slides/slide78.xml"/><Relationship Id="rId20" Type="http://schemas.openxmlformats.org/officeDocument/2006/relationships/slide" Target="slides/slide28.xml"/><Relationship Id="rId41" Type="http://schemas.openxmlformats.org/officeDocument/2006/relationships/slide" Target="slides/slide51.xml"/><Relationship Id="rId54" Type="http://schemas.openxmlformats.org/officeDocument/2006/relationships/slide" Target="slides/slide65.xml"/><Relationship Id="rId62" Type="http://schemas.openxmlformats.org/officeDocument/2006/relationships/slide" Target="slides/slide73.xml"/><Relationship Id="rId70"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2391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406400" y="4560888"/>
            <a:ext cx="6583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371" tIns="46849" rIns="95371" bIns="46849" numCol="1" anchor="t" anchorCtr="0" compatLnSpc="1">
            <a:prstTxWarp prst="textNoShape">
              <a:avLst/>
            </a:prstTxWarp>
          </a:bodyPr>
          <a:lstStyle/>
          <a:p>
            <a:pPr lvl="0"/>
            <a:r>
              <a:rPr lang="en-US" altLang="en-US" smtClean="0"/>
              <a:t>Click to edit Master notes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1" name="Rectangle 3"/>
          <p:cNvSpPr>
            <a:spLocks noGrp="1" noRot="1" noChangeAspect="1" noChangeArrowheads="1" noTextEdit="1"/>
          </p:cNvSpPr>
          <p:nvPr>
            <p:ph type="sldImg" idx="2"/>
          </p:nvPr>
        </p:nvSpPr>
        <p:spPr bwMode="auto">
          <a:xfrm>
            <a:off x="1266825" y="727075"/>
            <a:ext cx="4781550" cy="3586163"/>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3378563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mn-ea"/>
        <a:cs typeface="+mn-cs"/>
      </a:defRPr>
    </a:lvl1pPr>
    <a:lvl2pPr marL="457200" algn="l" rtl="0" eaLnBrk="0" fontAlgn="base" hangingPunct="0">
      <a:spcBef>
        <a:spcPct val="30000"/>
      </a:spcBef>
      <a:spcAft>
        <a:spcPct val="0"/>
      </a:spcAft>
      <a:defRPr sz="1400" kern="1200">
        <a:solidFill>
          <a:schemeClr val="tx1"/>
        </a:solidFill>
        <a:latin typeface="Arial" charset="0"/>
        <a:ea typeface="+mn-ea"/>
        <a:cs typeface="+mn-cs"/>
      </a:defRPr>
    </a:lvl2pPr>
    <a:lvl3pPr marL="914400" algn="l" rtl="0" eaLnBrk="0" fontAlgn="base" hangingPunct="0">
      <a:spcBef>
        <a:spcPct val="30000"/>
      </a:spcBef>
      <a:spcAft>
        <a:spcPct val="0"/>
      </a:spcAft>
      <a:defRPr sz="1400" kern="1200">
        <a:solidFill>
          <a:schemeClr val="tx1"/>
        </a:solidFill>
        <a:latin typeface="Arial" charset="0"/>
        <a:ea typeface="+mn-ea"/>
        <a:cs typeface="+mn-cs"/>
      </a:defRPr>
    </a:lvl3pPr>
    <a:lvl4pPr marL="1371600" algn="l" rtl="0" eaLnBrk="0" fontAlgn="base" hangingPunct="0">
      <a:spcBef>
        <a:spcPct val="30000"/>
      </a:spcBef>
      <a:spcAft>
        <a:spcPct val="0"/>
      </a:spcAft>
      <a:defRPr sz="1400" kern="1200">
        <a:solidFill>
          <a:schemeClr val="tx1"/>
        </a:solidFill>
        <a:latin typeface="Arial" charset="0"/>
        <a:ea typeface="+mn-ea"/>
        <a:cs typeface="+mn-cs"/>
      </a:defRPr>
    </a:lvl4pPr>
    <a:lvl5pPr marL="1828800" algn="l" rtl="0" eaLnBrk="0" fontAlgn="base" hangingPunct="0">
      <a:spcBef>
        <a:spcPct val="30000"/>
      </a:spcBef>
      <a:spcAft>
        <a:spcPct val="0"/>
      </a:spcAft>
      <a:defRPr sz="14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629776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Grp="1" noRot="1" noChangeAspect="1" noChangeArrowheads="1" noTextEdit="1"/>
          </p:cNvSpPr>
          <p:nvPr>
            <p:ph type="sldImg"/>
          </p:nvPr>
        </p:nvSpPr>
        <p:spPr>
          <a:ln/>
        </p:spPr>
      </p:sp>
      <p:sp>
        <p:nvSpPr>
          <p:cNvPr id="8734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6317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Rot="1" noChangeAspect="1" noChangeArrowheads="1" noTextEdit="1"/>
          </p:cNvSpPr>
          <p:nvPr>
            <p:ph type="sldImg"/>
          </p:nvPr>
        </p:nvSpPr>
        <p:spPr>
          <a:ln/>
        </p:spPr>
      </p:sp>
      <p:sp>
        <p:nvSpPr>
          <p:cNvPr id="8755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185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352631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86856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949562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Rot="1" noChangeAspect="1" noChangeArrowheads="1" noTextEdit="1"/>
          </p:cNvSpPr>
          <p:nvPr>
            <p:ph type="sldImg"/>
          </p:nvPr>
        </p:nvSpPr>
        <p:spPr>
          <a:ln/>
        </p:spPr>
      </p:sp>
      <p:sp>
        <p:nvSpPr>
          <p:cNvPr id="80077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722852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45617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Rot="1" noChangeAspect="1" noChangeArrowheads="1" noTextEdit="1"/>
          </p:cNvSpPr>
          <p:nvPr>
            <p:ph type="sldImg"/>
          </p:nvPr>
        </p:nvSpPr>
        <p:spPr>
          <a:ln/>
        </p:spPr>
      </p:sp>
      <p:sp>
        <p:nvSpPr>
          <p:cNvPr id="84480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78817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Rot="1" noChangeAspect="1" noChangeArrowheads="1" noTextEdit="1"/>
          </p:cNvSpPr>
          <p:nvPr>
            <p:ph type="sldImg"/>
          </p:nvPr>
        </p:nvSpPr>
        <p:spPr>
          <a:ln/>
        </p:spPr>
      </p:sp>
      <p:sp>
        <p:nvSpPr>
          <p:cNvPr id="8468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63803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Rot="1" noChangeAspect="1" noChangeArrowheads="1" noTextEdit="1"/>
          </p:cNvSpPr>
          <p:nvPr>
            <p:ph type="sldImg"/>
          </p:nvPr>
        </p:nvSpPr>
        <p:spPr>
          <a:ln/>
        </p:spPr>
      </p:sp>
      <p:sp>
        <p:nvSpPr>
          <p:cNvPr id="8488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44532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300" name="Rectangle 4"/>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014290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Rot="1" noChangeAspect="1" noChangeArrowheads="1" noTextEdit="1"/>
          </p:cNvSpPr>
          <p:nvPr>
            <p:ph type="sldImg"/>
          </p:nvPr>
        </p:nvSpPr>
        <p:spPr>
          <a:ln/>
        </p:spPr>
      </p:sp>
      <p:sp>
        <p:nvSpPr>
          <p:cNvPr id="8509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95963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54552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Rot="1" noChangeAspect="1" noChangeArrowheads="1" noTextEdit="1"/>
          </p:cNvSpPr>
          <p:nvPr>
            <p:ph type="sldImg"/>
          </p:nvPr>
        </p:nvSpPr>
        <p:spPr>
          <a:ln/>
        </p:spPr>
      </p:sp>
      <p:sp>
        <p:nvSpPr>
          <p:cNvPr id="8550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71676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Rot="1" noChangeAspect="1" noChangeArrowheads="1" noTextEdit="1"/>
          </p:cNvSpPr>
          <p:nvPr>
            <p:ph type="sldImg"/>
          </p:nvPr>
        </p:nvSpPr>
        <p:spPr>
          <a:ln/>
        </p:spPr>
      </p:sp>
      <p:sp>
        <p:nvSpPr>
          <p:cNvPr id="85913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555048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Rot="1" noChangeAspect="1" noChangeArrowheads="1" noTextEdit="1"/>
          </p:cNvSpPr>
          <p:nvPr>
            <p:ph type="sldImg"/>
          </p:nvPr>
        </p:nvSpPr>
        <p:spPr>
          <a:ln/>
        </p:spPr>
      </p:sp>
      <p:sp>
        <p:nvSpPr>
          <p:cNvPr id="8611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34920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268413" y="727075"/>
            <a:ext cx="4783137" cy="35861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841300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62574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268413" y="727075"/>
            <a:ext cx="4781550" cy="35861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79705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Rot="1" noChangeAspect="1" noChangeArrowheads="1" noTextEdit="1"/>
          </p:cNvSpPr>
          <p:nvPr>
            <p:ph type="sldImg"/>
          </p:nvPr>
        </p:nvSpPr>
        <p:spPr>
          <a:ln/>
        </p:spPr>
      </p:sp>
      <p:sp>
        <p:nvSpPr>
          <p:cNvPr id="6051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87261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Rot="1" noChangeAspect="1" noChangeArrowheads="1" noTextEdit="1"/>
          </p:cNvSpPr>
          <p:nvPr>
            <p:ph type="sldImg"/>
          </p:nvPr>
        </p:nvSpPr>
        <p:spPr>
          <a:ln/>
        </p:spPr>
      </p:sp>
      <p:sp>
        <p:nvSpPr>
          <p:cNvPr id="8796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29406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noTextEdit="1"/>
          </p:cNvSpPr>
          <p:nvPr>
            <p:ph type="sldImg"/>
          </p:nvPr>
        </p:nvSpPr>
        <p:spPr>
          <a:xfrm>
            <a:off x="1182688" y="701675"/>
            <a:ext cx="4619625" cy="3463925"/>
          </a:xfrm>
          <a:ln/>
        </p:spPr>
      </p:sp>
      <p:sp>
        <p:nvSpPr>
          <p:cNvPr id="5837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3051229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Rot="1" noChangeAspect="1" noChangeArrowheads="1" noTextEdit="1"/>
          </p:cNvSpPr>
          <p:nvPr>
            <p:ph type="sldImg"/>
          </p:nvPr>
        </p:nvSpPr>
        <p:spPr>
          <a:ln/>
        </p:spPr>
      </p:sp>
      <p:sp>
        <p:nvSpPr>
          <p:cNvPr id="88166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968566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Rot="1" noChangeAspect="1" noChangeArrowheads="1" noTextEdit="1"/>
          </p:cNvSpPr>
          <p:nvPr>
            <p:ph type="sldImg"/>
          </p:nvPr>
        </p:nvSpPr>
        <p:spPr>
          <a:ln/>
        </p:spPr>
      </p:sp>
      <p:sp>
        <p:nvSpPr>
          <p:cNvPr id="6113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878752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71512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6875070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321234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537121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913270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47846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268413" y="727075"/>
            <a:ext cx="4783137" cy="35861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206904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268413" y="727075"/>
            <a:ext cx="4783137" cy="35861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2059563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427608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268413" y="727075"/>
            <a:ext cx="4781550" cy="35861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46237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268413" y="727075"/>
            <a:ext cx="4781550" cy="35861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80204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Rot="1" noChangeAspect="1" noChangeArrowheads="1" noTextEdit="1"/>
          </p:cNvSpPr>
          <p:nvPr>
            <p:ph type="sldImg"/>
          </p:nvPr>
        </p:nvSpPr>
        <p:spPr>
          <a:ln/>
        </p:spPr>
      </p:sp>
      <p:sp>
        <p:nvSpPr>
          <p:cNvPr id="6338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2789593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277317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69190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415689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065796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628904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2"/>
          <p:cNvSpPr>
            <a:spLocks noGrp="1" noRot="1" noChangeAspect="1" noChangeArrowheads="1" noTextEdit="1"/>
          </p:cNvSpPr>
          <p:nvPr>
            <p:ph type="sldImg"/>
          </p:nvPr>
        </p:nvSpPr>
        <p:spPr>
          <a:ln/>
        </p:spPr>
      </p:sp>
      <p:sp>
        <p:nvSpPr>
          <p:cNvPr id="64409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42536860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1708498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307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Rot="1" noChangeAspect="1" noChangeArrowheads="1" noTextEdit="1"/>
          </p:cNvSpPr>
          <p:nvPr>
            <p:ph type="sldImg"/>
          </p:nvPr>
        </p:nvSpPr>
        <p:spPr>
          <a:ln/>
        </p:spPr>
      </p:sp>
      <p:sp>
        <p:nvSpPr>
          <p:cNvPr id="6461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861597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998031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2"/>
          <p:cNvSpPr>
            <a:spLocks noGrp="1" noRot="1" noChangeAspect="1" noChangeArrowheads="1" noTextEdit="1"/>
          </p:cNvSpPr>
          <p:nvPr>
            <p:ph type="sldImg"/>
          </p:nvPr>
        </p:nvSpPr>
        <p:spPr>
          <a:ln/>
        </p:spPr>
      </p:sp>
      <p:sp>
        <p:nvSpPr>
          <p:cNvPr id="73625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121154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Rot="1" noChangeAspect="1" noChangeArrowheads="1" noTextEdit="1"/>
          </p:cNvSpPr>
          <p:nvPr>
            <p:ph type="sldImg"/>
          </p:nvPr>
        </p:nvSpPr>
        <p:spPr>
          <a:ln/>
        </p:spPr>
      </p:sp>
      <p:sp>
        <p:nvSpPr>
          <p:cNvPr id="819204" name="Rectangle 4"/>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209849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Rot="1" noChangeAspect="1" noChangeArrowheads="1" noTextEdit="1"/>
          </p:cNvSpPr>
          <p:nvPr>
            <p:ph type="sldImg"/>
          </p:nvPr>
        </p:nvSpPr>
        <p:spPr>
          <a:ln/>
        </p:spPr>
      </p:sp>
      <p:sp>
        <p:nvSpPr>
          <p:cNvPr id="821252" name="Rectangle 4"/>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8850601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Rot="1" noChangeAspect="1" noChangeArrowheads="1" noTextEdit="1"/>
          </p:cNvSpPr>
          <p:nvPr>
            <p:ph type="sldImg"/>
          </p:nvPr>
        </p:nvSpPr>
        <p:spPr>
          <a:ln/>
        </p:spPr>
      </p:sp>
      <p:sp>
        <p:nvSpPr>
          <p:cNvPr id="90624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791172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4943542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268413" y="727075"/>
            <a:ext cx="4783137" cy="35861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932453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Rot="1" noChangeAspect="1" noChangeArrowheads="1" noTextEdit="1"/>
          </p:cNvSpPr>
          <p:nvPr>
            <p:ph type="sldImg"/>
          </p:nvPr>
        </p:nvSpPr>
        <p:spPr>
          <a:xfrm>
            <a:off x="1268413" y="727075"/>
            <a:ext cx="4781550" cy="3586163"/>
          </a:xfrm>
          <a:ln/>
        </p:spPr>
      </p:sp>
      <p:sp>
        <p:nvSpPr>
          <p:cNvPr id="85709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147693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358069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spect="1" noChangeArrowheads="1" noTextEdit="1"/>
          </p:cNvSpPr>
          <p:nvPr>
            <p:ph type="sldImg"/>
          </p:nvPr>
        </p:nvSpPr>
        <p:spPr>
          <a:ln/>
        </p:spPr>
      </p:sp>
      <p:sp>
        <p:nvSpPr>
          <p:cNvPr id="69632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38493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Rot="1" noChangeAspect="1" noChangeArrowheads="1" noTextEdit="1"/>
          </p:cNvSpPr>
          <p:nvPr>
            <p:ph type="sldImg"/>
          </p:nvPr>
        </p:nvSpPr>
        <p:spPr>
          <a:ln/>
        </p:spPr>
      </p:sp>
      <p:sp>
        <p:nvSpPr>
          <p:cNvPr id="6604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838131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Rot="1" noChangeAspect="1" noChangeArrowheads="1" noTextEdit="1"/>
          </p:cNvSpPr>
          <p:nvPr>
            <p:ph type="sldImg"/>
          </p:nvPr>
        </p:nvSpPr>
        <p:spPr>
          <a:ln/>
        </p:spPr>
      </p:sp>
      <p:sp>
        <p:nvSpPr>
          <p:cNvPr id="82534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6059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1942369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268413" y="727075"/>
            <a:ext cx="4781550" cy="35861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15586430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p:txBody>
          <a:bodyPr/>
          <a:lstStyle/>
          <a:p>
            <a:pPr>
              <a:lnSpc>
                <a:spcPct val="125000"/>
              </a:lnSpc>
            </a:pPr>
            <a:endParaRPr lang="en-US" altLang="en-US" sz="1600" dirty="0">
              <a:latin typeface="Comic Sans MS" pitchFamily="66" charset="0"/>
            </a:endParaRPr>
          </a:p>
        </p:txBody>
      </p:sp>
    </p:spTree>
    <p:extLst>
      <p:ext uri="{BB962C8B-B14F-4D97-AF65-F5344CB8AC3E}">
        <p14:creationId xmlns:p14="http://schemas.microsoft.com/office/powerpoint/2010/main" val="17874212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Rot="1" noChangeAspect="1" noChangeArrowheads="1" noTextEdit="1"/>
          </p:cNvSpPr>
          <p:nvPr>
            <p:ph type="sldImg"/>
          </p:nvPr>
        </p:nvSpPr>
        <p:spPr>
          <a:ln/>
        </p:spPr>
      </p:sp>
      <p:sp>
        <p:nvSpPr>
          <p:cNvPr id="920579" name="Rectangle 3"/>
          <p:cNvSpPr>
            <a:spLocks noGrp="1" noChangeArrowheads="1"/>
          </p:cNvSpPr>
          <p:nvPr>
            <p:ph type="body" idx="1"/>
          </p:nvPr>
        </p:nvSpPr>
        <p:spPr/>
        <p:txBody>
          <a:bodyPr/>
          <a:lstStyle/>
          <a:p>
            <a:pPr>
              <a:lnSpc>
                <a:spcPct val="125000"/>
              </a:lnSpc>
            </a:pPr>
            <a:endParaRPr lang="en-US" altLang="en-US" sz="1600" dirty="0">
              <a:latin typeface="Comic Sans MS" pitchFamily="66" charset="0"/>
            </a:endParaRPr>
          </a:p>
        </p:txBody>
      </p:sp>
    </p:spTree>
    <p:extLst>
      <p:ext uri="{BB962C8B-B14F-4D97-AF65-F5344CB8AC3E}">
        <p14:creationId xmlns:p14="http://schemas.microsoft.com/office/powerpoint/2010/main" val="22562386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Rot="1" noChangeAspect="1" noChangeArrowheads="1" noTextEdit="1"/>
          </p:cNvSpPr>
          <p:nvPr>
            <p:ph type="sldImg"/>
          </p:nvPr>
        </p:nvSpPr>
        <p:spPr>
          <a:ln/>
        </p:spPr>
      </p:sp>
      <p:sp>
        <p:nvSpPr>
          <p:cNvPr id="910339" name="Rectangle 3"/>
          <p:cNvSpPr>
            <a:spLocks noGrp="1" noChangeArrowheads="1"/>
          </p:cNvSpPr>
          <p:nvPr>
            <p:ph type="body" idx="1"/>
          </p:nvPr>
        </p:nvSpPr>
        <p:spPr/>
        <p:txBody>
          <a:bodyPr/>
          <a:lstStyle/>
          <a:p>
            <a:pPr>
              <a:lnSpc>
                <a:spcPct val="125000"/>
              </a:lnSpc>
            </a:pPr>
            <a:endParaRPr lang="en-US" altLang="en-US" sz="1600" dirty="0">
              <a:latin typeface="Comic Sans MS" pitchFamily="66" charset="0"/>
            </a:endParaRPr>
          </a:p>
        </p:txBody>
      </p:sp>
    </p:spTree>
    <p:extLst>
      <p:ext uri="{BB962C8B-B14F-4D97-AF65-F5344CB8AC3E}">
        <p14:creationId xmlns:p14="http://schemas.microsoft.com/office/powerpoint/2010/main" val="27217509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Rot="1" noChangeAspect="1" noChangeArrowheads="1" noTextEdit="1"/>
          </p:cNvSpPr>
          <p:nvPr>
            <p:ph type="sldImg"/>
          </p:nvPr>
        </p:nvSpPr>
        <p:spPr>
          <a:ln/>
        </p:spPr>
      </p:sp>
      <p:sp>
        <p:nvSpPr>
          <p:cNvPr id="910339" name="Rectangle 3"/>
          <p:cNvSpPr>
            <a:spLocks noGrp="1" noChangeArrowheads="1"/>
          </p:cNvSpPr>
          <p:nvPr>
            <p:ph type="body" idx="1"/>
          </p:nvPr>
        </p:nvSpPr>
        <p:spPr/>
        <p:txBody>
          <a:bodyPr/>
          <a:lstStyle/>
          <a:p>
            <a:pPr>
              <a:lnSpc>
                <a:spcPct val="125000"/>
              </a:lnSpc>
            </a:pPr>
            <a:endParaRPr lang="en-US" altLang="en-US" sz="1600" dirty="0">
              <a:latin typeface="Comic Sans MS" pitchFamily="66" charset="0"/>
            </a:endParaRPr>
          </a:p>
        </p:txBody>
      </p:sp>
    </p:spTree>
    <p:extLst>
      <p:ext uri="{BB962C8B-B14F-4D97-AF65-F5344CB8AC3E}">
        <p14:creationId xmlns:p14="http://schemas.microsoft.com/office/powerpoint/2010/main" val="23288459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xfrm>
            <a:off x="1268413" y="727075"/>
            <a:ext cx="4781550" cy="3586163"/>
          </a:xfrm>
          <a:ln/>
        </p:spPr>
      </p:sp>
      <p:sp>
        <p:nvSpPr>
          <p:cNvPr id="397315" name="Rectangle 3"/>
          <p:cNvSpPr>
            <a:spLocks noGrp="1" noChangeArrowheads="1"/>
          </p:cNvSpPr>
          <p:nvPr>
            <p:ph type="body" idx="1"/>
          </p:nvPr>
        </p:nvSpPr>
        <p:spPr/>
        <p:txBody>
          <a:bodyPr/>
          <a:lstStyle/>
          <a:p>
            <a:endParaRPr lang="en-US" altLang="en-US" dirty="0" smtClean="0"/>
          </a:p>
        </p:txBody>
      </p:sp>
    </p:spTree>
    <p:extLst>
      <p:ext uri="{BB962C8B-B14F-4D97-AF65-F5344CB8AC3E}">
        <p14:creationId xmlns:p14="http://schemas.microsoft.com/office/powerpoint/2010/main" val="28001507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901411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3060835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Rot="1" noChangeAspect="1" noChangeArrowheads="1" noTextEdit="1"/>
          </p:cNvSpPr>
          <p:nvPr>
            <p:ph type="sldImg"/>
          </p:nvPr>
        </p:nvSpPr>
        <p:spPr>
          <a:ln/>
        </p:spPr>
      </p:sp>
      <p:sp>
        <p:nvSpPr>
          <p:cNvPr id="914436" name="Rectangle 4"/>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3002612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Rot="1" noChangeAspect="1" noChangeArrowheads="1" noTextEdit="1"/>
          </p:cNvSpPr>
          <p:nvPr>
            <p:ph type="sldImg"/>
          </p:nvPr>
        </p:nvSpPr>
        <p:spPr>
          <a:ln/>
        </p:spPr>
      </p:sp>
      <p:sp>
        <p:nvSpPr>
          <p:cNvPr id="914436" name="Rectangle 4"/>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071509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7945208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5931965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p:spPr>
        <p:txBody>
          <a:bodyPr lIns="95361" tIns="46844" rIns="95361" bIns="46844"/>
          <a:lstStyle/>
          <a:p>
            <a:endParaRPr lang="en-US" altLang="en-US" dirty="0" smtClean="0"/>
          </a:p>
        </p:txBody>
      </p:sp>
    </p:spTree>
    <p:extLst>
      <p:ext uri="{BB962C8B-B14F-4D97-AF65-F5344CB8AC3E}">
        <p14:creationId xmlns:p14="http://schemas.microsoft.com/office/powerpoint/2010/main" val="1978559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4963882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6139485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9014663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26863676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3243307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27765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6851404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Rot="1" noChangeAspect="1" noChangeArrowheads="1" noTextEdit="1"/>
          </p:cNvSpPr>
          <p:nvPr>
            <p:ph type="sldImg"/>
          </p:nvPr>
        </p:nvSpPr>
        <p:spPr>
          <a:xfrm>
            <a:off x="1266825" y="727075"/>
            <a:ext cx="4781550" cy="3586163"/>
          </a:xfrm>
          <a:ln/>
        </p:spPr>
      </p:sp>
      <p:sp>
        <p:nvSpPr>
          <p:cNvPr id="126979" name="Rectangle 3"/>
          <p:cNvSpPr>
            <a:spLocks noGrp="1" noChangeArrowheads="1"/>
          </p:cNvSpPr>
          <p:nvPr>
            <p:ph type="body" idx="1"/>
          </p:nvPr>
        </p:nvSpPr>
        <p:spPr>
          <a:noFill/>
        </p:spPr>
        <p:txBody>
          <a:bodyPr/>
          <a:lstStyle/>
          <a:p>
            <a:endParaRPr lang="en-US" altLang="en-US" dirty="0" smtClean="0"/>
          </a:p>
        </p:txBody>
      </p:sp>
    </p:spTree>
    <p:extLst>
      <p:ext uri="{BB962C8B-B14F-4D97-AF65-F5344CB8AC3E}">
        <p14:creationId xmlns:p14="http://schemas.microsoft.com/office/powerpoint/2010/main" val="104551918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37764288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2105784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361" tIns="46844" rIns="95361" bIns="46844"/>
          <a:lstStyle/>
          <a:p>
            <a:endParaRPr lang="en-US" altLang="en-US" dirty="0" smtClean="0"/>
          </a:p>
        </p:txBody>
      </p:sp>
    </p:spTree>
    <p:extLst>
      <p:ext uri="{BB962C8B-B14F-4D97-AF65-F5344CB8AC3E}">
        <p14:creationId xmlns:p14="http://schemas.microsoft.com/office/powerpoint/2010/main" val="5986544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Rot="1" noChangeAspect="1" noChangeArrowheads="1" noTextEdit="1"/>
          </p:cNvSpPr>
          <p:nvPr>
            <p:ph type="sldImg"/>
          </p:nvPr>
        </p:nvSpPr>
        <p:spPr>
          <a:xfrm>
            <a:off x="1260475" y="722313"/>
            <a:ext cx="4794250" cy="3595687"/>
          </a:xfrm>
          <a:ln cap="flat"/>
        </p:spPr>
      </p:sp>
      <p:sp>
        <p:nvSpPr>
          <p:cNvPr id="353283" name="Rectangle 3"/>
          <p:cNvSpPr>
            <a:spLocks noGrp="1" noChangeArrowheads="1"/>
          </p:cNvSpPr>
          <p:nvPr>
            <p:ph type="body" idx="1"/>
          </p:nvPr>
        </p:nvSpPr>
        <p:spPr>
          <a:xfrm>
            <a:off x="974918" y="4561062"/>
            <a:ext cx="5365364" cy="431988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44" tIns="48523" rIns="97044" bIns="48523"/>
          <a:lstStyle/>
          <a:p>
            <a:endParaRPr lang="en-US" altLang="en-US" dirty="0" smtClean="0"/>
          </a:p>
        </p:txBody>
      </p:sp>
    </p:spTree>
    <p:extLst>
      <p:ext uri="{BB962C8B-B14F-4D97-AF65-F5344CB8AC3E}">
        <p14:creationId xmlns:p14="http://schemas.microsoft.com/office/powerpoint/2010/main" val="1129160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1268413" y="727075"/>
            <a:ext cx="4783137" cy="3586163"/>
          </a:xfrm>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smtClean="0"/>
          </a:p>
        </p:txBody>
      </p:sp>
    </p:spTree>
    <p:extLst>
      <p:ext uri="{BB962C8B-B14F-4D97-AF65-F5344CB8AC3E}">
        <p14:creationId xmlns:p14="http://schemas.microsoft.com/office/powerpoint/2010/main" val="1369383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3879912"/>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976440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340509"/>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0077257"/>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472291245"/>
      </p:ext>
    </p:extLst>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436906112"/>
      </p:ext>
    </p:extLst>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143000"/>
            <a:ext cx="8382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910790"/>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82000" cy="4800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2052562"/>
      </p:ext>
    </p:extLst>
  </p:cSld>
  <p:clrMapOvr>
    <a:masterClrMapping/>
  </p:clrMapOvr>
  <p:transition>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9350" y="354013"/>
            <a:ext cx="7607300" cy="560387"/>
          </a:xfrm>
          <a:prstGeom prst="rect">
            <a:avLst/>
          </a:prstGeom>
        </p:spPr>
        <p:txBody>
          <a:bodyPr/>
          <a:lstStyle/>
          <a:p>
            <a:endParaRPr lang="en-US" dirty="0"/>
          </a:p>
        </p:txBody>
      </p:sp>
    </p:spTree>
    <p:extLst>
      <p:ext uri="{BB962C8B-B14F-4D97-AF65-F5344CB8AC3E}">
        <p14:creationId xmlns:p14="http://schemas.microsoft.com/office/powerpoint/2010/main" val="1088405295"/>
      </p:ext>
    </p:extLst>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7665448"/>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0081405"/>
      </p:ext>
    </p:extLst>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3580847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8948312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8542632"/>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56358137"/>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884173"/>
      </p:ext>
    </p:extLst>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78658816"/>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9437921"/>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0" name="Text Box 16"/>
          <p:cNvSpPr txBox="1">
            <a:spLocks noChangeArrowheads="1"/>
          </p:cNvSpPr>
          <p:nvPr/>
        </p:nvSpPr>
        <p:spPr bwMode="auto">
          <a:xfrm>
            <a:off x="76200" y="6354763"/>
            <a:ext cx="685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200" b="1" dirty="0">
                <a:latin typeface="Arial" charset="0"/>
              </a:rPr>
              <a:t>7-</a:t>
            </a:r>
            <a:fld id="{FDAA1AE0-D455-4047-BAE7-7B6FEC10EBFA}" type="slidenum">
              <a:rPr lang="en-US" altLang="en-US" sz="1200" b="1">
                <a:latin typeface="Arial" charset="0"/>
              </a:rPr>
              <a:pPr>
                <a:spcBef>
                  <a:spcPct val="50000"/>
                </a:spcBef>
              </a:pPr>
              <a:t>‹#›</a:t>
            </a:fld>
            <a:endParaRPr lang="en-US" altLang="en-US" sz="1200" b="1" dirty="0">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Lst>
  <p:transition>
    <p:wipe dir="r"/>
  </p:transition>
  <p:txStyles>
    <p:titleStyle>
      <a:lvl1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5pPr>
      <a:lvl6pPr marL="4572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6pPr>
      <a:lvl7pPr marL="9144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7pPr>
      <a:lvl8pPr marL="13716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8pPr>
      <a:lvl9pPr marL="1828800" algn="ctr" rtl="0" eaLnBrk="0" fontAlgn="base" hangingPunct="0">
        <a:spcBef>
          <a:spcPct val="0"/>
        </a:spcBef>
        <a:spcAft>
          <a:spcPct val="0"/>
        </a:spcAft>
        <a:defRPr sz="3000" b="1" i="1">
          <a:solidFill>
            <a:schemeClr val="tx1"/>
          </a:solidFill>
          <a:effectLst>
            <a:outerShdw blurRad="38100" dist="38100" dir="2700000" algn="tl">
              <a:srgbClr val="C0C0C0"/>
            </a:outerShdw>
          </a:effectLst>
          <a:latin typeface="Comic Sans MS" pitchFamily="66"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mn-lt"/>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3pPr>
      <a:lvl4pPr marL="1600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4pPr>
      <a:lvl5pPr marL="20574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www.youtube.com/watch?v=RLOrLBjHSKg"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Ch8%20-%20RetailsMostStolenItems_CNN_2009.wmv" TargetMode="Externa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www.adweek.com/news/advertising-branding/steal-136712"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www.theftdatabase.com/news-stories/2008-nrss-highlights.html" TargetMode="Externa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5.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IN"/>
          </a:p>
        </p:txBody>
      </p:sp>
      <p:sp>
        <p:nvSpPr>
          <p:cNvPr id="3" name="Subtitle 2"/>
          <p:cNvSpPr>
            <a:spLocks noGrp="1"/>
          </p:cNvSpPr>
          <p:nvPr>
            <p:ph type="subTitle" idx="1"/>
          </p:nvPr>
        </p:nvSpPr>
        <p:spPr/>
        <p:txBody>
          <a:bodyPr/>
          <a:lstStyle/>
          <a:p>
            <a:endParaRPr lang="en-IN"/>
          </a:p>
        </p:txBody>
      </p:sp>
      <p:pic>
        <p:nvPicPr>
          <p:cNvPr id="5" name="Picture 4" descr="FINACCT8e_finalcvr.jpg"/>
          <p:cNvPicPr>
            <a:picLocks noChangeAspect="1"/>
          </p:cNvPicPr>
          <p:nvPr/>
        </p:nvPicPr>
        <p:blipFill>
          <a:blip r:embed="rId2" cstate="print"/>
          <a:stretch>
            <a:fillRect/>
          </a:stretch>
        </p:blipFill>
        <p:spPr>
          <a:xfrm>
            <a:off x="0" y="262"/>
            <a:ext cx="9144000" cy="6857475"/>
          </a:xfrm>
          <a:prstGeom prst="rect">
            <a:avLst/>
          </a:prstGeom>
        </p:spPr>
      </p:pic>
    </p:spTree>
    <p:extLst>
      <p:ext uri="{BB962C8B-B14F-4D97-AF65-F5344CB8AC3E}">
        <p14:creationId xmlns:p14="http://schemas.microsoft.com/office/powerpoint/2010/main" val="2689022861"/>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Text Box 2"/>
          <p:cNvSpPr txBox="1">
            <a:spLocks noChangeArrowheads="1"/>
          </p:cNvSpPr>
          <p:nvPr/>
        </p:nvSpPr>
        <p:spPr bwMode="auto">
          <a:xfrm>
            <a:off x="609600" y="1295400"/>
            <a:ext cx="7848600" cy="41133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26365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lvl="1">
              <a:lnSpc>
                <a:spcPct val="125000"/>
              </a:lnSpc>
              <a:spcBef>
                <a:spcPct val="50000"/>
              </a:spcBef>
              <a:buClr>
                <a:srgbClr val="CC0000"/>
              </a:buClr>
              <a:buSzPct val="80000"/>
              <a:buFont typeface="Wingdings" pitchFamily="2" charset="2"/>
              <a:buChar char="u"/>
            </a:pPr>
            <a:r>
              <a:rPr lang="en-US" altLang="en-US" sz="2200" dirty="0">
                <a:latin typeface="Liberation Sans" panose="020B0604020202020204" pitchFamily="34" charset="0"/>
              </a:rPr>
              <a:t>Applies to</a:t>
            </a:r>
            <a:r>
              <a:rPr lang="en-US" altLang="en-US" sz="2200" b="1" dirty="0">
                <a:latin typeface="Liberation Sans" panose="020B0604020202020204" pitchFamily="34" charset="0"/>
              </a:rPr>
              <a:t> publicly traded</a:t>
            </a:r>
            <a:r>
              <a:rPr lang="en-US" altLang="en-US" sz="2200" dirty="0">
                <a:latin typeface="Liberation Sans" panose="020B0604020202020204" pitchFamily="34" charset="0"/>
              </a:rPr>
              <a:t> U.S. corporations. </a:t>
            </a:r>
          </a:p>
          <a:p>
            <a:pPr lvl="1">
              <a:lnSpc>
                <a:spcPct val="125000"/>
              </a:lnSpc>
              <a:spcBef>
                <a:spcPct val="50000"/>
              </a:spcBef>
              <a:buClr>
                <a:srgbClr val="CC0000"/>
              </a:buClr>
              <a:buSzPct val="80000"/>
              <a:buFont typeface="Wingdings" pitchFamily="2" charset="2"/>
              <a:buChar char="u"/>
            </a:pPr>
            <a:r>
              <a:rPr lang="en-US" altLang="en-US" sz="2200" dirty="0">
                <a:latin typeface="Liberation Sans" panose="020B0604020202020204" pitchFamily="34" charset="0"/>
              </a:rPr>
              <a:t>Required to maintain a</a:t>
            </a:r>
            <a:r>
              <a:rPr lang="en-US" altLang="en-US" sz="2200" b="1" dirty="0">
                <a:latin typeface="Liberation Sans" panose="020B0604020202020204" pitchFamily="34" charset="0"/>
              </a:rPr>
              <a:t> system of internal control</a:t>
            </a:r>
            <a:r>
              <a:rPr lang="en-US" altLang="en-US" sz="2200" dirty="0">
                <a:latin typeface="Liberation Sans" panose="020B0604020202020204" pitchFamily="34" charset="0"/>
              </a:rPr>
              <a:t>.</a:t>
            </a:r>
          </a:p>
          <a:p>
            <a:pPr lvl="1">
              <a:lnSpc>
                <a:spcPct val="125000"/>
              </a:lnSpc>
              <a:spcBef>
                <a:spcPct val="50000"/>
              </a:spcBef>
              <a:buClr>
                <a:srgbClr val="CC0000"/>
              </a:buClr>
              <a:buSzPct val="80000"/>
              <a:buFont typeface="Wingdings" pitchFamily="2" charset="2"/>
              <a:buChar char="u"/>
            </a:pPr>
            <a:r>
              <a:rPr lang="en-US" altLang="en-US" sz="2200" b="1" dirty="0">
                <a:latin typeface="Liberation Sans" panose="020B0604020202020204" pitchFamily="34" charset="0"/>
              </a:rPr>
              <a:t>Corporate executives and boards of directors</a:t>
            </a:r>
            <a:r>
              <a:rPr lang="en-US" altLang="en-US" sz="2200" dirty="0">
                <a:latin typeface="Liberation Sans" panose="020B0604020202020204" pitchFamily="34" charset="0"/>
              </a:rPr>
              <a:t> must ensure that these controls are reliable and effective. </a:t>
            </a:r>
          </a:p>
          <a:p>
            <a:pPr lvl="1">
              <a:lnSpc>
                <a:spcPct val="125000"/>
              </a:lnSpc>
              <a:spcBef>
                <a:spcPct val="50000"/>
              </a:spcBef>
              <a:buClr>
                <a:srgbClr val="CC0000"/>
              </a:buClr>
              <a:buSzPct val="80000"/>
              <a:buFont typeface="Wingdings" pitchFamily="2" charset="2"/>
              <a:buChar char="u"/>
            </a:pPr>
            <a:r>
              <a:rPr lang="en-US" altLang="en-US" sz="2200" b="1" dirty="0">
                <a:latin typeface="Liberation Sans" panose="020B0604020202020204" pitchFamily="34" charset="0"/>
              </a:rPr>
              <a:t>Independent outside auditors</a:t>
            </a:r>
            <a:r>
              <a:rPr lang="en-US" altLang="en-US" sz="2200" dirty="0">
                <a:latin typeface="Liberation Sans" panose="020B0604020202020204" pitchFamily="34" charset="0"/>
              </a:rPr>
              <a:t> must attest to the adequacy of the internal control system.</a:t>
            </a:r>
          </a:p>
          <a:p>
            <a:pPr lvl="1">
              <a:lnSpc>
                <a:spcPct val="125000"/>
              </a:lnSpc>
              <a:spcBef>
                <a:spcPct val="50000"/>
              </a:spcBef>
              <a:buClr>
                <a:srgbClr val="CC0000"/>
              </a:buClr>
              <a:buSzPct val="80000"/>
              <a:buFont typeface="Wingdings" pitchFamily="2" charset="2"/>
              <a:buChar char="u"/>
            </a:pPr>
            <a:r>
              <a:rPr lang="en-US" altLang="en-US" sz="2200" b="1" dirty="0">
                <a:latin typeface="Liberation Sans" panose="020B0604020202020204" pitchFamily="34" charset="0"/>
              </a:rPr>
              <a:t>SOX </a:t>
            </a:r>
            <a:r>
              <a:rPr lang="en-US" altLang="en-US" sz="2200" dirty="0">
                <a:latin typeface="Liberation Sans" panose="020B0604020202020204" pitchFamily="34" charset="0"/>
              </a:rPr>
              <a:t>created the </a:t>
            </a:r>
            <a:r>
              <a:rPr lang="en-US" altLang="en-US" sz="2200" b="1" dirty="0">
                <a:latin typeface="Liberation Sans" panose="020B0604020202020204" pitchFamily="34" charset="0"/>
              </a:rPr>
              <a:t>Public Company Accounting Oversight Board (PCAOB)</a:t>
            </a:r>
            <a:r>
              <a:rPr lang="en-US" altLang="en-US" sz="2200" dirty="0">
                <a:latin typeface="Liberation Sans" panose="020B0604020202020204" pitchFamily="34" charset="0"/>
              </a:rPr>
              <a:t>.</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THE SARBANES-OXLEY ACT</a:t>
            </a:r>
          </a:p>
          <a:p>
            <a:pPr algn="l"/>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Text Box 2"/>
          <p:cNvSpPr txBox="1">
            <a:spLocks noChangeArrowheads="1"/>
          </p:cNvSpPr>
          <p:nvPr/>
        </p:nvSpPr>
        <p:spPr bwMode="auto">
          <a:xfrm>
            <a:off x="609600" y="1295400"/>
            <a:ext cx="8001000" cy="2843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692150" indent="-515938" algn="l">
              <a:defRPr sz="2400">
                <a:solidFill>
                  <a:schemeClr val="tx1"/>
                </a:solidFill>
                <a:latin typeface="Times New Roman" pitchFamily="18" charset="0"/>
              </a:defRPr>
            </a:lvl2pPr>
            <a:lvl3pPr marL="126365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spcAft>
                <a:spcPts val="0"/>
              </a:spcAft>
              <a:buClr>
                <a:srgbClr val="800000"/>
              </a:buClr>
            </a:pPr>
            <a:r>
              <a:rPr lang="en-US" altLang="en-US" sz="2500" b="1" dirty="0">
                <a:solidFill>
                  <a:schemeClr val="folHlink"/>
                </a:solidFill>
                <a:latin typeface="Liberation Sans" panose="020B0604020202020204" pitchFamily="34" charset="0"/>
              </a:rPr>
              <a:t>Methods and measures adopted to:</a:t>
            </a:r>
          </a:p>
          <a:p>
            <a:pPr marL="682625" lvl="1" indent="-450850">
              <a:lnSpc>
                <a:spcPct val="125000"/>
              </a:lnSpc>
              <a:spcBef>
                <a:spcPts val="1200"/>
              </a:spcBef>
              <a:spcAft>
                <a:spcPts val="0"/>
              </a:spcAft>
              <a:buClr>
                <a:srgbClr val="CC0000"/>
              </a:buClr>
              <a:buFontTx/>
              <a:buAutoNum type="arabicPeriod"/>
            </a:pPr>
            <a:r>
              <a:rPr lang="en-US" altLang="en-US" sz="2200" dirty="0">
                <a:solidFill>
                  <a:schemeClr val="folHlink"/>
                </a:solidFill>
                <a:latin typeface="Liberation Sans" panose="020B0604020202020204" pitchFamily="34" charset="0"/>
              </a:rPr>
              <a:t>Safeguard assets. </a:t>
            </a:r>
          </a:p>
          <a:p>
            <a:pPr marL="682625" lvl="1" indent="-450850">
              <a:lnSpc>
                <a:spcPct val="125000"/>
              </a:lnSpc>
              <a:spcBef>
                <a:spcPts val="1200"/>
              </a:spcBef>
              <a:spcAft>
                <a:spcPts val="0"/>
              </a:spcAft>
              <a:buClr>
                <a:srgbClr val="CC0000"/>
              </a:buClr>
              <a:buFontTx/>
              <a:buAutoNum type="arabicPeriod"/>
            </a:pPr>
            <a:r>
              <a:rPr lang="en-US" altLang="en-US" sz="2200" dirty="0">
                <a:solidFill>
                  <a:schemeClr val="folHlink"/>
                </a:solidFill>
                <a:latin typeface="Liberation Sans" panose="020B0604020202020204" pitchFamily="34" charset="0"/>
              </a:rPr>
              <a:t>Enhance accuracy and reliability of accounting records. </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Increase efficiency of operations.</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Ensure compliance with laws and regulations.</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INTERNAL CONTROL	</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034352"/>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Internal </a:t>
            </a:r>
            <a:r>
              <a:rPr lang="en-US" sz="2300" dirty="0">
                <a:latin typeface="Liberation Sans" panose="020B0604020202020204" pitchFamily="34" charset="0"/>
              </a:rPr>
              <a:t>control is used in a business to enhance the </a:t>
            </a:r>
            <a:r>
              <a:rPr lang="en-US" sz="2300" dirty="0" smtClean="0">
                <a:latin typeface="Liberation Sans" panose="020B0604020202020204" pitchFamily="34" charset="0"/>
              </a:rPr>
              <a:t>accuracy and </a:t>
            </a:r>
            <a:r>
              <a:rPr lang="en-US" sz="2300" dirty="0">
                <a:latin typeface="Liberation Sans" panose="020B0604020202020204" pitchFamily="34" charset="0"/>
              </a:rPr>
              <a:t>reliability of its accounting records and to</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safeguard </a:t>
            </a:r>
            <a:r>
              <a:rPr lang="en-US" sz="2300" dirty="0">
                <a:latin typeface="Liberation Sans" panose="020B0604020202020204" pitchFamily="34" charset="0"/>
              </a:rPr>
              <a:t>its assets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prevent </a:t>
            </a:r>
            <a:r>
              <a:rPr lang="en-US" sz="2300" dirty="0">
                <a:latin typeface="Liberation Sans" panose="020B0604020202020204" pitchFamily="34" charset="0"/>
              </a:rPr>
              <a:t>fraud</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produce </a:t>
            </a:r>
            <a:r>
              <a:rPr lang="en-US" sz="2300" dirty="0">
                <a:latin typeface="Liberation Sans" panose="020B0604020202020204" pitchFamily="34" charset="0"/>
              </a:rPr>
              <a:t>correct </a:t>
            </a:r>
            <a:r>
              <a:rPr lang="en-US" sz="2300" dirty="0" smtClean="0">
                <a:latin typeface="Liberation Sans" panose="020B0604020202020204" pitchFamily="34" charset="0"/>
              </a:rPr>
              <a:t>financial </a:t>
            </a:r>
            <a:r>
              <a:rPr lang="en-US" sz="2300" dirty="0">
                <a:latin typeface="Liberation Sans" panose="020B0604020202020204" pitchFamily="34" charset="0"/>
              </a:rPr>
              <a:t>statements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deter </a:t>
            </a:r>
            <a:r>
              <a:rPr lang="en-US" sz="2300" dirty="0">
                <a:latin typeface="Liberation Sans" panose="020B0604020202020204" pitchFamily="34" charset="0"/>
              </a:rPr>
              <a:t>employee dishonesty.</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a:t>
            </a:r>
            <a:endParaRPr lang="en-US" altLang="en-US" dirty="0"/>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INTERNAL CONTROL	</a:t>
            </a:r>
            <a:endParaRPr lang="en-US" altLang="en-US" sz="3200" b="1" i="0" dirty="0">
              <a:solidFill>
                <a:schemeClr val="tx2">
                  <a:lumMod val="50000"/>
                </a:schemeClr>
              </a:solidFill>
              <a:effectLst/>
              <a:latin typeface="Liberation Sans" panose="020B0604020202020204" pitchFamily="34" charset="0"/>
            </a:endParaRPr>
          </a:p>
        </p:txBody>
      </p:sp>
    </p:spTree>
    <p:extLst>
      <p:ext uri="{BB962C8B-B14F-4D97-AF65-F5344CB8AC3E}">
        <p14:creationId xmlns:p14="http://schemas.microsoft.com/office/powerpoint/2010/main" val="26150331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Text Box 2"/>
          <p:cNvSpPr txBox="1">
            <a:spLocks noChangeArrowheads="1"/>
          </p:cNvSpPr>
          <p:nvPr/>
        </p:nvSpPr>
        <p:spPr bwMode="auto">
          <a:xfrm>
            <a:off x="609600" y="1295400"/>
            <a:ext cx="8001000" cy="3420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defRPr sz="2400">
                <a:solidFill>
                  <a:schemeClr val="tx1"/>
                </a:solidFill>
                <a:latin typeface="Times New Roman" pitchFamily="18" charset="0"/>
              </a:defRPr>
            </a:lvl1pPr>
            <a:lvl2pPr marL="692150" indent="-515938" algn="l">
              <a:defRPr sz="2400">
                <a:solidFill>
                  <a:schemeClr val="tx1"/>
                </a:solidFill>
                <a:latin typeface="Times New Roman" pitchFamily="18" charset="0"/>
              </a:defRPr>
            </a:lvl2pPr>
            <a:lvl3pPr marL="126365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spcAft>
                <a:spcPts val="0"/>
              </a:spcAft>
              <a:buClr>
                <a:srgbClr val="800000"/>
              </a:buClr>
            </a:pPr>
            <a:r>
              <a:rPr lang="en-US" altLang="en-US" sz="2500" b="1" dirty="0">
                <a:solidFill>
                  <a:schemeClr val="folHlink"/>
                </a:solidFill>
                <a:latin typeface="Liberation Sans" panose="020B0604020202020204" pitchFamily="34" charset="0"/>
              </a:rPr>
              <a:t>Five Primary Components:</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Control environment. </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Risk assessment. </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Control activities.</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Information and communication.</a:t>
            </a:r>
          </a:p>
          <a:p>
            <a:pPr marL="682625" lvl="1" indent="-450850">
              <a:lnSpc>
                <a:spcPct val="125000"/>
              </a:lnSpc>
              <a:spcBef>
                <a:spcPts val="1200"/>
              </a:spcBef>
              <a:spcAft>
                <a:spcPts val="0"/>
              </a:spcAft>
              <a:buClr>
                <a:srgbClr val="CC0000"/>
              </a:buClr>
              <a:buFontTx/>
              <a:buAutoNum type="arabicPeriod"/>
            </a:pPr>
            <a:r>
              <a:rPr lang="en-US" altLang="en-US" sz="2200" dirty="0">
                <a:latin typeface="Liberation Sans" panose="020B0604020202020204" pitchFamily="34" charset="0"/>
              </a:rPr>
              <a:t>Monitoring.</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INTERNAL CONTROL	</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7391400" cy="560388"/>
          </a:xfrm>
          <a:prstGeom prst="rect">
            <a:avLst/>
          </a:prstGeom>
          <a:solidFill>
            <a:schemeClr val="tx2">
              <a:lumMod val="50000"/>
            </a:schemeClr>
          </a:solidFill>
          <a:ln>
            <a:noFill/>
          </a:ln>
          <a:effectLst/>
        </p:spPr>
        <p:txBody>
          <a:bodyPr lIns="90488" tIns="44450" rIns="90488" bIns="44450" anchor="ctr" anchorCtr="0"/>
          <a:lstStyle/>
          <a:p>
            <a:pPr marL="53975" algn="l"/>
            <a:r>
              <a:rPr lang="en-US" altLang="en-US" sz="28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PEOPLE, PLANET, AND </a:t>
            </a:r>
            <a:r>
              <a:rPr lang="en-US" altLang="en-US" sz="2800" b="1" i="0" smtClean="0">
                <a:solidFill>
                  <a:schemeClr val="accent3"/>
                </a:solidFill>
                <a:effectLst>
                  <a:outerShdw blurRad="38100" dist="38100" dir="2700000" algn="tl">
                    <a:srgbClr val="000000">
                      <a:alpha val="43137"/>
                    </a:srgbClr>
                  </a:outerShdw>
                </a:effectLst>
                <a:latin typeface="Liberation Sans" panose="020B0604020202020204" pitchFamily="34" charset="0"/>
              </a:rPr>
              <a:t>PROFIT INSIGHT</a:t>
            </a:r>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2" name="Rectangle 1"/>
          <p:cNvSpPr/>
          <p:nvPr/>
        </p:nvSpPr>
        <p:spPr>
          <a:xfrm>
            <a:off x="457200" y="1066800"/>
            <a:ext cx="8001000" cy="5045677"/>
          </a:xfrm>
          <a:prstGeom prst="rect">
            <a:avLst/>
          </a:prstGeom>
        </p:spPr>
        <p:txBody>
          <a:bodyPr wrap="square">
            <a:spAutoFit/>
          </a:bodyPr>
          <a:lstStyle/>
          <a:p>
            <a:pPr algn="just">
              <a:lnSpc>
                <a:spcPct val="110000"/>
              </a:lnSpc>
            </a:pPr>
            <a:r>
              <a:rPr lang="en-US" sz="1900" b="1" i="0" dirty="0" smtClean="0">
                <a:solidFill>
                  <a:schemeClr val="tx1"/>
                </a:solidFill>
                <a:effectLst/>
                <a:latin typeface="Liberation Sans" panose="020B0604020202020204" pitchFamily="34" charset="0"/>
              </a:rPr>
              <a:t>And the Controls Are…</a:t>
            </a:r>
          </a:p>
          <a:p>
            <a:pPr algn="just">
              <a:lnSpc>
                <a:spcPct val="110000"/>
              </a:lnSpc>
              <a:spcBef>
                <a:spcPts val="600"/>
              </a:spcBef>
            </a:pPr>
            <a:r>
              <a:rPr lang="en-US" sz="1900" dirty="0" smtClean="0">
                <a:latin typeface="Liberation Sans" panose="020B0604020202020204" pitchFamily="34" charset="0"/>
              </a:rPr>
              <a:t>Internal </a:t>
            </a:r>
            <a:r>
              <a:rPr lang="en-US" sz="1900" dirty="0">
                <a:latin typeface="Liberation Sans" panose="020B0604020202020204" pitchFamily="34" charset="0"/>
              </a:rPr>
              <a:t>controls are </a:t>
            </a:r>
            <a:r>
              <a:rPr lang="en-US" sz="1900" dirty="0" smtClean="0">
                <a:latin typeface="Liberation Sans" panose="020B0604020202020204" pitchFamily="34" charset="0"/>
              </a:rPr>
              <a:t>important for </a:t>
            </a:r>
            <a:r>
              <a:rPr lang="en-US" sz="1900" dirty="0">
                <a:latin typeface="Liberation Sans" panose="020B0604020202020204" pitchFamily="34" charset="0"/>
              </a:rPr>
              <a:t>an effective </a:t>
            </a:r>
            <a:r>
              <a:rPr lang="en-US" sz="1900" dirty="0" smtClean="0">
                <a:latin typeface="Liberation Sans" panose="020B0604020202020204" pitchFamily="34" charset="0"/>
              </a:rPr>
              <a:t>financial reporting system</a:t>
            </a:r>
            <a:r>
              <a:rPr lang="en-US" sz="1900" dirty="0">
                <a:latin typeface="Liberation Sans" panose="020B0604020202020204" pitchFamily="34" charset="0"/>
              </a:rPr>
              <a:t>. The same is true </a:t>
            </a:r>
            <a:r>
              <a:rPr lang="en-US" sz="1900" dirty="0" smtClean="0">
                <a:latin typeface="Liberation Sans" panose="020B0604020202020204" pitchFamily="34" charset="0"/>
              </a:rPr>
              <a:t>for sustainability </a:t>
            </a:r>
            <a:r>
              <a:rPr lang="en-US" sz="1900" dirty="0">
                <a:latin typeface="Liberation Sans" panose="020B0604020202020204" pitchFamily="34" charset="0"/>
              </a:rPr>
              <a:t>reporting. An </a:t>
            </a:r>
            <a:r>
              <a:rPr lang="en-US" sz="1900" dirty="0" smtClean="0">
                <a:latin typeface="Liberation Sans" panose="020B0604020202020204" pitchFamily="34" charset="0"/>
              </a:rPr>
              <a:t>effective system </a:t>
            </a:r>
            <a:r>
              <a:rPr lang="en-US" sz="1900" dirty="0">
                <a:latin typeface="Liberation Sans" panose="020B0604020202020204" pitchFamily="34" charset="0"/>
              </a:rPr>
              <a:t>of internal controls </a:t>
            </a:r>
            <a:r>
              <a:rPr lang="en-US" sz="1900" dirty="0" smtClean="0">
                <a:latin typeface="Liberation Sans" panose="020B0604020202020204" pitchFamily="34" charset="0"/>
              </a:rPr>
              <a:t>for sustainability </a:t>
            </a:r>
            <a:r>
              <a:rPr lang="en-US" sz="1900" dirty="0">
                <a:latin typeface="Liberation Sans" panose="020B0604020202020204" pitchFamily="34" charset="0"/>
              </a:rPr>
              <a:t>reporting will </a:t>
            </a:r>
            <a:r>
              <a:rPr lang="en-US" sz="1900" dirty="0" smtClean="0">
                <a:latin typeface="Liberation Sans" panose="020B0604020202020204" pitchFamily="34" charset="0"/>
              </a:rPr>
              <a:t>help in </a:t>
            </a:r>
            <a:r>
              <a:rPr lang="en-US" sz="1900" dirty="0">
                <a:latin typeface="Liberation Sans" panose="020B0604020202020204" pitchFamily="34" charset="0"/>
              </a:rPr>
              <a:t>the following ways: (1) </a:t>
            </a:r>
            <a:r>
              <a:rPr lang="en-US" sz="1900" dirty="0" smtClean="0">
                <a:latin typeface="Liberation Sans" panose="020B0604020202020204" pitchFamily="34" charset="0"/>
              </a:rPr>
              <a:t>prevent the </a:t>
            </a:r>
            <a:r>
              <a:rPr lang="en-US" sz="1900" dirty="0">
                <a:latin typeface="Liberation Sans" panose="020B0604020202020204" pitchFamily="34" charset="0"/>
              </a:rPr>
              <a:t>unauthorized use of data; (2</a:t>
            </a:r>
            <a:r>
              <a:rPr lang="en-US" sz="1900" dirty="0" smtClean="0">
                <a:latin typeface="Liberation Sans" panose="020B0604020202020204" pitchFamily="34" charset="0"/>
              </a:rPr>
              <a:t>) provide </a:t>
            </a:r>
            <a:r>
              <a:rPr lang="en-US" sz="1900" dirty="0">
                <a:latin typeface="Liberation Sans" panose="020B0604020202020204" pitchFamily="34" charset="0"/>
              </a:rPr>
              <a:t>reasonable </a:t>
            </a:r>
            <a:r>
              <a:rPr lang="en-US" sz="1900" dirty="0" smtClean="0">
                <a:latin typeface="Liberation Sans" panose="020B0604020202020204" pitchFamily="34" charset="0"/>
              </a:rPr>
              <a:t>assurance that </a:t>
            </a:r>
            <a:r>
              <a:rPr lang="en-US" sz="1900" dirty="0">
                <a:latin typeface="Liberation Sans" panose="020B0604020202020204" pitchFamily="34" charset="0"/>
              </a:rPr>
              <a:t>the information is </a:t>
            </a:r>
            <a:r>
              <a:rPr lang="en-US" sz="1900" dirty="0" smtClean="0">
                <a:latin typeface="Liberation Sans" panose="020B0604020202020204" pitchFamily="34" charset="0"/>
              </a:rPr>
              <a:t>accurate, valid</a:t>
            </a:r>
            <a:r>
              <a:rPr lang="en-US" sz="1900" dirty="0">
                <a:latin typeface="Liberation Sans" panose="020B0604020202020204" pitchFamily="34" charset="0"/>
              </a:rPr>
              <a:t>, and complete; and (3) </a:t>
            </a:r>
            <a:r>
              <a:rPr lang="en-US" sz="1900" dirty="0" smtClean="0">
                <a:latin typeface="Liberation Sans" panose="020B0604020202020204" pitchFamily="34" charset="0"/>
              </a:rPr>
              <a:t>report information </a:t>
            </a:r>
            <a:r>
              <a:rPr lang="en-US" sz="1900" dirty="0">
                <a:latin typeface="Liberation Sans" panose="020B0604020202020204" pitchFamily="34" charset="0"/>
              </a:rPr>
              <a:t>that is consistent with overall </a:t>
            </a:r>
            <a:r>
              <a:rPr lang="en-US" sz="1900" dirty="0" smtClean="0">
                <a:latin typeface="Liberation Sans" panose="020B0604020202020204" pitchFamily="34" charset="0"/>
              </a:rPr>
              <a:t>sustainability accounting </a:t>
            </a:r>
            <a:r>
              <a:rPr lang="en-US" sz="1900" dirty="0">
                <a:latin typeface="Liberation Sans" panose="020B0604020202020204" pitchFamily="34" charset="0"/>
              </a:rPr>
              <a:t>policies. With these types of controls, users </a:t>
            </a:r>
            <a:r>
              <a:rPr lang="en-US" sz="1900" dirty="0" smtClean="0">
                <a:latin typeface="Liberation Sans" panose="020B0604020202020204" pitchFamily="34" charset="0"/>
              </a:rPr>
              <a:t>will have </a:t>
            </a:r>
            <a:r>
              <a:rPr lang="en-US" sz="1900" dirty="0">
                <a:latin typeface="Liberation Sans" panose="020B0604020202020204" pitchFamily="34" charset="0"/>
              </a:rPr>
              <a:t>the </a:t>
            </a:r>
            <a:r>
              <a:rPr lang="en-US" sz="1900" dirty="0" smtClean="0">
                <a:latin typeface="Liberation Sans" panose="020B0604020202020204" pitchFamily="34" charset="0"/>
              </a:rPr>
              <a:t>confidence </a:t>
            </a:r>
            <a:r>
              <a:rPr lang="en-US" sz="1900" dirty="0">
                <a:latin typeface="Liberation Sans" panose="020B0604020202020204" pitchFamily="34" charset="0"/>
              </a:rPr>
              <a:t>that they can use the </a:t>
            </a:r>
            <a:r>
              <a:rPr lang="en-US" sz="1900" dirty="0" smtClean="0">
                <a:latin typeface="Liberation Sans" panose="020B0604020202020204" pitchFamily="34" charset="0"/>
              </a:rPr>
              <a:t>sustainability information </a:t>
            </a:r>
            <a:r>
              <a:rPr lang="en-US" sz="1900" dirty="0">
                <a:latin typeface="Liberation Sans" panose="020B0604020202020204" pitchFamily="34" charset="0"/>
              </a:rPr>
              <a:t>effectively</a:t>
            </a:r>
            <a:r>
              <a:rPr lang="en-US" sz="1900" dirty="0" smtClean="0">
                <a:latin typeface="Liberation Sans" panose="020B0604020202020204" pitchFamily="34" charset="0"/>
              </a:rPr>
              <a:t>. </a:t>
            </a:r>
          </a:p>
          <a:p>
            <a:pPr indent="463550" algn="just">
              <a:lnSpc>
                <a:spcPct val="110000"/>
              </a:lnSpc>
              <a:spcBef>
                <a:spcPts val="600"/>
              </a:spcBef>
            </a:pPr>
            <a:r>
              <a:rPr lang="en-US" sz="1900" dirty="0" smtClean="0">
                <a:latin typeface="Liberation Sans" panose="020B0604020202020204" pitchFamily="34" charset="0"/>
              </a:rPr>
              <a:t>Some </a:t>
            </a:r>
            <a:r>
              <a:rPr lang="en-US" sz="1900" dirty="0">
                <a:latin typeface="Liberation Sans" panose="020B0604020202020204" pitchFamily="34" charset="0"/>
              </a:rPr>
              <a:t>regulators are calling for even more </a:t>
            </a:r>
            <a:r>
              <a:rPr lang="en-US" sz="1900" dirty="0" smtClean="0">
                <a:latin typeface="Liberation Sans" panose="020B0604020202020204" pitchFamily="34" charset="0"/>
              </a:rPr>
              <a:t>assurance through </a:t>
            </a:r>
            <a:r>
              <a:rPr lang="en-US" sz="1900" dirty="0">
                <a:latin typeface="Liberation Sans" panose="020B0604020202020204" pitchFamily="34" charset="0"/>
              </a:rPr>
              <a:t>audits of this information. Companies that </a:t>
            </a:r>
            <a:r>
              <a:rPr lang="en-US" sz="1900" dirty="0" smtClean="0">
                <a:latin typeface="Liberation Sans" panose="020B0604020202020204" pitchFamily="34" charset="0"/>
              </a:rPr>
              <a:t>potentially can </a:t>
            </a:r>
            <a:r>
              <a:rPr lang="en-US" sz="1900" dirty="0">
                <a:latin typeface="Liberation Sans" panose="020B0604020202020204" pitchFamily="34" charset="0"/>
              </a:rPr>
              <a:t>cause environmental damage through greenhouse </a:t>
            </a:r>
            <a:r>
              <a:rPr lang="en-US" sz="1900" dirty="0" smtClean="0">
                <a:latin typeface="Liberation Sans" panose="020B0604020202020204" pitchFamily="34" charset="0"/>
              </a:rPr>
              <a:t>gases, as </a:t>
            </a:r>
            <a:r>
              <a:rPr lang="en-US" sz="1900" dirty="0">
                <a:latin typeface="Liberation Sans" panose="020B0604020202020204" pitchFamily="34" charset="0"/>
              </a:rPr>
              <a:t>well as companies in the mining and extractive industries</a:t>
            </a:r>
            <a:r>
              <a:rPr lang="en-US" sz="1900" dirty="0" smtClean="0">
                <a:latin typeface="Liberation Sans" panose="020B0604020202020204" pitchFamily="34" charset="0"/>
              </a:rPr>
              <a:t>, are </a:t>
            </a:r>
            <a:r>
              <a:rPr lang="en-US" sz="1900" dirty="0">
                <a:latin typeface="Liberation Sans" panose="020B0604020202020204" pitchFamily="34" charset="0"/>
              </a:rPr>
              <a:t>subject to reporting requirements. And, as demand </a:t>
            </a:r>
            <a:r>
              <a:rPr lang="en-US" sz="1900" dirty="0" smtClean="0">
                <a:latin typeface="Liberation Sans" panose="020B0604020202020204" pitchFamily="34" charset="0"/>
              </a:rPr>
              <a:t>for more </a:t>
            </a:r>
            <a:r>
              <a:rPr lang="en-US" sz="1900" dirty="0">
                <a:latin typeface="Liberation Sans" panose="020B0604020202020204" pitchFamily="34" charset="0"/>
              </a:rPr>
              <a:t>information in the sustainability area expands, the </a:t>
            </a:r>
            <a:r>
              <a:rPr lang="en-US" sz="1900" dirty="0" smtClean="0">
                <a:latin typeface="Liberation Sans" panose="020B0604020202020204" pitchFamily="34" charset="0"/>
              </a:rPr>
              <a:t>need for </a:t>
            </a:r>
            <a:r>
              <a:rPr lang="en-US" sz="1900" dirty="0">
                <a:latin typeface="Liberation Sans" panose="020B0604020202020204" pitchFamily="34" charset="0"/>
              </a:rPr>
              <a:t>audits of this information will grow.</a:t>
            </a:r>
          </a:p>
        </p:txBody>
      </p:sp>
      <p:sp>
        <p:nvSpPr>
          <p:cNvPr id="5" name="Rectangle 4"/>
          <p:cNvSpPr>
            <a:spLocks noChangeArrowheads="1"/>
          </p:cNvSpPr>
          <p:nvPr/>
        </p:nvSpPr>
        <p:spPr bwMode="auto">
          <a:xfrm>
            <a:off x="457200" y="6172200"/>
            <a:ext cx="8001000" cy="75725"/>
          </a:xfrm>
          <a:prstGeom prst="rect">
            <a:avLst/>
          </a:prstGeom>
          <a:solidFill>
            <a:schemeClr val="tx2">
              <a:lumMod val="50000"/>
            </a:schemeClr>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3836452201"/>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Text Box 2"/>
          <p:cNvSpPr txBox="1">
            <a:spLocks noChangeArrowheads="1"/>
          </p:cNvSpPr>
          <p:nvPr/>
        </p:nvSpPr>
        <p:spPr bwMode="auto">
          <a:xfrm>
            <a:off x="609600" y="1752600"/>
            <a:ext cx="5105400" cy="384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286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pPr>
            <a:r>
              <a:rPr lang="en-US" altLang="en-US" sz="2500" b="1" dirty="0">
                <a:solidFill>
                  <a:srgbClr val="CC0000"/>
                </a:solidFill>
                <a:latin typeface="Liberation Sans" panose="020B0604020202020204" pitchFamily="34" charset="0"/>
              </a:rPr>
              <a:t>Establishment of Responsibility</a:t>
            </a:r>
          </a:p>
          <a:p>
            <a:pPr marL="682625" lvl="1" indent="-450850">
              <a:lnSpc>
                <a:spcPct val="125000"/>
              </a:lnSpc>
              <a:spcBef>
                <a:spcPts val="1200"/>
              </a:spcBef>
              <a:buClr>
                <a:srgbClr val="CC0000"/>
              </a:buClr>
              <a:buSzPct val="85000"/>
              <a:buFont typeface="Wingdings" pitchFamily="2" charset="2"/>
              <a:buChar char="u"/>
            </a:pPr>
            <a:r>
              <a:rPr lang="en-US" altLang="en-US" sz="2200" dirty="0">
                <a:latin typeface="Liberation Sans" panose="020B0604020202020204" pitchFamily="34" charset="0"/>
              </a:rPr>
              <a:t>Control is most effective when only one person is responsible for a given task.</a:t>
            </a:r>
          </a:p>
          <a:p>
            <a:pPr marL="682625" lvl="1" indent="-450850">
              <a:lnSpc>
                <a:spcPct val="125000"/>
              </a:lnSpc>
              <a:spcBef>
                <a:spcPts val="1200"/>
              </a:spcBef>
              <a:buClr>
                <a:srgbClr val="CC0000"/>
              </a:buClr>
              <a:buSzPct val="85000"/>
              <a:buFont typeface="Wingdings" pitchFamily="2" charset="2"/>
              <a:buChar char="u"/>
            </a:pPr>
            <a:r>
              <a:rPr lang="en-US" altLang="en-US" sz="2200" dirty="0">
                <a:latin typeface="Liberation Sans" panose="020B0604020202020204" pitchFamily="34" charset="0"/>
              </a:rPr>
              <a:t>Establishing responsibility often requires limiting access only to authorized personnel, and then identifying those personnel.</a:t>
            </a:r>
          </a:p>
        </p:txBody>
      </p:sp>
      <p:pic>
        <p:nvPicPr>
          <p:cNvPr id="8724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3462" y="1828800"/>
            <a:ext cx="2420938" cy="4445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hlink"/>
                </a:solidFill>
                <a:latin typeface="Liberation Sans" panose="020B0604020202020204" pitchFamily="34" charset="0"/>
              </a:rPr>
              <a:t>PRINCIPLES OF INTERNAL CONTROL ACTIVITIES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10"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5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676400"/>
            <a:ext cx="2209800" cy="4821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4498" name="Text Box 2"/>
          <p:cNvSpPr txBox="1">
            <a:spLocks noChangeArrowheads="1"/>
          </p:cNvSpPr>
          <p:nvPr/>
        </p:nvSpPr>
        <p:spPr bwMode="auto">
          <a:xfrm>
            <a:off x="609600" y="1752600"/>
            <a:ext cx="4648200" cy="384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spcBef>
                <a:spcPts val="1200"/>
              </a:spcBef>
              <a:buClr>
                <a:srgbClr val="800000"/>
              </a:buClr>
              <a:defRPr sz="2500" b="1">
                <a:latin typeface="Liberation Sans" panose="020B0604020202020204" pitchFamily="34" charset="0"/>
              </a:defRPr>
            </a:lvl1pPr>
            <a:lvl2pPr marL="628650" lvl="1" indent="-457200" algn="l">
              <a:lnSpc>
                <a:spcPct val="125000"/>
              </a:lnSpc>
              <a:spcBef>
                <a:spcPts val="1200"/>
              </a:spcBef>
              <a:buClr>
                <a:srgbClr val="CC0000"/>
              </a:buClr>
              <a:buSzPct val="85000"/>
              <a:buFont typeface="Wingdings" pitchFamily="2" charset="2"/>
              <a:buChar char="u"/>
              <a:defRPr sz="2200">
                <a:latin typeface="Liberation Sans" panose="020B0604020202020204" pitchFamily="34" charset="0"/>
              </a:defRPr>
            </a:lvl2pPr>
            <a:lvl3pPr marL="1600200" indent="-457200" algn="l">
              <a:defRPr>
                <a:latin typeface="Times New Roman" pitchFamily="18" charset="0"/>
              </a:defRPr>
            </a:lvl3pPr>
            <a:lvl4pPr marL="2171700" indent="-457200" algn="l">
              <a:defRPr>
                <a:latin typeface="Times New Roman" pitchFamily="18" charset="0"/>
              </a:defRPr>
            </a:lvl4pPr>
            <a:lvl5pPr marL="2743200" indent="-457200" algn="l">
              <a:defRPr>
                <a:latin typeface="Times New Roman" pitchFamily="18" charset="0"/>
              </a:defRPr>
            </a:lvl5pPr>
            <a:lvl6pPr marL="3200400" indent="-457200" eaLnBrk="0" fontAlgn="base" hangingPunct="0">
              <a:spcBef>
                <a:spcPct val="0"/>
              </a:spcBef>
              <a:spcAft>
                <a:spcPct val="0"/>
              </a:spcAft>
              <a:defRPr>
                <a:latin typeface="Times New Roman" pitchFamily="18" charset="0"/>
              </a:defRPr>
            </a:lvl6pPr>
            <a:lvl7pPr marL="3657600" indent="-457200" eaLnBrk="0" fontAlgn="base" hangingPunct="0">
              <a:spcBef>
                <a:spcPct val="0"/>
              </a:spcBef>
              <a:spcAft>
                <a:spcPct val="0"/>
              </a:spcAft>
              <a:defRPr>
                <a:latin typeface="Times New Roman" pitchFamily="18" charset="0"/>
              </a:defRPr>
            </a:lvl7pPr>
            <a:lvl8pPr marL="4114800" indent="-457200" eaLnBrk="0" fontAlgn="base" hangingPunct="0">
              <a:spcBef>
                <a:spcPct val="0"/>
              </a:spcBef>
              <a:spcAft>
                <a:spcPct val="0"/>
              </a:spcAft>
              <a:defRPr>
                <a:latin typeface="Times New Roman" pitchFamily="18" charset="0"/>
              </a:defRPr>
            </a:lvl8pPr>
            <a:lvl9pPr marL="4572000" indent="-457200" eaLnBrk="0" fontAlgn="base" hangingPunct="0">
              <a:spcBef>
                <a:spcPct val="0"/>
              </a:spcBef>
              <a:spcAft>
                <a:spcPct val="0"/>
              </a:spcAft>
              <a:defRPr>
                <a:latin typeface="Times New Roman" pitchFamily="18" charset="0"/>
              </a:defRPr>
            </a:lvl9pPr>
          </a:lstStyle>
          <a:p>
            <a:r>
              <a:rPr lang="en-US" altLang="en-US" dirty="0">
                <a:solidFill>
                  <a:srgbClr val="CC0000"/>
                </a:solidFill>
              </a:rPr>
              <a:t>Segregation of Duties</a:t>
            </a:r>
          </a:p>
          <a:p>
            <a:pPr marL="682625" lvl="1" indent="-450850"/>
            <a:r>
              <a:rPr lang="en-US" altLang="en-US" dirty="0"/>
              <a:t>Different individuals should be responsible for related activities.</a:t>
            </a:r>
          </a:p>
          <a:p>
            <a:pPr marL="682625" lvl="1" indent="-450850"/>
            <a:r>
              <a:rPr lang="en-US" altLang="en-US" dirty="0"/>
              <a:t>The responsibility for record-keeping for an asset should be separate from the physical custody of that asset.</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hlink"/>
                </a:solidFill>
                <a:latin typeface="Liberation Sans" panose="020B0604020202020204" pitchFamily="34" charset="0"/>
              </a:rPr>
              <a:t>PRINCIPLES OF INTERNAL CONTROL ACTIVITIES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Text Box 2"/>
          <p:cNvSpPr txBox="1">
            <a:spLocks noChangeArrowheads="1"/>
          </p:cNvSpPr>
          <p:nvPr/>
        </p:nvSpPr>
        <p:spPr bwMode="auto">
          <a:xfrm>
            <a:off x="609600" y="1752600"/>
            <a:ext cx="4724400" cy="4266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spcBef>
                <a:spcPts val="1200"/>
              </a:spcBef>
              <a:buClr>
                <a:srgbClr val="800000"/>
              </a:buClr>
              <a:defRPr sz="2500" b="1">
                <a:latin typeface="Liberation Sans" panose="020B0604020202020204" pitchFamily="34" charset="0"/>
              </a:defRPr>
            </a:lvl1pPr>
            <a:lvl2pPr marL="628650" lvl="1" indent="-457200" algn="l">
              <a:lnSpc>
                <a:spcPct val="125000"/>
              </a:lnSpc>
              <a:spcBef>
                <a:spcPts val="1200"/>
              </a:spcBef>
              <a:buClr>
                <a:srgbClr val="CC0000"/>
              </a:buClr>
              <a:buSzPct val="85000"/>
              <a:buFont typeface="Wingdings" pitchFamily="2" charset="2"/>
              <a:buChar char="u"/>
              <a:defRPr sz="2200">
                <a:latin typeface="Liberation Sans" panose="020B0604020202020204" pitchFamily="34" charset="0"/>
              </a:defRPr>
            </a:lvl2pPr>
            <a:lvl3pPr marL="1600200" indent="-457200" algn="l">
              <a:defRPr>
                <a:latin typeface="Times New Roman" pitchFamily="18" charset="0"/>
              </a:defRPr>
            </a:lvl3pPr>
            <a:lvl4pPr marL="2171700" indent="-457200" algn="l">
              <a:defRPr>
                <a:latin typeface="Times New Roman" pitchFamily="18" charset="0"/>
              </a:defRPr>
            </a:lvl4pPr>
            <a:lvl5pPr marL="2743200" indent="-457200" algn="l">
              <a:defRPr>
                <a:latin typeface="Times New Roman" pitchFamily="18" charset="0"/>
              </a:defRPr>
            </a:lvl5pPr>
            <a:lvl6pPr marL="3200400" indent="-457200" eaLnBrk="0" fontAlgn="base" hangingPunct="0">
              <a:spcBef>
                <a:spcPct val="0"/>
              </a:spcBef>
              <a:spcAft>
                <a:spcPct val="0"/>
              </a:spcAft>
              <a:defRPr>
                <a:latin typeface="Times New Roman" pitchFamily="18" charset="0"/>
              </a:defRPr>
            </a:lvl6pPr>
            <a:lvl7pPr marL="3657600" indent="-457200" eaLnBrk="0" fontAlgn="base" hangingPunct="0">
              <a:spcBef>
                <a:spcPct val="0"/>
              </a:spcBef>
              <a:spcAft>
                <a:spcPct val="0"/>
              </a:spcAft>
              <a:defRPr>
                <a:latin typeface="Times New Roman" pitchFamily="18" charset="0"/>
              </a:defRPr>
            </a:lvl7pPr>
            <a:lvl8pPr marL="4114800" indent="-457200" eaLnBrk="0" fontAlgn="base" hangingPunct="0">
              <a:spcBef>
                <a:spcPct val="0"/>
              </a:spcBef>
              <a:spcAft>
                <a:spcPct val="0"/>
              </a:spcAft>
              <a:defRPr>
                <a:latin typeface="Times New Roman" pitchFamily="18" charset="0"/>
              </a:defRPr>
            </a:lvl8pPr>
            <a:lvl9pPr marL="4572000" indent="-457200" eaLnBrk="0" fontAlgn="base" hangingPunct="0">
              <a:spcBef>
                <a:spcPct val="0"/>
              </a:spcBef>
              <a:spcAft>
                <a:spcPct val="0"/>
              </a:spcAft>
              <a:defRPr>
                <a:latin typeface="Times New Roman" pitchFamily="18" charset="0"/>
              </a:defRPr>
            </a:lvl9pPr>
          </a:lstStyle>
          <a:p>
            <a:r>
              <a:rPr lang="en-US" altLang="en-US" dirty="0">
                <a:solidFill>
                  <a:srgbClr val="CC0000"/>
                </a:solidFill>
              </a:rPr>
              <a:t>Documentation Procedures</a:t>
            </a:r>
          </a:p>
          <a:p>
            <a:pPr marL="682625" lvl="1" indent="-450850"/>
            <a:r>
              <a:rPr lang="en-US" altLang="en-US" dirty="0"/>
              <a:t>Companies should use prenumbered documents, and all documents should be accounted for.</a:t>
            </a:r>
          </a:p>
          <a:p>
            <a:pPr marL="682625" lvl="1" indent="-450850"/>
            <a:r>
              <a:rPr lang="en-US" altLang="en-US" dirty="0"/>
              <a:t>Employees should promptly forward source documents for accounting entries to the accounting department.</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hlink"/>
                </a:solidFill>
                <a:latin typeface="Liberation Sans" panose="020B0604020202020204" pitchFamily="34" charset="0"/>
              </a:rPr>
              <a:t>PRINCIPLES OF INTERNAL CONTROL ACTIVITIES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558" y="1752601"/>
            <a:ext cx="277864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9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886" y="1720929"/>
            <a:ext cx="1692117" cy="237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0095" name="Picture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209" y="3021330"/>
            <a:ext cx="1702594" cy="2263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0096" name="Picture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1888" y="4089638"/>
            <a:ext cx="1700848" cy="222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0097" name="Picture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3058" y="4248150"/>
            <a:ext cx="1307942"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0098" name="Picture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771" y="3406616"/>
            <a:ext cx="1707833" cy="2168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0099"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41743" y="1676400"/>
            <a:ext cx="1298864" cy="2204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0100" name="Text Box 36"/>
          <p:cNvSpPr txBox="1">
            <a:spLocks noChangeArrowheads="1"/>
          </p:cNvSpPr>
          <p:nvPr/>
        </p:nvSpPr>
        <p:spPr bwMode="auto">
          <a:xfrm>
            <a:off x="609600" y="1905000"/>
            <a:ext cx="1828800" cy="10069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286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pPr>
            <a:r>
              <a:rPr lang="en-US" altLang="en-US" sz="2500" b="1" dirty="0" smtClean="0">
                <a:solidFill>
                  <a:srgbClr val="CC0000"/>
                </a:solidFill>
                <a:latin typeface="Liberation Sans" panose="020B0604020202020204" pitchFamily="34" charset="0"/>
              </a:rPr>
              <a:t>Physical Controls</a:t>
            </a:r>
            <a:endParaRPr lang="en-US" altLang="en-US" sz="2500" b="1" dirty="0">
              <a:solidFill>
                <a:srgbClr val="CC0000"/>
              </a:solidFill>
              <a:latin typeface="Liberation Sans" panose="020B0604020202020204" pitchFamily="34" charset="0"/>
            </a:endParaRPr>
          </a:p>
        </p:txBody>
      </p:sp>
      <p:sp>
        <p:nvSpPr>
          <p:cNvPr id="1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hlink"/>
                </a:solidFill>
                <a:latin typeface="Liberation Sans" panose="020B0604020202020204" pitchFamily="34" charset="0"/>
              </a:rPr>
              <a:t>PRINCIPLES OF INTERNAL CONTROL ACTIVITIES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15"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6934200" y="2205335"/>
            <a:ext cx="1600200" cy="461665"/>
          </a:xfrm>
          <a:prstGeom prst="rect">
            <a:avLst/>
          </a:prstGeom>
        </p:spPr>
        <p:txBody>
          <a:bodyPr wrap="square">
            <a:spAutoFit/>
          </a:bodyPr>
          <a:lstStyle/>
          <a:p>
            <a:pPr algn="l"/>
            <a:r>
              <a:rPr lang="en-US" sz="1200" b="1" dirty="0">
                <a:latin typeface="Liberation Sans" panose="020B0604020202020204" pitchFamily="34" charset="0"/>
              </a:rPr>
              <a:t>ILLUSTRATION 7-2</a:t>
            </a:r>
          </a:p>
          <a:p>
            <a:pPr algn="l"/>
            <a:r>
              <a:rPr lang="en-US" sz="1200" dirty="0">
                <a:latin typeface="Liberation Sans" panose="020B0604020202020204" pitchFamily="34" charset="0"/>
              </a:rPr>
              <a:t>Physical controls</a:t>
            </a: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floorplan-texas"/>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2362200" y="0"/>
            <a:ext cx="6481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5"/>
          <p:cNvSpPr>
            <a:spLocks noChangeArrowheads="1"/>
          </p:cNvSpPr>
          <p:nvPr/>
        </p:nvSpPr>
        <p:spPr bwMode="auto">
          <a:xfrm rot="-5400000">
            <a:off x="-2250282" y="3107532"/>
            <a:ext cx="6240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800">
                <a:hlinkClick r:id="rId3"/>
              </a:rPr>
              <a:t>http://</a:t>
            </a:r>
            <a:r>
              <a:rPr lang="en-US" altLang="en-US" sz="1600">
                <a:hlinkClick r:id="rId3"/>
              </a:rPr>
              <a:t>www.youtube.com/watch?v=RLOrLBjHSKg</a:t>
            </a:r>
            <a:endParaRPr lang="en-US" altLang="en-US" sz="1600"/>
          </a:p>
          <a:p>
            <a:endParaRPr lang="en-US" altLang="en-US" sz="1800"/>
          </a:p>
        </p:txBody>
      </p:sp>
      <p:sp>
        <p:nvSpPr>
          <p:cNvPr id="17412" name="Rectangle 1"/>
          <p:cNvSpPr>
            <a:spLocks noChangeArrowheads="1"/>
          </p:cNvSpPr>
          <p:nvPr/>
        </p:nvSpPr>
        <p:spPr bwMode="auto">
          <a:xfrm rot="-5400000">
            <a:off x="-658812" y="3673475"/>
            <a:ext cx="54149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t>http://www.youtube.com/watch?v=LQHuQV_UN6w</a:t>
            </a:r>
          </a:p>
        </p:txBody>
      </p:sp>
      <p:sp>
        <p:nvSpPr>
          <p:cNvPr id="17413" name="TextBox 2"/>
          <p:cNvSpPr txBox="1">
            <a:spLocks noChangeArrowheads="1"/>
          </p:cNvSpPr>
          <p:nvPr/>
        </p:nvSpPr>
        <p:spPr bwMode="auto">
          <a:xfrm rot="-5400000">
            <a:off x="-262731" y="4977606"/>
            <a:ext cx="1273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a:t>Before:</a:t>
            </a:r>
          </a:p>
        </p:txBody>
      </p:sp>
      <p:sp>
        <p:nvSpPr>
          <p:cNvPr id="17414" name="TextBox 5"/>
          <p:cNvSpPr txBox="1">
            <a:spLocks noChangeArrowheads="1"/>
          </p:cNvSpPr>
          <p:nvPr/>
        </p:nvSpPr>
        <p:spPr bwMode="auto">
          <a:xfrm rot="-5400000">
            <a:off x="1089819" y="5536407"/>
            <a:ext cx="1117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a:t>After:</a:t>
            </a:r>
          </a:p>
        </p:txBody>
      </p:sp>
    </p:spTree>
    <p:extLst>
      <p:ext uri="{BB962C8B-B14F-4D97-AF65-F5344CB8AC3E}">
        <p14:creationId xmlns:p14="http://schemas.microsoft.com/office/powerpoint/2010/main" val="3296161339"/>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7" name="Rectangle 2051"/>
          <p:cNvSpPr>
            <a:spLocks noGrp="1" noChangeArrowheads="1"/>
          </p:cNvSpPr>
          <p:nvPr>
            <p:ph type="body" idx="4294967295"/>
          </p:nvPr>
        </p:nvSpPr>
        <p:spPr>
          <a:xfrm>
            <a:off x="457200" y="2438400"/>
            <a:ext cx="6400800" cy="144655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marL="0" indent="0">
              <a:lnSpc>
                <a:spcPct val="110000"/>
              </a:lnSpc>
              <a:spcBef>
                <a:spcPct val="5000"/>
              </a:spcBef>
              <a:buFont typeface="Wingdings" pitchFamily="2" charset="2"/>
              <a:buNone/>
            </a:pPr>
            <a:r>
              <a:rPr lang="en-US" sz="4000" dirty="0" smtClean="0">
                <a:solidFill>
                  <a:schemeClr val="tx1"/>
                </a:solidFill>
                <a:effectLst/>
                <a:latin typeface="Liberation Sans" panose="020B0604020202020204" pitchFamily="34" charset="0"/>
              </a:rPr>
              <a:t>Fraud, Internal Control, and Cash</a:t>
            </a:r>
            <a:endParaRPr lang="en-US" altLang="en-US" sz="4000" dirty="0">
              <a:solidFill>
                <a:schemeClr val="tx1"/>
              </a:solidFill>
              <a:effectLst/>
              <a:latin typeface="Liberation Sans" panose="020B0604020202020204" pitchFamily="34" charset="0"/>
            </a:endParaRPr>
          </a:p>
        </p:txBody>
      </p:sp>
      <p:sp>
        <p:nvSpPr>
          <p:cNvPr id="321540" name="Text Box 2052"/>
          <p:cNvSpPr txBox="1">
            <a:spLocks noChangeArrowheads="1"/>
          </p:cNvSpPr>
          <p:nvPr/>
        </p:nvSpPr>
        <p:spPr bwMode="auto">
          <a:xfrm>
            <a:off x="2071048" y="5791200"/>
            <a:ext cx="4953000" cy="68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spcBef>
                <a:spcPts val="300"/>
              </a:spcBef>
            </a:pPr>
            <a:r>
              <a:rPr lang="en-US" altLang="en-US" sz="1800" i="0" dirty="0" smtClean="0">
                <a:effectLst/>
                <a:latin typeface="Liberation Sans" panose="020B0604020202020204" pitchFamily="34" charset="0"/>
              </a:rPr>
              <a:t>Kimmel </a:t>
            </a:r>
            <a:r>
              <a:rPr lang="en-US" altLang="en-US" sz="1800" i="0" dirty="0" smtClean="0">
                <a:effectLst/>
                <a:latin typeface="Arial"/>
                <a:cs typeface="Arial"/>
              </a:rPr>
              <a:t>● Weygandt ● Kieso</a:t>
            </a:r>
            <a:endParaRPr lang="en-US" altLang="en-US" sz="1800" i="0" dirty="0" smtClean="0">
              <a:effectLst/>
              <a:latin typeface="Liberation Sans" panose="020B0604020202020204" pitchFamily="34" charset="0"/>
            </a:endParaRPr>
          </a:p>
          <a:p>
            <a:pPr>
              <a:spcBef>
                <a:spcPts val="300"/>
              </a:spcBef>
            </a:pPr>
            <a:r>
              <a:rPr lang="en-US" altLang="en-US" sz="1800" i="0" dirty="0" smtClean="0">
                <a:effectLst/>
                <a:latin typeface="Liberation Sans" panose="020B0604020202020204" pitchFamily="34" charset="0"/>
              </a:rPr>
              <a:t>Financial </a:t>
            </a:r>
            <a:r>
              <a:rPr lang="en-US" altLang="en-US" sz="1800" i="0" dirty="0">
                <a:effectLst/>
                <a:latin typeface="Liberation Sans" panose="020B0604020202020204" pitchFamily="34" charset="0"/>
              </a:rPr>
              <a:t>Accounting,  </a:t>
            </a:r>
            <a:r>
              <a:rPr lang="en-US" altLang="en-US" sz="1800" i="0" dirty="0" smtClean="0">
                <a:effectLst/>
                <a:latin typeface="Liberation Sans" panose="020B0604020202020204" pitchFamily="34" charset="0"/>
              </a:rPr>
              <a:t>Eighth </a:t>
            </a:r>
            <a:r>
              <a:rPr lang="en-US" altLang="en-US" sz="1800" i="0" dirty="0">
                <a:effectLst/>
                <a:latin typeface="Liberation Sans" panose="020B0604020202020204" pitchFamily="34" charset="0"/>
              </a:rPr>
              <a:t>Edition</a:t>
            </a:r>
          </a:p>
        </p:txBody>
      </p:sp>
      <p:cxnSp>
        <p:nvCxnSpPr>
          <p:cNvPr id="4" name="Straight Connector 3"/>
          <p:cNvCxnSpPr/>
          <p:nvPr/>
        </p:nvCxnSpPr>
        <p:spPr bwMode="auto">
          <a:xfrm>
            <a:off x="587992" y="2354240"/>
            <a:ext cx="7924800" cy="0"/>
          </a:xfrm>
          <a:prstGeom prst="line">
            <a:avLst/>
          </a:prstGeom>
          <a:solidFill>
            <a:schemeClr val="accent1"/>
          </a:solidFill>
          <a:ln w="38100" cap="sq" cmpd="sng" algn="ctr">
            <a:solidFill>
              <a:schemeClr val="tx1"/>
            </a:solidFill>
            <a:prstDash val="solid"/>
            <a:round/>
            <a:headEnd type="none" w="sm" len="sm"/>
            <a:tailEnd type="none" w="sm" len="sm"/>
          </a:ln>
          <a:effectLst/>
        </p:spPr>
      </p:cxnSp>
      <p:pic>
        <p:nvPicPr>
          <p:cNvPr id="1026" name="Picture 2" descr="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9578" y="572595"/>
            <a:ext cx="2028444" cy="4264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 y="-209474"/>
            <a:ext cx="1316182" cy="3031599"/>
          </a:xfrm>
          <a:prstGeom prst="rect">
            <a:avLst/>
          </a:prstGeom>
          <a:noFill/>
          <a:ln>
            <a:noFill/>
          </a:ln>
        </p:spPr>
        <p:txBody>
          <a:bodyPr wrap="square" lIns="45720" rIns="45720" rtlCol="0" anchor="ctr" anchorCtr="0">
            <a:spAutoFit/>
          </a:bodyPr>
          <a:lstStyle/>
          <a:p>
            <a:pPr algn="ctr"/>
            <a:r>
              <a:rPr lang="en-US" sz="19100" i="0" dirty="0" smtClean="0">
                <a:solidFill>
                  <a:srgbClr val="0066CC"/>
                </a:solidFill>
                <a:effectLst/>
                <a:latin typeface="+mn-lt"/>
              </a:rPr>
              <a:t>7</a:t>
            </a:r>
            <a:endParaRPr lang="en-US" sz="19100" i="0" dirty="0">
              <a:solidFill>
                <a:srgbClr val="0066CC"/>
              </a:solidFill>
              <a:effectLst/>
              <a:latin typeface="+mn-lt"/>
            </a:endParaRPr>
          </a:p>
        </p:txBody>
      </p:sp>
    </p:spTree>
    <p:extLst>
      <p:ext uri="{BB962C8B-B14F-4D97-AF65-F5344CB8AC3E}">
        <p14:creationId xmlns:p14="http://schemas.microsoft.com/office/powerpoint/2010/main" val="2764299790"/>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reillydesign.net/uploads/project_images/fb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85800"/>
            <a:ext cx="128809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1"/>
          <p:cNvSpPr>
            <a:spLocks noChangeArrowheads="1"/>
          </p:cNvSpPr>
          <p:nvPr/>
        </p:nvSpPr>
        <p:spPr bwMode="auto">
          <a:xfrm rot="-5400000">
            <a:off x="-1964531" y="3717131"/>
            <a:ext cx="518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600"/>
              <a:t>https://www.youtube.com/watch?v=WqdbqHlOxag</a:t>
            </a:r>
          </a:p>
        </p:txBody>
      </p:sp>
    </p:spTree>
    <p:extLst>
      <p:ext uri="{BB962C8B-B14F-4D97-AF65-F5344CB8AC3E}">
        <p14:creationId xmlns:p14="http://schemas.microsoft.com/office/powerpoint/2010/main" val="3523283474"/>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40" name="Text Box 24"/>
          <p:cNvSpPr txBox="1">
            <a:spLocks noChangeArrowheads="1"/>
          </p:cNvSpPr>
          <p:nvPr/>
        </p:nvSpPr>
        <p:spPr bwMode="auto">
          <a:xfrm>
            <a:off x="609600" y="2375863"/>
            <a:ext cx="3505200" cy="3208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spcBef>
                <a:spcPts val="1200"/>
              </a:spcBef>
              <a:buClr>
                <a:srgbClr val="800000"/>
              </a:buClr>
              <a:defRPr sz="2500" b="1">
                <a:latin typeface="Liberation Sans" panose="020B0604020202020204" pitchFamily="34" charset="0"/>
              </a:defRPr>
            </a:lvl1pPr>
            <a:lvl2pPr marL="628650" lvl="1" indent="-457200" algn="l">
              <a:lnSpc>
                <a:spcPct val="125000"/>
              </a:lnSpc>
              <a:spcBef>
                <a:spcPts val="1200"/>
              </a:spcBef>
              <a:buClr>
                <a:srgbClr val="CC0000"/>
              </a:buClr>
              <a:buSzPct val="85000"/>
              <a:buFont typeface="Wingdings" pitchFamily="2" charset="2"/>
              <a:buChar char="u"/>
              <a:defRPr sz="2200">
                <a:latin typeface="Liberation Sans" panose="020B0604020202020204" pitchFamily="34" charset="0"/>
              </a:defRPr>
            </a:lvl2pPr>
            <a:lvl3pPr marL="1600200" indent="-457200" algn="l">
              <a:defRPr>
                <a:latin typeface="Times New Roman" pitchFamily="18" charset="0"/>
              </a:defRPr>
            </a:lvl3pPr>
            <a:lvl4pPr marL="2171700" indent="-457200" algn="l">
              <a:defRPr>
                <a:latin typeface="Times New Roman" pitchFamily="18" charset="0"/>
              </a:defRPr>
            </a:lvl4pPr>
            <a:lvl5pPr marL="2743200" indent="-457200" algn="l">
              <a:defRPr>
                <a:latin typeface="Times New Roman" pitchFamily="18" charset="0"/>
              </a:defRPr>
            </a:lvl5pPr>
            <a:lvl6pPr marL="3200400" indent="-457200" eaLnBrk="0" fontAlgn="base" hangingPunct="0">
              <a:spcBef>
                <a:spcPct val="0"/>
              </a:spcBef>
              <a:spcAft>
                <a:spcPct val="0"/>
              </a:spcAft>
              <a:defRPr>
                <a:latin typeface="Times New Roman" pitchFamily="18" charset="0"/>
              </a:defRPr>
            </a:lvl6pPr>
            <a:lvl7pPr marL="3657600" indent="-457200" eaLnBrk="0" fontAlgn="base" hangingPunct="0">
              <a:spcBef>
                <a:spcPct val="0"/>
              </a:spcBef>
              <a:spcAft>
                <a:spcPct val="0"/>
              </a:spcAft>
              <a:defRPr>
                <a:latin typeface="Times New Roman" pitchFamily="18" charset="0"/>
              </a:defRPr>
            </a:lvl7pPr>
            <a:lvl8pPr marL="4114800" indent="-457200" eaLnBrk="0" fontAlgn="base" hangingPunct="0">
              <a:spcBef>
                <a:spcPct val="0"/>
              </a:spcBef>
              <a:spcAft>
                <a:spcPct val="0"/>
              </a:spcAft>
              <a:defRPr>
                <a:latin typeface="Times New Roman" pitchFamily="18" charset="0"/>
              </a:defRPr>
            </a:lvl8pPr>
            <a:lvl9pPr marL="4572000" indent="-457200" eaLnBrk="0" fontAlgn="base" hangingPunct="0">
              <a:spcBef>
                <a:spcPct val="0"/>
              </a:spcBef>
              <a:spcAft>
                <a:spcPct val="0"/>
              </a:spcAft>
              <a:defRPr>
                <a:latin typeface="Times New Roman" pitchFamily="18" charset="0"/>
              </a:defRPr>
            </a:lvl9pPr>
          </a:lstStyle>
          <a:p>
            <a:pPr marL="682625" lvl="1" indent="-450850"/>
            <a:r>
              <a:rPr lang="en-US" altLang="en-US" dirty="0" smtClean="0"/>
              <a:t>Records </a:t>
            </a:r>
            <a:r>
              <a:rPr lang="en-US" altLang="en-US" dirty="0"/>
              <a:t>periodically verified by an employee who is independent.</a:t>
            </a:r>
          </a:p>
          <a:p>
            <a:pPr marL="682625" lvl="1" indent="-450850"/>
            <a:r>
              <a:rPr lang="en-US" altLang="en-US" dirty="0"/>
              <a:t>Discrepancies reported to management.</a:t>
            </a:r>
          </a:p>
        </p:txBody>
      </p:sp>
      <p:sp>
        <p:nvSpPr>
          <p:cNvPr id="598038" name="Text Box 22"/>
          <p:cNvSpPr txBox="1">
            <a:spLocks noChangeArrowheads="1"/>
          </p:cNvSpPr>
          <p:nvPr/>
        </p:nvSpPr>
        <p:spPr bwMode="auto">
          <a:xfrm>
            <a:off x="609600" y="1752600"/>
            <a:ext cx="5410200" cy="5732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sz="2400">
                <a:solidFill>
                  <a:schemeClr val="tx1"/>
                </a:solidFill>
                <a:latin typeface="Times New Roman" pitchFamily="18" charset="0"/>
              </a:defRPr>
            </a:lvl1pPr>
            <a:lvl2pPr marL="6286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pPr>
            <a:r>
              <a:rPr lang="en-US" altLang="en-US" sz="2500" b="1" dirty="0">
                <a:solidFill>
                  <a:srgbClr val="CC0000"/>
                </a:solidFill>
                <a:latin typeface="Liberation Sans" panose="020B0604020202020204" pitchFamily="34" charset="0"/>
              </a:rPr>
              <a:t>Independent Internal Verification</a:t>
            </a:r>
          </a:p>
        </p:txBody>
      </p:sp>
      <p:pic>
        <p:nvPicPr>
          <p:cNvPr id="598041" name="Picture 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7665" y="2626208"/>
            <a:ext cx="4585335" cy="286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hlink"/>
                </a:solidFill>
                <a:latin typeface="Liberation Sans" panose="020B0604020202020204" pitchFamily="34" charset="0"/>
              </a:rPr>
              <a:t>PRINCIPLES OF INTERNAL CONTROL ACTIVITIES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11"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4197668" y="5715000"/>
            <a:ext cx="3650932" cy="646331"/>
          </a:xfrm>
          <a:prstGeom prst="rect">
            <a:avLst/>
          </a:prstGeom>
        </p:spPr>
        <p:txBody>
          <a:bodyPr wrap="square">
            <a:spAutoFit/>
          </a:bodyPr>
          <a:lstStyle/>
          <a:p>
            <a:pPr algn="l"/>
            <a:r>
              <a:rPr lang="en-US" sz="1200" b="1" dirty="0">
                <a:latin typeface="Liberation Sans" panose="020B0604020202020204" pitchFamily="34" charset="0"/>
              </a:rPr>
              <a:t>ILLUSTRATION 7-3</a:t>
            </a:r>
          </a:p>
          <a:p>
            <a:pPr algn="l"/>
            <a:r>
              <a:rPr lang="en-US" sz="1200" dirty="0">
                <a:latin typeface="Liberation Sans" panose="020B0604020202020204" pitchFamily="34" charset="0"/>
              </a:rPr>
              <a:t>Comparison of </a:t>
            </a:r>
            <a:r>
              <a:rPr lang="en-US" sz="1200" dirty="0" smtClean="0">
                <a:latin typeface="Liberation Sans" panose="020B0604020202020204" pitchFamily="34" charset="0"/>
              </a:rPr>
              <a:t>segregation of </a:t>
            </a:r>
            <a:r>
              <a:rPr lang="en-US" sz="1200" dirty="0">
                <a:latin typeface="Liberation Sans" panose="020B0604020202020204" pitchFamily="34" charset="0"/>
              </a:rPr>
              <a:t>duties principle with</a:t>
            </a:r>
          </a:p>
          <a:p>
            <a:pPr algn="l"/>
            <a:r>
              <a:rPr lang="en-US" sz="1200" dirty="0">
                <a:latin typeface="Liberation Sans" panose="020B0604020202020204" pitchFamily="34" charset="0"/>
              </a:rPr>
              <a:t>independent internal </a:t>
            </a:r>
            <a:r>
              <a:rPr lang="en-US" sz="1200" dirty="0" smtClean="0">
                <a:latin typeface="Liberation Sans" panose="020B0604020202020204" pitchFamily="34" charset="0"/>
              </a:rPr>
              <a:t>verification principle</a:t>
            </a:r>
            <a:endParaRPr lang="en-US" sz="1200" dirty="0">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60" name="Text Box 16"/>
          <p:cNvSpPr txBox="1">
            <a:spLocks noChangeArrowheads="1"/>
          </p:cNvSpPr>
          <p:nvPr/>
        </p:nvSpPr>
        <p:spPr bwMode="auto">
          <a:xfrm>
            <a:off x="609600" y="1752600"/>
            <a:ext cx="4267200" cy="3574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spcBef>
                <a:spcPts val="1200"/>
              </a:spcBef>
              <a:buClr>
                <a:srgbClr val="800000"/>
              </a:buClr>
              <a:defRPr sz="2500" b="1">
                <a:latin typeface="Liberation Sans" panose="020B0604020202020204" pitchFamily="34" charset="0"/>
              </a:defRPr>
            </a:lvl1pPr>
            <a:lvl2pPr marL="628650" lvl="1" indent="-457200" algn="l">
              <a:lnSpc>
                <a:spcPct val="125000"/>
              </a:lnSpc>
              <a:spcBef>
                <a:spcPts val="1200"/>
              </a:spcBef>
              <a:buClr>
                <a:srgbClr val="CC0000"/>
              </a:buClr>
              <a:buSzPct val="85000"/>
              <a:buFont typeface="Wingdings" pitchFamily="2" charset="2"/>
              <a:buChar char="u"/>
              <a:defRPr sz="2200">
                <a:latin typeface="Liberation Sans" panose="020B0604020202020204" pitchFamily="34" charset="0"/>
              </a:defRPr>
            </a:lvl2pPr>
            <a:lvl3pPr marL="1600200" indent="-457200" algn="l">
              <a:defRPr>
                <a:latin typeface="Times New Roman" pitchFamily="18" charset="0"/>
              </a:defRPr>
            </a:lvl3pPr>
            <a:lvl4pPr marL="2171700" indent="-457200" algn="l">
              <a:defRPr>
                <a:latin typeface="Times New Roman" pitchFamily="18" charset="0"/>
              </a:defRPr>
            </a:lvl4pPr>
            <a:lvl5pPr marL="2743200" indent="-457200" algn="l">
              <a:defRPr>
                <a:latin typeface="Times New Roman" pitchFamily="18" charset="0"/>
              </a:defRPr>
            </a:lvl5pPr>
            <a:lvl6pPr marL="3200400" indent="-457200" eaLnBrk="0" fontAlgn="base" hangingPunct="0">
              <a:spcBef>
                <a:spcPct val="0"/>
              </a:spcBef>
              <a:spcAft>
                <a:spcPct val="0"/>
              </a:spcAft>
              <a:defRPr>
                <a:latin typeface="Times New Roman" pitchFamily="18" charset="0"/>
              </a:defRPr>
            </a:lvl6pPr>
            <a:lvl7pPr marL="3657600" indent="-457200" eaLnBrk="0" fontAlgn="base" hangingPunct="0">
              <a:spcBef>
                <a:spcPct val="0"/>
              </a:spcBef>
              <a:spcAft>
                <a:spcPct val="0"/>
              </a:spcAft>
              <a:defRPr>
                <a:latin typeface="Times New Roman" pitchFamily="18" charset="0"/>
              </a:defRPr>
            </a:lvl7pPr>
            <a:lvl8pPr marL="4114800" indent="-457200" eaLnBrk="0" fontAlgn="base" hangingPunct="0">
              <a:spcBef>
                <a:spcPct val="0"/>
              </a:spcBef>
              <a:spcAft>
                <a:spcPct val="0"/>
              </a:spcAft>
              <a:defRPr>
                <a:latin typeface="Times New Roman" pitchFamily="18" charset="0"/>
              </a:defRPr>
            </a:lvl8pPr>
            <a:lvl9pPr marL="4572000" indent="-457200" eaLnBrk="0" fontAlgn="base" hangingPunct="0">
              <a:spcBef>
                <a:spcPct val="0"/>
              </a:spcBef>
              <a:spcAft>
                <a:spcPct val="0"/>
              </a:spcAft>
              <a:defRPr>
                <a:latin typeface="Times New Roman" pitchFamily="18" charset="0"/>
              </a:defRPr>
            </a:lvl9pPr>
          </a:lstStyle>
          <a:p>
            <a:r>
              <a:rPr lang="en-US" altLang="en-US" dirty="0">
                <a:solidFill>
                  <a:srgbClr val="CC0000"/>
                </a:solidFill>
              </a:rPr>
              <a:t>Human Resource Controls</a:t>
            </a:r>
          </a:p>
          <a:p>
            <a:pPr lvl="1"/>
            <a:r>
              <a:rPr lang="en-US" altLang="en-US" dirty="0"/>
              <a:t>Bond employees who handle cash.</a:t>
            </a:r>
          </a:p>
          <a:p>
            <a:pPr lvl="1"/>
            <a:r>
              <a:rPr lang="en-US" altLang="en-US" dirty="0"/>
              <a:t>Rotate employees’ duties and require vacations.</a:t>
            </a:r>
          </a:p>
          <a:p>
            <a:pPr lvl="1"/>
            <a:r>
              <a:rPr lang="en-US" altLang="en-US" dirty="0"/>
              <a:t>Conduct background checks.</a:t>
            </a:r>
          </a:p>
        </p:txBody>
      </p:sp>
      <p:pic>
        <p:nvPicPr>
          <p:cNvPr id="7997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636838" cy="4358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hlink"/>
                </a:solidFill>
                <a:latin typeface="Liberation Sans" panose="020B0604020202020204" pitchFamily="34" charset="0"/>
              </a:rPr>
              <a:t>PRINCIPLES OF INTERNAL CONTROL ACTIVITIES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78793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The </a:t>
            </a:r>
            <a:r>
              <a:rPr lang="en-US" sz="2300" dirty="0">
                <a:latin typeface="Liberation Sans" panose="020B0604020202020204" pitchFamily="34" charset="0"/>
              </a:rPr>
              <a:t>principles of internal control do </a:t>
            </a:r>
            <a:r>
              <a:rPr lang="en-US" sz="2300" dirty="0" smtClean="0">
                <a:latin typeface="Liberation Sans" panose="020B0604020202020204" pitchFamily="34" charset="0"/>
              </a:rPr>
              <a:t>not include:</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establishment </a:t>
            </a:r>
            <a:r>
              <a:rPr lang="en-US" sz="2300" dirty="0">
                <a:latin typeface="Liberation Sans" panose="020B0604020202020204" pitchFamily="34" charset="0"/>
              </a:rPr>
              <a:t>of responsibility</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documentation </a:t>
            </a:r>
            <a:r>
              <a:rPr lang="en-US" sz="2300" dirty="0">
                <a:latin typeface="Liberation Sans" panose="020B0604020202020204" pitchFamily="34" charset="0"/>
              </a:rPr>
              <a:t>procedures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management </a:t>
            </a:r>
            <a:r>
              <a:rPr lang="en-US" sz="2300" dirty="0">
                <a:latin typeface="Liberation Sans" panose="020B0604020202020204" pitchFamily="34" charset="0"/>
              </a:rPr>
              <a:t>responsibility</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independent </a:t>
            </a:r>
            <a:r>
              <a:rPr lang="en-US" sz="2300" dirty="0">
                <a:latin typeface="Liberation Sans" panose="020B0604020202020204" pitchFamily="34" charset="0"/>
              </a:rPr>
              <a:t>internal </a:t>
            </a:r>
            <a:r>
              <a:rPr lang="en-US" sz="2300" dirty="0" smtClean="0">
                <a:latin typeface="Liberation Sans" panose="020B0604020202020204" pitchFamily="34" charset="0"/>
              </a:rPr>
              <a:t>verification</a:t>
            </a:r>
            <a:r>
              <a:rPr lang="en-US" sz="2300" dirty="0">
                <a:latin typeface="Liberation Sans" panose="020B0604020202020204" pitchFamily="34" charset="0"/>
              </a:rPr>
              <a:t>.</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a:t>
            </a:r>
            <a:endParaRPr lang="en-US" altLang="en-US" dirty="0"/>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a:solidFill>
                  <a:schemeClr val="hlink"/>
                </a:solidFill>
                <a:latin typeface="Liberation Sans" panose="020B0604020202020204" pitchFamily="34" charset="0"/>
              </a:rPr>
              <a:t>PRINCIPLES OF INTERNAL </a:t>
            </a:r>
            <a:r>
              <a:rPr lang="en-US" altLang="en-US" sz="3200" b="1" dirty="0" smtClean="0">
                <a:solidFill>
                  <a:schemeClr val="hlink"/>
                </a:solidFill>
                <a:latin typeface="Liberation Sans" panose="020B0604020202020204" pitchFamily="34" charset="0"/>
              </a:rPr>
              <a:t>CONTROL</a:t>
            </a:r>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Tree>
    <p:extLst>
      <p:ext uri="{BB962C8B-B14F-4D97-AF65-F5344CB8AC3E}">
        <p14:creationId xmlns:p14="http://schemas.microsoft.com/office/powerpoint/2010/main" val="272219878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85" name="Rectangle 9"/>
          <p:cNvSpPr>
            <a:spLocks noChangeArrowheads="1"/>
          </p:cNvSpPr>
          <p:nvPr/>
        </p:nvSpPr>
        <p:spPr bwMode="auto">
          <a:xfrm>
            <a:off x="457200" y="4405313"/>
            <a:ext cx="8229600" cy="1520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b="1" dirty="0">
                <a:latin typeface="Liberation Sans" panose="020B0604020202020204" pitchFamily="34" charset="0"/>
              </a:rPr>
              <a:t>The Missing Control</a:t>
            </a:r>
          </a:p>
          <a:p>
            <a:pPr algn="just">
              <a:spcBef>
                <a:spcPct val="20000"/>
              </a:spcBef>
            </a:pPr>
            <a:r>
              <a:rPr lang="en-US" altLang="en-US" sz="1800" b="1" i="1" dirty="0">
                <a:latin typeface="Liberation Sans" panose="020B0604020202020204" pitchFamily="34" charset="0"/>
              </a:rPr>
              <a:t>Establishment of responsibility.</a:t>
            </a:r>
            <a:r>
              <a:rPr lang="en-US" altLang="en-US" sz="1800" dirty="0">
                <a:latin typeface="Liberation Sans" panose="020B0604020202020204" pitchFamily="34" charset="0"/>
              </a:rPr>
              <a:t> The healthcare company did not adequately restrict the responsibility for </a:t>
            </a:r>
            <a:r>
              <a:rPr lang="en-US" altLang="en-US" sz="1800" dirty="0" smtClean="0">
                <a:latin typeface="Liberation Sans" panose="020B0604020202020204" pitchFamily="34" charset="0"/>
              </a:rPr>
              <a:t>authorizing </a:t>
            </a:r>
            <a:r>
              <a:rPr lang="en-US" altLang="en-US" sz="1800" dirty="0">
                <a:latin typeface="Liberation Sans" panose="020B0604020202020204" pitchFamily="34" charset="0"/>
              </a:rPr>
              <a:t>and approving claims transactions. The training supervisor should not have been authorized to create claims in the company’s “live” system.</a:t>
            </a:r>
          </a:p>
        </p:txBody>
      </p:sp>
      <p:sp>
        <p:nvSpPr>
          <p:cNvPr id="843780" name="Rectangle 4"/>
          <p:cNvSpPr>
            <a:spLocks noChangeArrowheads="1"/>
          </p:cNvSpPr>
          <p:nvPr/>
        </p:nvSpPr>
        <p:spPr bwMode="auto">
          <a:xfrm>
            <a:off x="381000" y="4816475"/>
            <a:ext cx="8410575" cy="1203325"/>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43784" name="Rectangle 8"/>
          <p:cNvSpPr>
            <a:spLocks noChangeArrowheads="1"/>
          </p:cNvSpPr>
          <p:nvPr/>
        </p:nvSpPr>
        <p:spPr bwMode="auto">
          <a:xfrm>
            <a:off x="472225" y="4056062"/>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lvl1pPr marL="114300" algn="l">
              <a:defRPr sz="2400">
                <a:solidFill>
                  <a:schemeClr val="tx1"/>
                </a:solidFill>
                <a:latin typeface="Times New Roman" pitchFamily="18" charset="0"/>
              </a:defRPr>
            </a:lvl1pPr>
            <a:lvl2pPr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r>
              <a:rPr lang="en-US" altLang="en-US" sz="1800" b="1" dirty="0">
                <a:solidFill>
                  <a:schemeClr val="bg1"/>
                </a:solidFill>
                <a:effectLst>
                  <a:outerShdw blurRad="38100" dist="38100" dir="2700000" algn="tl">
                    <a:srgbClr val="000000">
                      <a:alpha val="43137"/>
                    </a:srgbClr>
                  </a:outerShdw>
                </a:effectLst>
                <a:latin typeface="Liberation Sans" panose="020B0604020202020204" pitchFamily="34" charset="0"/>
              </a:rPr>
              <a:t>Total take: $11 million</a:t>
            </a:r>
          </a:p>
        </p:txBody>
      </p:sp>
      <p:sp>
        <p:nvSpPr>
          <p:cNvPr id="843782" name="Rectangle 6"/>
          <p:cNvSpPr>
            <a:spLocks noChangeArrowheads="1"/>
          </p:cNvSpPr>
          <p:nvPr/>
        </p:nvSpPr>
        <p:spPr bwMode="auto">
          <a:xfrm>
            <a:off x="397099" y="192089"/>
            <a:ext cx="8410575" cy="411162"/>
          </a:xfrm>
          <a:prstGeom prst="rect">
            <a:avLst/>
          </a:prstGeom>
          <a:solidFill>
            <a:srgbClr val="00547E"/>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3783" name="Rectangle 7"/>
          <p:cNvSpPr>
            <a:spLocks noChangeArrowheads="1"/>
          </p:cNvSpPr>
          <p:nvPr/>
        </p:nvSpPr>
        <p:spPr bwMode="auto">
          <a:xfrm>
            <a:off x="446468" y="651604"/>
            <a:ext cx="8229600" cy="341632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Maureen Frugali was a training supervisor for claims processing at Colossal Healthcare. As a standard part of the claims processing training program, Maureen created fictitious claims for use by </a:t>
            </a:r>
            <a:r>
              <a:rPr lang="en-US" altLang="en-US" sz="1800" dirty="0" smtClean="0">
                <a:latin typeface="Liberation Sans" panose="020B0604020202020204" pitchFamily="34" charset="0"/>
              </a:rPr>
              <a:t>trainees, for them to practice their claims processing skills.  These </a:t>
            </a:r>
            <a:r>
              <a:rPr lang="en-US" altLang="en-US" sz="1800" dirty="0">
                <a:latin typeface="Liberation Sans" panose="020B0604020202020204" pitchFamily="34" charset="0"/>
              </a:rPr>
              <a:t>fictitious claims were then sent to the accounts payable department. </a:t>
            </a:r>
            <a:endParaRPr lang="en-US" altLang="en-US" sz="1800" dirty="0" smtClean="0">
              <a:latin typeface="Liberation Sans" panose="020B0604020202020204" pitchFamily="34" charset="0"/>
            </a:endParaRPr>
          </a:p>
          <a:p>
            <a:pPr algn="just"/>
            <a:endParaRPr lang="en-US" altLang="en-US" sz="1800" dirty="0" smtClean="0">
              <a:latin typeface="Liberation Sans" panose="020B0604020202020204" pitchFamily="34" charset="0"/>
            </a:endParaRPr>
          </a:p>
          <a:p>
            <a:pPr algn="just"/>
            <a:r>
              <a:rPr lang="en-US" altLang="en-US" sz="1800" dirty="0" smtClean="0">
                <a:latin typeface="Liberation Sans" panose="020B0604020202020204" pitchFamily="34" charset="0"/>
              </a:rPr>
              <a:t>After </a:t>
            </a:r>
            <a:r>
              <a:rPr lang="en-US" altLang="en-US" sz="1800" dirty="0">
                <a:latin typeface="Liberation Sans" panose="020B0604020202020204" pitchFamily="34" charset="0"/>
              </a:rPr>
              <a:t>the training claims had been processed, </a:t>
            </a:r>
            <a:r>
              <a:rPr lang="en-US" altLang="en-US" sz="1800" dirty="0" smtClean="0">
                <a:latin typeface="Liberation Sans" panose="020B0604020202020204" pitchFamily="34" charset="0"/>
              </a:rPr>
              <a:t>Maureen </a:t>
            </a:r>
            <a:r>
              <a:rPr lang="en-US" altLang="en-US" sz="1800" dirty="0">
                <a:latin typeface="Liberation Sans" panose="020B0604020202020204" pitchFamily="34" charset="0"/>
              </a:rPr>
              <a:t>was to notify Accounts Payable of all fictitious claims, so that they would not </a:t>
            </a:r>
            <a:r>
              <a:rPr lang="en-US" altLang="en-US" sz="1800" dirty="0" smtClean="0">
                <a:latin typeface="Liberation Sans" panose="020B0604020202020204" pitchFamily="34" charset="0"/>
              </a:rPr>
              <a:t>actually be </a:t>
            </a:r>
            <a:r>
              <a:rPr lang="en-US" altLang="en-US" sz="1800" dirty="0">
                <a:latin typeface="Liberation Sans" panose="020B0604020202020204" pitchFamily="34" charset="0"/>
              </a:rPr>
              <a:t>paid</a:t>
            </a:r>
            <a:r>
              <a:rPr lang="en-US" altLang="en-US" sz="1800" dirty="0" smtClean="0">
                <a:latin typeface="Liberation Sans" panose="020B0604020202020204" pitchFamily="34" charset="0"/>
              </a:rPr>
              <a:t>.</a:t>
            </a:r>
          </a:p>
          <a:p>
            <a:pPr algn="just"/>
            <a:endParaRPr lang="en-US" altLang="en-US" sz="1800" dirty="0">
              <a:latin typeface="Liberation Sans" panose="020B0604020202020204" pitchFamily="34" charset="0"/>
            </a:endParaRPr>
          </a:p>
          <a:p>
            <a:pPr algn="just"/>
            <a:r>
              <a:rPr lang="en-US" altLang="en-US" sz="1800" dirty="0" smtClean="0">
                <a:latin typeface="Liberation Sans" panose="020B0604020202020204" pitchFamily="34" charset="0"/>
              </a:rPr>
              <a:t> </a:t>
            </a:r>
            <a:r>
              <a:rPr lang="en-US" altLang="en-US" sz="1800" dirty="0">
                <a:latin typeface="Liberation Sans" panose="020B0604020202020204" pitchFamily="34" charset="0"/>
              </a:rPr>
              <a:t>However, she did not inform Accounts Payable about every fictitious claim. She created some fictitious claims for entities that she controlled (that is, she would receive the payment), and she let Accounts Payable pay her.</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43780"/>
                                        </p:tgtEl>
                                      </p:cBhvr>
                                    </p:animEffect>
                                    <p:set>
                                      <p:cBhvr>
                                        <p:cTn id="7" dur="1" fill="hold">
                                          <p:stCondLst>
                                            <p:cond delay="499"/>
                                          </p:stCondLst>
                                        </p:cTn>
                                        <p:tgtEl>
                                          <p:spTgt spid="8437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78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ChangeArrowheads="1"/>
          </p:cNvSpPr>
          <p:nvPr/>
        </p:nvSpPr>
        <p:spPr bwMode="auto">
          <a:xfrm>
            <a:off x="457200" y="4405313"/>
            <a:ext cx="8229600" cy="1795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b="1" dirty="0">
                <a:latin typeface="Liberation Sans" panose="020B0604020202020204" pitchFamily="34" charset="0"/>
              </a:rPr>
              <a:t>The Missing Control</a:t>
            </a:r>
          </a:p>
          <a:p>
            <a:pPr algn="just">
              <a:spcBef>
                <a:spcPct val="20000"/>
              </a:spcBef>
            </a:pPr>
            <a:r>
              <a:rPr lang="en-US" altLang="en-US" sz="1800" b="1" i="1" dirty="0">
                <a:latin typeface="Liberation Sans" panose="020B0604020202020204" pitchFamily="34" charset="0"/>
              </a:rPr>
              <a:t>Segregation of duties.</a:t>
            </a:r>
            <a:r>
              <a:rPr lang="en-US" altLang="en-US" sz="1800" dirty="0">
                <a:latin typeface="Liberation Sans" panose="020B0604020202020204" pitchFamily="34" charset="0"/>
              </a:rPr>
              <a:t> The university had not properly segregated related purchasing activities. Lawrence was ordering items, receiving the items, and receiving the invoice. By receiving the invoice, he had control over the documents that were used to account for the purchase and thus was able to substitute a fake invoice.</a:t>
            </a:r>
          </a:p>
        </p:txBody>
      </p:sp>
      <p:sp>
        <p:nvSpPr>
          <p:cNvPr id="845828" name="Rectangle 4"/>
          <p:cNvSpPr>
            <a:spLocks noChangeArrowheads="1"/>
          </p:cNvSpPr>
          <p:nvPr/>
        </p:nvSpPr>
        <p:spPr bwMode="auto">
          <a:xfrm>
            <a:off x="415344" y="4791388"/>
            <a:ext cx="8410575" cy="1431925"/>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45827" name="Rectangle 3"/>
          <p:cNvSpPr>
            <a:spLocks noChangeArrowheads="1"/>
          </p:cNvSpPr>
          <p:nvPr/>
        </p:nvSpPr>
        <p:spPr bwMode="auto">
          <a:xfrm>
            <a:off x="381000" y="3860800"/>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$475,000</a:t>
            </a:r>
          </a:p>
        </p:txBody>
      </p:sp>
      <p:sp>
        <p:nvSpPr>
          <p:cNvPr id="845829" name="Rectangle 5"/>
          <p:cNvSpPr>
            <a:spLocks noChangeArrowheads="1"/>
          </p:cNvSpPr>
          <p:nvPr/>
        </p:nvSpPr>
        <p:spPr bwMode="auto">
          <a:xfrm>
            <a:off x="381000" y="614363"/>
            <a:ext cx="8410575" cy="411162"/>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5830" name="Rectangle 6"/>
          <p:cNvSpPr>
            <a:spLocks noChangeArrowheads="1"/>
          </p:cNvSpPr>
          <p:nvPr/>
        </p:nvSpPr>
        <p:spPr bwMode="auto">
          <a:xfrm>
            <a:off x="457200" y="1147763"/>
            <a:ext cx="8229600" cy="2308324"/>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Lawrence Fairbanks, the </a:t>
            </a:r>
            <a:r>
              <a:rPr lang="en-US" altLang="en-US" sz="1800" dirty="0" smtClean="0">
                <a:latin typeface="Liberation Sans" panose="020B0604020202020204" pitchFamily="34" charset="0"/>
              </a:rPr>
              <a:t>VP </a:t>
            </a:r>
            <a:r>
              <a:rPr lang="en-US" altLang="en-US" sz="1800" dirty="0">
                <a:latin typeface="Liberation Sans" panose="020B0604020202020204" pitchFamily="34" charset="0"/>
              </a:rPr>
              <a:t>of communications at Aesop University, was allowed to make purchases of under $2,500 for his department without external approval. Unfortunately, he also sometimes bought items for himself, such as expensive antiques and other collectibles. How did he do it? He </a:t>
            </a:r>
            <a:r>
              <a:rPr lang="en-US" altLang="en-US" sz="1800" dirty="0" smtClean="0">
                <a:latin typeface="Liberation Sans" panose="020B0604020202020204" pitchFamily="34" charset="0"/>
              </a:rPr>
              <a:t>created fake </a:t>
            </a:r>
            <a:r>
              <a:rPr lang="en-US" altLang="en-US" sz="1800" dirty="0">
                <a:latin typeface="Liberation Sans" panose="020B0604020202020204" pitchFamily="34" charset="0"/>
              </a:rPr>
              <a:t>vendor </a:t>
            </a:r>
            <a:r>
              <a:rPr lang="en-US" altLang="en-US" sz="1800" dirty="0" smtClean="0">
                <a:latin typeface="Liberation Sans" panose="020B0604020202020204" pitchFamily="34" charset="0"/>
              </a:rPr>
              <a:t>invoices. </a:t>
            </a:r>
            <a:r>
              <a:rPr lang="en-US" altLang="en-US" sz="1800" dirty="0">
                <a:latin typeface="Liberation Sans" panose="020B0604020202020204" pitchFamily="34" charset="0"/>
              </a:rPr>
              <a:t>The fake invoices had descriptions that were more consistent with the communications department’s purchases. He submitted these fake invoices to the accounting department as the basis for their journal entries and to the accounts payable department as the basis for payment.</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45828"/>
                                        </p:tgtEl>
                                      </p:cBhvr>
                                    </p:animEffect>
                                    <p:set>
                                      <p:cBhvr>
                                        <p:cTn id="7" dur="1" fill="hold">
                                          <p:stCondLst>
                                            <p:cond delay="499"/>
                                          </p:stCondLst>
                                        </p:cTn>
                                        <p:tgtEl>
                                          <p:spTgt spid="8458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8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ChangeArrowheads="1"/>
          </p:cNvSpPr>
          <p:nvPr/>
        </p:nvSpPr>
        <p:spPr bwMode="auto">
          <a:xfrm>
            <a:off x="457200" y="4405313"/>
            <a:ext cx="8229600" cy="15208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b="1" dirty="0">
                <a:latin typeface="Liberation Sans" panose="020B0604020202020204" pitchFamily="34" charset="0"/>
              </a:rPr>
              <a:t>The Missing Control</a:t>
            </a:r>
          </a:p>
          <a:p>
            <a:pPr algn="just">
              <a:spcBef>
                <a:spcPct val="20000"/>
              </a:spcBef>
            </a:pPr>
            <a:r>
              <a:rPr lang="en-US" altLang="en-US" sz="1800" b="1" i="1" dirty="0">
                <a:latin typeface="Liberation Sans" panose="020B0604020202020204" pitchFamily="34" charset="0"/>
              </a:rPr>
              <a:t>Segregation of duties.</a:t>
            </a:r>
            <a:r>
              <a:rPr lang="en-US" altLang="en-US" sz="1800" dirty="0">
                <a:latin typeface="Liberation Sans" panose="020B0604020202020204" pitchFamily="34" charset="0"/>
              </a:rPr>
              <a:t> </a:t>
            </a:r>
            <a:r>
              <a:rPr lang="en-US" altLang="en-US" sz="1800" dirty="0" err="1" smtClean="0">
                <a:latin typeface="Liberation Sans" panose="020B0604020202020204" pitchFamily="34" charset="0"/>
              </a:rPr>
              <a:t>Aggasiz</a:t>
            </a:r>
            <a:r>
              <a:rPr lang="en-US" altLang="en-US" sz="1800" dirty="0" smtClean="0">
                <a:latin typeface="Liberation Sans" panose="020B0604020202020204" pitchFamily="34" charset="0"/>
              </a:rPr>
              <a:t> </a:t>
            </a:r>
            <a:r>
              <a:rPr lang="en-US" altLang="en-US" sz="1800" dirty="0">
                <a:latin typeface="Liberation Sans" panose="020B0604020202020204" pitchFamily="34" charset="0"/>
              </a:rPr>
              <a:t>Construction Company did not properly segregate record-keeping from physical custody. Angela had physical custody of the </a:t>
            </a:r>
            <a:r>
              <a:rPr lang="en-US" altLang="en-US" sz="1800" dirty="0" smtClean="0">
                <a:latin typeface="Liberation Sans" panose="020B0604020202020204" pitchFamily="34" charset="0"/>
              </a:rPr>
              <a:t>blank checks</a:t>
            </a:r>
            <a:r>
              <a:rPr lang="en-US" altLang="en-US" sz="1800" dirty="0">
                <a:latin typeface="Liberation Sans" panose="020B0604020202020204" pitchFamily="34" charset="0"/>
              </a:rPr>
              <a:t>, which essentially was control of the cash. She also had record-keeping responsibility because she prepared the bank reconciliation.</a:t>
            </a:r>
          </a:p>
        </p:txBody>
      </p:sp>
      <p:sp>
        <p:nvSpPr>
          <p:cNvPr id="847875" name="Rectangle 3"/>
          <p:cNvSpPr>
            <a:spLocks noChangeArrowheads="1"/>
          </p:cNvSpPr>
          <p:nvPr/>
        </p:nvSpPr>
        <p:spPr bwMode="auto">
          <a:xfrm>
            <a:off x="381000" y="4761883"/>
            <a:ext cx="8410575" cy="1431925"/>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47876" name="Rectangle 4"/>
          <p:cNvSpPr>
            <a:spLocks noChangeArrowheads="1"/>
          </p:cNvSpPr>
          <p:nvPr/>
        </p:nvSpPr>
        <p:spPr bwMode="auto">
          <a:xfrm>
            <a:off x="381000" y="3860800"/>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$570,000</a:t>
            </a:r>
          </a:p>
        </p:txBody>
      </p:sp>
      <p:sp>
        <p:nvSpPr>
          <p:cNvPr id="847877" name="Rectangle 5"/>
          <p:cNvSpPr>
            <a:spLocks noChangeArrowheads="1"/>
          </p:cNvSpPr>
          <p:nvPr/>
        </p:nvSpPr>
        <p:spPr bwMode="auto">
          <a:xfrm>
            <a:off x="381000" y="614363"/>
            <a:ext cx="8410575" cy="411162"/>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7878" name="Rectangle 6"/>
          <p:cNvSpPr>
            <a:spLocks noChangeArrowheads="1"/>
          </p:cNvSpPr>
          <p:nvPr/>
        </p:nvSpPr>
        <p:spPr bwMode="auto">
          <a:xfrm>
            <a:off x="457200" y="1147763"/>
            <a:ext cx="8229600" cy="2563812"/>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Angela Bauer was an accounts payable clerk for Aggasiz Construction Company. She prepared and issued checks to vendors and reconciled bank statements. She perpetrated a fraud in this way: She wrote checks for costs that the company had not actually incurred (e.g., fake taxes). A supervisor then approved and signed the checks. Before issuing the check, though, she would “white-out” the payee line on the check and change it to personal accounts that she controlled. She was able to conceal the theft because she also reconciled the bank account. That is, nobody else ever saw that the checks had been altered.</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47875"/>
                                        </p:tgtEl>
                                      </p:cBhvr>
                                    </p:animEffect>
                                    <p:set>
                                      <p:cBhvr>
                                        <p:cTn id="7" dur="1" fill="hold">
                                          <p:stCondLst>
                                            <p:cond delay="499"/>
                                          </p:stCondLst>
                                        </p:cTn>
                                        <p:tgtEl>
                                          <p:spTgt spid="8478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7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ChangeArrowheads="1"/>
          </p:cNvSpPr>
          <p:nvPr/>
        </p:nvSpPr>
        <p:spPr bwMode="auto">
          <a:xfrm>
            <a:off x="457200" y="4557713"/>
            <a:ext cx="8229600" cy="1795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b="1" dirty="0">
                <a:latin typeface="Liberation Sans" panose="020B0604020202020204" pitchFamily="34" charset="0"/>
              </a:rPr>
              <a:t>The Missing Control</a:t>
            </a:r>
          </a:p>
          <a:p>
            <a:pPr algn="just">
              <a:spcBef>
                <a:spcPct val="20000"/>
              </a:spcBef>
            </a:pPr>
            <a:r>
              <a:rPr lang="en-US" altLang="en-US" sz="1800" b="1" i="1" dirty="0">
                <a:latin typeface="Liberation Sans" panose="020B0604020202020204" pitchFamily="34" charset="0"/>
              </a:rPr>
              <a:t>Documentation procedures.</a:t>
            </a:r>
            <a:r>
              <a:rPr lang="en-US" altLang="en-US" sz="1800" dirty="0">
                <a:latin typeface="Liberation Sans" panose="020B0604020202020204" pitchFamily="34" charset="0"/>
              </a:rPr>
              <a:t> Mod Fashions should require the original, detailed receipt. It should not accept photocopies, and it should not accept credit card statements. In addition, documentation procedures could be further improved by requiring the use of a corporate credit card (rather than a personal credit card) for all business expenses.</a:t>
            </a:r>
          </a:p>
        </p:txBody>
      </p:sp>
      <p:sp>
        <p:nvSpPr>
          <p:cNvPr id="849923" name="Rectangle 3"/>
          <p:cNvSpPr>
            <a:spLocks noChangeArrowheads="1"/>
          </p:cNvSpPr>
          <p:nvPr/>
        </p:nvSpPr>
        <p:spPr bwMode="auto">
          <a:xfrm>
            <a:off x="381000" y="4927931"/>
            <a:ext cx="8410575" cy="1431925"/>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49924" name="Rectangle 4"/>
          <p:cNvSpPr>
            <a:spLocks noChangeArrowheads="1"/>
          </p:cNvSpPr>
          <p:nvPr/>
        </p:nvSpPr>
        <p:spPr bwMode="auto">
          <a:xfrm>
            <a:off x="381000" y="4013200"/>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$75,000</a:t>
            </a:r>
          </a:p>
        </p:txBody>
      </p:sp>
      <p:sp>
        <p:nvSpPr>
          <p:cNvPr id="849925"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49926" name="Rectangle 6"/>
          <p:cNvSpPr>
            <a:spLocks noChangeArrowheads="1"/>
          </p:cNvSpPr>
          <p:nvPr/>
        </p:nvSpPr>
        <p:spPr bwMode="auto">
          <a:xfrm>
            <a:off x="457200" y="971550"/>
            <a:ext cx="8382000" cy="283845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To support their reimbursement requests for travel costs incurred, employees at Mod Fashions Corporation’s design center were required to submit receipts. The receipts could include the detailed bill provided for a meal, or the credit card receipt provided when the credit card payment is made, or a copy of the employee’s monthly credit card bill that listed the item. A number of the designers who frequently traveled together came up with a fraud scheme: They submitted claims for the same expenses. For example, if they had a meal together that cost $200, one person submitted the detailed meal bill, another submitted the credit card receipt, and a third submitted a monthly credit card bill showing the meal as a line item. Thus, all three received a $200 reimbursement.</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49923"/>
                                        </p:tgtEl>
                                      </p:cBhvr>
                                    </p:animEffect>
                                    <p:set>
                                      <p:cBhvr>
                                        <p:cTn id="7" dur="1" fill="hold">
                                          <p:stCondLst>
                                            <p:cond delay="499"/>
                                          </p:stCondLst>
                                        </p:cTn>
                                        <p:tgtEl>
                                          <p:spTgt spid="8499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ChangeArrowheads="1"/>
          </p:cNvSpPr>
          <p:nvPr/>
        </p:nvSpPr>
        <p:spPr bwMode="auto">
          <a:xfrm>
            <a:off x="457200" y="5576888"/>
            <a:ext cx="8229600" cy="36671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latin typeface="Liberation Sans" panose="020B0604020202020204" pitchFamily="34" charset="0"/>
              </a:rPr>
              <a:t>The Missing Control</a:t>
            </a:r>
          </a:p>
        </p:txBody>
      </p:sp>
      <p:sp>
        <p:nvSpPr>
          <p:cNvPr id="851972" name="Rectangle 4"/>
          <p:cNvSpPr>
            <a:spLocks noChangeArrowheads="1"/>
          </p:cNvSpPr>
          <p:nvPr/>
        </p:nvSpPr>
        <p:spPr bwMode="auto">
          <a:xfrm>
            <a:off x="381000" y="4999038"/>
            <a:ext cx="8410575" cy="411162"/>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$240,000</a:t>
            </a:r>
          </a:p>
        </p:txBody>
      </p:sp>
      <p:sp>
        <p:nvSpPr>
          <p:cNvPr id="851973"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51974" name="Rectangle 6"/>
          <p:cNvSpPr>
            <a:spLocks noChangeArrowheads="1"/>
          </p:cNvSpPr>
          <p:nvPr/>
        </p:nvSpPr>
        <p:spPr bwMode="auto">
          <a:xfrm>
            <a:off x="457200" y="971550"/>
            <a:ext cx="8382000" cy="39370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At Centerstone Health, a large insurance company, the mailroom each day received insurance applications from prospective customers. Mailroom employees scanned the applications into electronic documents before the applications were processed. Once the applications are scanned they can be accessed online by authorized employees. Insurance agents at Centerstone Health earn commissions based upon successful applications. The sales agent’s name is listed on the application. However, roughly 15% of the applications are from customers who did not work with a sales agent. Two friends—Alex, an employee in record keeping, and Parviz, a sales agent—thought up a way to perpetrate a fraud. Alex identified scanned applications that did not list a sales agent. After business hours, he entered the mailroom and found the hardcopy applications that did not show a sales agent. He wrote in Parviz’s name as the sales agent and then rescanned the application for processing. Parviz received the commission, which the friends then split.</a:t>
            </a: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22" name="Rectangle 6"/>
          <p:cNvSpPr>
            <a:spLocks noChangeArrowheads="1"/>
          </p:cNvSpPr>
          <p:nvPr/>
        </p:nvSpPr>
        <p:spPr bwMode="auto">
          <a:xfrm>
            <a:off x="457200" y="1001713"/>
            <a:ext cx="8229600" cy="3168650"/>
          </a:xfrm>
          <a:prstGeom prst="rect">
            <a:avLst/>
          </a:prstGeom>
          <a:solidFill>
            <a:schemeClr val="bg1"/>
          </a:solidFill>
          <a:ln>
            <a:noFill/>
          </a:ln>
          <a:effectLst/>
          <a:extLs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b="1" dirty="0">
                <a:latin typeface="Liberation Sans" panose="020B0604020202020204" pitchFamily="34" charset="0"/>
              </a:rPr>
              <a:t>The Missing Control</a:t>
            </a:r>
          </a:p>
          <a:p>
            <a:pPr algn="just">
              <a:spcBef>
                <a:spcPct val="20000"/>
              </a:spcBef>
            </a:pPr>
            <a:r>
              <a:rPr lang="en-US" altLang="en-US" sz="1800" b="1" i="1" dirty="0">
                <a:latin typeface="Liberation Sans" panose="020B0604020202020204" pitchFamily="34" charset="0"/>
              </a:rPr>
              <a:t>Physical controls.</a:t>
            </a:r>
            <a:r>
              <a:rPr lang="en-US" altLang="en-US" sz="1800" dirty="0">
                <a:latin typeface="Liberation Sans" panose="020B0604020202020204" pitchFamily="34" charset="0"/>
              </a:rPr>
              <a:t> Centerstone Health lacked two basic physical controls that could have prevented this fraud. First, the mailroom should have been locked during nonbusiness hours, and access during business hours should have been tightly controlled. Second, the scanned applications supposedly could be accessed only by authorized employees using their passwords. However, the password for each employee was the same as the employee’s user ID. Since employee user-ID numbers were available to all other employees, all employees knew all other employees’ passwords. Unauthorized employees could access the scanned applications. Thus, Alex could enter the system using another employee’s password and access the scanned applications.</a:t>
            </a:r>
          </a:p>
        </p:txBody>
      </p:sp>
      <p:sp>
        <p:nvSpPr>
          <p:cNvPr id="854023" name="Rectangle 7"/>
          <p:cNvSpPr>
            <a:spLocks noChangeArrowheads="1"/>
          </p:cNvSpPr>
          <p:nvPr/>
        </p:nvSpPr>
        <p:spPr bwMode="auto">
          <a:xfrm>
            <a:off x="381000" y="438150"/>
            <a:ext cx="8410575" cy="411163"/>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$240,000</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bwMode="auto">
          <a:xfrm>
            <a:off x="685800" y="274452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Apply internal control principles </a:t>
            </a:r>
            <a:r>
              <a:rPr lang="en-US" sz="2000" b="1" dirty="0" smtClean="0">
                <a:latin typeface="Liberation Sans" panose="020B0604020202020204" pitchFamily="34" charset="0"/>
              </a:rPr>
              <a:t>to cash</a:t>
            </a:r>
            <a:r>
              <a:rPr lang="en-US" sz="2000" b="1" dirty="0">
                <a:latin typeface="Liberation Sans" panose="020B0604020202020204" pitchFamily="34" charset="0"/>
              </a:rPr>
              <a:t>.</a:t>
            </a:r>
          </a:p>
        </p:txBody>
      </p:sp>
      <p:sp>
        <p:nvSpPr>
          <p:cNvPr id="130062" name="Rectangle 14"/>
          <p:cNvSpPr>
            <a:spLocks noGrp="1" noChangeArrowheads="1"/>
          </p:cNvSpPr>
          <p:nvPr>
            <p:ph type="title"/>
          </p:nvPr>
        </p:nvSpPr>
        <p:spPr bwMode="auto">
          <a:xfrm>
            <a:off x="457200" y="381000"/>
            <a:ext cx="8229600" cy="560388"/>
          </a:xfrm>
          <a:prstGeom prst="rect">
            <a:avLst/>
          </a:prstGeom>
          <a:solidFill>
            <a:srgbClr val="0066CC"/>
          </a:solidFill>
          <a:ln w="38100" cap="flat" algn="ctr">
            <a:solidFill>
              <a:srgbClr val="7F7F7F"/>
            </a:solidFill>
            <a:miter lim="800000"/>
            <a:headEnd/>
            <a:tailEnd/>
          </a:ln>
          <a:effectLst/>
        </p:spPr>
        <p:txBody>
          <a:bodyPr vert="horz" wrap="square" lIns="90488" tIns="44450" rIns="90488" bIns="44450" numCol="1" anchor="t" anchorCtr="0" compatLnSpc="1">
            <a:prstTxWarp prst="textNoShape">
              <a:avLst/>
            </a:prstTxWarp>
          </a:bodyPr>
          <a:lstStyle/>
          <a:p>
            <a:pPr marL="109538"/>
            <a:r>
              <a:rPr lang="en-US" altLang="en-US" i="0" dirty="0" smtClean="0">
                <a:solidFill>
                  <a:schemeClr val="bg1"/>
                </a:solidFill>
                <a:effectLst>
                  <a:outerShdw blurRad="38100" dist="38100" dir="2700000" algn="tl">
                    <a:srgbClr val="000000"/>
                  </a:outerShdw>
                </a:effectLst>
                <a:latin typeface="Liberation Sans" panose="020B0604020202020204" pitchFamily="34" charset="0"/>
              </a:rPr>
              <a:t>CHAPTER OUTLINE</a:t>
            </a:r>
          </a:p>
        </p:txBody>
      </p:sp>
      <p:sp>
        <p:nvSpPr>
          <p:cNvPr id="3" name="Rounded Rectangle 2"/>
          <p:cNvSpPr/>
          <p:nvPr/>
        </p:nvSpPr>
        <p:spPr bwMode="auto">
          <a:xfrm>
            <a:off x="677840" y="1668104"/>
            <a:ext cx="7772400" cy="880846"/>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smtClean="0">
                <a:latin typeface="Liberation Sans" panose="020B0604020202020204" pitchFamily="34" charset="0"/>
              </a:rPr>
              <a:t>Define </a:t>
            </a:r>
            <a:r>
              <a:rPr lang="en-US" sz="2000" b="1" dirty="0">
                <a:latin typeface="Liberation Sans" panose="020B0604020202020204" pitchFamily="34" charset="0"/>
              </a:rPr>
              <a:t>fraud and the principles </a:t>
            </a:r>
            <a:r>
              <a:rPr lang="en-US" sz="2000" b="1" dirty="0" smtClean="0">
                <a:latin typeface="Liberation Sans" panose="020B0604020202020204" pitchFamily="34" charset="0"/>
              </a:rPr>
              <a:t>of internal </a:t>
            </a:r>
            <a:r>
              <a:rPr lang="en-US" sz="2000" b="1" dirty="0">
                <a:latin typeface="Liberation Sans" panose="020B0604020202020204" pitchFamily="34" charset="0"/>
              </a:rPr>
              <a:t>control.</a:t>
            </a:r>
          </a:p>
        </p:txBody>
      </p:sp>
      <p:cxnSp>
        <p:nvCxnSpPr>
          <p:cNvPr id="5" name="Straight Connector 4"/>
          <p:cNvCxnSpPr/>
          <p:nvPr/>
        </p:nvCxnSpPr>
        <p:spPr bwMode="auto">
          <a:xfrm>
            <a:off x="1439840" y="1814945"/>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6" name="TextBox 5"/>
          <p:cNvSpPr txBox="1"/>
          <p:nvPr/>
        </p:nvSpPr>
        <p:spPr>
          <a:xfrm>
            <a:off x="838613" y="1815152"/>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1</a:t>
            </a:r>
            <a:endParaRPr lang="en-US" sz="3200" b="1" i="0" dirty="0">
              <a:solidFill>
                <a:srgbClr val="CC0000"/>
              </a:solidFill>
              <a:effectLst/>
              <a:latin typeface="+mn-lt"/>
            </a:endParaRPr>
          </a:p>
        </p:txBody>
      </p:sp>
      <p:sp>
        <p:nvSpPr>
          <p:cNvPr id="7" name="Rectangle 6"/>
          <p:cNvSpPr/>
          <p:nvPr/>
        </p:nvSpPr>
        <p:spPr bwMode="auto">
          <a:xfrm>
            <a:off x="457200" y="381000"/>
            <a:ext cx="8229600" cy="5638800"/>
          </a:xfrm>
          <a:prstGeom prst="rect">
            <a:avLst/>
          </a:prstGeom>
          <a:noFill/>
          <a:ln w="38100" cap="sq" cmpd="sng" algn="ctr">
            <a:solidFill>
              <a:srgbClr val="7F7F7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4" name="TextBox 13"/>
          <p:cNvSpPr txBox="1"/>
          <p:nvPr/>
        </p:nvSpPr>
        <p:spPr>
          <a:xfrm>
            <a:off x="838613" y="2888899"/>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2</a:t>
            </a:r>
            <a:endParaRPr lang="en-US" sz="3200" b="1" i="0" dirty="0">
              <a:solidFill>
                <a:srgbClr val="CC0000"/>
              </a:solidFill>
              <a:effectLst/>
              <a:latin typeface="+mn-lt"/>
            </a:endParaRPr>
          </a:p>
        </p:txBody>
      </p:sp>
      <p:sp>
        <p:nvSpPr>
          <p:cNvPr id="8" name="TextBox 7"/>
          <p:cNvSpPr txBox="1"/>
          <p:nvPr/>
        </p:nvSpPr>
        <p:spPr>
          <a:xfrm>
            <a:off x="587992" y="1080448"/>
            <a:ext cx="5181600" cy="484909"/>
          </a:xfrm>
          <a:prstGeom prst="rect">
            <a:avLst/>
          </a:prstGeom>
          <a:noFill/>
          <a:ln w="38100" cap="flat" algn="ctr">
            <a:noFill/>
            <a:miter lim="800000"/>
            <a:headEnd/>
            <a:tailEnd/>
          </a:ln>
          <a:effectLst/>
        </p:spPr>
        <p:txBody>
          <a:bodyPr vert="horz" wrap="square" lIns="90488" tIns="44450" rIns="90488" bIns="44450" numCol="1" anchor="t" anchorCtr="0" compatLnSpc="1">
            <a:prstTxWarp prst="textNoShape">
              <a:avLst/>
            </a:prstTxWarp>
          </a:bodyPr>
          <a:lstStyle>
            <a:defPPr>
              <a:defRPr lang="en-US"/>
            </a:defPPr>
            <a:lvl1pPr marL="109538">
              <a:defRPr sz="2400" i="0">
                <a:solidFill>
                  <a:srgbClr val="E20000"/>
                </a:solidFill>
                <a:effectLst/>
                <a:latin typeface="Liberation Sans" panose="020B0604020202020204" pitchFamily="34" charset="0"/>
                <a:ea typeface="+mj-ea"/>
                <a:cs typeface="+mj-cs"/>
              </a:defRPr>
            </a:lvl1pPr>
            <a:lvl2pPr algn="ctr">
              <a:defRPr sz="3000" i="1">
                <a:solidFill>
                  <a:srgbClr val="BC0000"/>
                </a:solidFill>
                <a:effectLst>
                  <a:outerShdw blurRad="38100" dist="38100" dir="2700000" algn="tl">
                    <a:srgbClr val="C0C0C0"/>
                  </a:outerShdw>
                </a:effectLst>
                <a:latin typeface="Comic Sans MS" pitchFamily="66" charset="0"/>
              </a:defRPr>
            </a:lvl2pPr>
            <a:lvl3pPr algn="ctr">
              <a:defRPr sz="3000" i="1">
                <a:solidFill>
                  <a:srgbClr val="BC0000"/>
                </a:solidFill>
                <a:effectLst>
                  <a:outerShdw blurRad="38100" dist="38100" dir="2700000" algn="tl">
                    <a:srgbClr val="C0C0C0"/>
                  </a:outerShdw>
                </a:effectLst>
                <a:latin typeface="Comic Sans MS" pitchFamily="66" charset="0"/>
              </a:defRPr>
            </a:lvl3pPr>
            <a:lvl4pPr algn="ctr">
              <a:defRPr sz="3000" i="1">
                <a:solidFill>
                  <a:srgbClr val="BC0000"/>
                </a:solidFill>
                <a:effectLst>
                  <a:outerShdw blurRad="38100" dist="38100" dir="2700000" algn="tl">
                    <a:srgbClr val="C0C0C0"/>
                  </a:outerShdw>
                </a:effectLst>
                <a:latin typeface="Comic Sans MS" pitchFamily="66" charset="0"/>
              </a:defRPr>
            </a:lvl4pPr>
            <a:lvl5pPr algn="ctr">
              <a:defRPr sz="3000" i="1">
                <a:solidFill>
                  <a:srgbClr val="BC0000"/>
                </a:solidFill>
                <a:effectLst>
                  <a:outerShdw blurRad="38100" dist="38100" dir="2700000" algn="tl">
                    <a:srgbClr val="C0C0C0"/>
                  </a:outerShdw>
                </a:effectLst>
                <a:latin typeface="Comic Sans MS" pitchFamily="66" charset="0"/>
              </a:defRPr>
            </a:lvl5pPr>
            <a:lvl6pPr marL="4572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6pPr>
            <a:lvl7pPr marL="9144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7pPr>
            <a:lvl8pPr marL="13716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8pPr>
            <a:lvl9pPr marL="1828800" algn="ctr" eaLnBrk="0" fontAlgn="base" hangingPunct="0">
              <a:spcBef>
                <a:spcPct val="0"/>
              </a:spcBef>
              <a:spcAft>
                <a:spcPct val="0"/>
              </a:spcAft>
              <a:defRPr sz="3000" i="1">
                <a:solidFill>
                  <a:schemeClr val="tx1"/>
                </a:solidFill>
                <a:effectLst>
                  <a:outerShdw blurRad="38100" dist="38100" dir="2700000" algn="tl">
                    <a:srgbClr val="FFFFFF"/>
                  </a:outerShdw>
                </a:effectLst>
                <a:latin typeface="Comic Sans MS" pitchFamily="66" charset="0"/>
              </a:defRPr>
            </a:lvl9pPr>
          </a:lstStyle>
          <a:p>
            <a:pPr algn="l"/>
            <a:r>
              <a:rPr lang="en-US" b="1" dirty="0">
                <a:solidFill>
                  <a:srgbClr val="CC0000"/>
                </a:solidFill>
              </a:rPr>
              <a:t>LEARNING</a:t>
            </a:r>
            <a:r>
              <a:rPr lang="en-US" b="1" dirty="0"/>
              <a:t> OBJECTIVES</a:t>
            </a:r>
          </a:p>
        </p:txBody>
      </p:sp>
      <p:sp>
        <p:nvSpPr>
          <p:cNvPr id="16" name="Rounded Rectangle 15"/>
          <p:cNvSpPr/>
          <p:nvPr/>
        </p:nvSpPr>
        <p:spPr bwMode="auto">
          <a:xfrm>
            <a:off x="677840" y="381132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Identify the control features of a </a:t>
            </a:r>
            <a:r>
              <a:rPr lang="en-US" sz="2000" b="1" dirty="0" smtClean="0">
                <a:latin typeface="Liberation Sans" panose="020B0604020202020204" pitchFamily="34" charset="0"/>
              </a:rPr>
              <a:t>bank account</a:t>
            </a:r>
            <a:r>
              <a:rPr lang="en-US" sz="2000" b="1" dirty="0">
                <a:latin typeface="Liberation Sans" panose="020B0604020202020204" pitchFamily="34" charset="0"/>
              </a:rPr>
              <a:t>.</a:t>
            </a:r>
          </a:p>
        </p:txBody>
      </p:sp>
      <p:sp>
        <p:nvSpPr>
          <p:cNvPr id="18" name="TextBox 17"/>
          <p:cNvSpPr txBox="1"/>
          <p:nvPr/>
        </p:nvSpPr>
        <p:spPr>
          <a:xfrm>
            <a:off x="838613" y="3958508"/>
            <a:ext cx="554182" cy="584775"/>
          </a:xfrm>
          <a:prstGeom prst="rect">
            <a:avLst/>
          </a:prstGeom>
          <a:noFill/>
        </p:spPr>
        <p:txBody>
          <a:bodyPr wrap="square" rtlCol="0">
            <a:spAutoFit/>
          </a:bodyPr>
          <a:lstStyle>
            <a:defPPr>
              <a:defRPr lang="en-US"/>
            </a:defPPr>
            <a:lvl1pPr algn="ctr">
              <a:defRPr sz="3200" i="0">
                <a:solidFill>
                  <a:srgbClr val="CC0000"/>
                </a:solidFill>
                <a:effectLst/>
                <a:latin typeface="+mn-lt"/>
              </a:defRPr>
            </a:lvl1pPr>
          </a:lstStyle>
          <a:p>
            <a:r>
              <a:rPr lang="en-US" b="1" dirty="0"/>
              <a:t>3</a:t>
            </a:r>
          </a:p>
        </p:txBody>
      </p:sp>
      <p:sp>
        <p:nvSpPr>
          <p:cNvPr id="22" name="Rounded Rectangle 21"/>
          <p:cNvSpPr/>
          <p:nvPr/>
        </p:nvSpPr>
        <p:spPr bwMode="auto">
          <a:xfrm>
            <a:off x="685800" y="4878120"/>
            <a:ext cx="7772400" cy="877824"/>
          </a:xfrm>
          <a:prstGeom prst="roundRect">
            <a:avLst/>
          </a:prstGeom>
          <a:solidFill>
            <a:srgbClr val="FFFFC5"/>
          </a:solidFill>
          <a:ln w="12700" cap="sq" cmpd="sng" algn="ctr">
            <a:solidFill>
              <a:schemeClr val="tx1"/>
            </a:solidFill>
            <a:prstDash val="solid"/>
            <a:round/>
            <a:headEnd type="none" w="sm" len="sm"/>
            <a:tailEnd type="none" w="sm" len="sm"/>
          </a:ln>
          <a:effectLst>
            <a:innerShdw blurRad="114300">
              <a:prstClr val="black"/>
            </a:innerShdw>
          </a:effectLst>
        </p:spPr>
        <p:txBody>
          <a:bodyPr vert="horz" wrap="square" lIns="91440" tIns="91440" rIns="91440" bIns="91440" numCol="1" rtlCol="0" anchor="ctr" anchorCtr="0" compatLnSpc="1">
            <a:prstTxWarp prst="textNoShape">
              <a:avLst/>
            </a:prstTxWarp>
            <a:noAutofit/>
          </a:bodyPr>
          <a:lstStyle/>
          <a:p>
            <a:pPr marL="804863" algn="l"/>
            <a:r>
              <a:rPr lang="en-US" sz="2000" b="1" dirty="0">
                <a:latin typeface="Liberation Sans" panose="020B0604020202020204" pitchFamily="34" charset="0"/>
              </a:rPr>
              <a:t>Explain the reporting of cash and </a:t>
            </a:r>
            <a:r>
              <a:rPr lang="en-US" sz="2000" b="1" dirty="0" smtClean="0">
                <a:latin typeface="Liberation Sans" panose="020B0604020202020204" pitchFamily="34" charset="0"/>
              </a:rPr>
              <a:t>the basic </a:t>
            </a:r>
            <a:r>
              <a:rPr lang="en-US" sz="2000" b="1" dirty="0">
                <a:latin typeface="Liberation Sans" panose="020B0604020202020204" pitchFamily="34" charset="0"/>
              </a:rPr>
              <a:t>principles of cash management.</a:t>
            </a:r>
          </a:p>
        </p:txBody>
      </p:sp>
      <p:cxnSp>
        <p:nvCxnSpPr>
          <p:cNvPr id="20" name="Straight Connector 19"/>
          <p:cNvCxnSpPr/>
          <p:nvPr/>
        </p:nvCxnSpPr>
        <p:spPr bwMode="auto">
          <a:xfrm>
            <a:off x="1447800" y="287504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cxnSp>
        <p:nvCxnSpPr>
          <p:cNvPr id="21" name="Straight Connector 20"/>
          <p:cNvCxnSpPr/>
          <p:nvPr/>
        </p:nvCxnSpPr>
        <p:spPr bwMode="auto">
          <a:xfrm>
            <a:off x="1447800" y="394184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8" name="TextBox 27"/>
          <p:cNvSpPr txBox="1"/>
          <p:nvPr/>
        </p:nvSpPr>
        <p:spPr>
          <a:xfrm>
            <a:off x="838200" y="5025308"/>
            <a:ext cx="554182" cy="584775"/>
          </a:xfrm>
          <a:prstGeom prst="rect">
            <a:avLst/>
          </a:prstGeom>
          <a:noFill/>
        </p:spPr>
        <p:txBody>
          <a:bodyPr wrap="square" rtlCol="0">
            <a:spAutoFit/>
          </a:bodyPr>
          <a:lstStyle/>
          <a:p>
            <a:pPr algn="ctr"/>
            <a:r>
              <a:rPr lang="en-US" sz="3200" b="1" i="0" dirty="0" smtClean="0">
                <a:solidFill>
                  <a:srgbClr val="CC0000"/>
                </a:solidFill>
                <a:effectLst/>
                <a:latin typeface="+mn-lt"/>
              </a:rPr>
              <a:t>4</a:t>
            </a:r>
            <a:endParaRPr lang="en-US" sz="3200" b="1" i="0" dirty="0">
              <a:solidFill>
                <a:srgbClr val="CC0000"/>
              </a:solidFill>
              <a:effectLst/>
              <a:latin typeface="+mn-lt"/>
            </a:endParaRPr>
          </a:p>
        </p:txBody>
      </p:sp>
      <p:cxnSp>
        <p:nvCxnSpPr>
          <p:cNvPr id="29" name="Straight Connector 28"/>
          <p:cNvCxnSpPr/>
          <p:nvPr/>
        </p:nvCxnSpPr>
        <p:spPr bwMode="auto">
          <a:xfrm>
            <a:off x="1447387" y="5008644"/>
            <a:ext cx="0" cy="623455"/>
          </a:xfrm>
          <a:prstGeom prst="line">
            <a:avLst/>
          </a:prstGeom>
          <a:solidFill>
            <a:schemeClr val="accent1"/>
          </a:solidFill>
          <a:ln w="38100" cap="sq"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131668540"/>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ChangeArrowheads="1"/>
          </p:cNvSpPr>
          <p:nvPr/>
        </p:nvSpPr>
        <p:spPr bwMode="auto">
          <a:xfrm>
            <a:off x="457200" y="4557713"/>
            <a:ext cx="8229600" cy="1795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1800" b="1" dirty="0">
                <a:latin typeface="Liberation Sans" panose="020B0604020202020204" pitchFamily="34" charset="0"/>
              </a:rPr>
              <a:t>The Missing Control</a:t>
            </a:r>
          </a:p>
          <a:p>
            <a:pPr algn="l">
              <a:spcBef>
                <a:spcPct val="20000"/>
              </a:spcBef>
            </a:pPr>
            <a:r>
              <a:rPr lang="en-US" altLang="en-US" sz="1800" b="1" i="1" dirty="0">
                <a:latin typeface="Liberation Sans" panose="020B0604020202020204" pitchFamily="34" charset="0"/>
              </a:rPr>
              <a:t>Independent internal verification.</a:t>
            </a:r>
            <a:r>
              <a:rPr lang="en-US" altLang="en-US" sz="1800" dirty="0">
                <a:latin typeface="Liberation Sans" panose="020B0604020202020204" pitchFamily="34" charset="0"/>
              </a:rPr>
              <a:t> Bobbi Jean’s boss should have verified her expense reports. When asked what he thought her expenses were, the boss said about $10,000. At $115,000 per year, her actual expenses were more than ten times what would have been expected. However, because he was “too busy” to verify her expense reports or to review the budget, he never noticed.</a:t>
            </a:r>
          </a:p>
        </p:txBody>
      </p:sp>
      <p:sp>
        <p:nvSpPr>
          <p:cNvPr id="858115" name="Rectangle 3"/>
          <p:cNvSpPr>
            <a:spLocks noChangeArrowheads="1"/>
          </p:cNvSpPr>
          <p:nvPr/>
        </p:nvSpPr>
        <p:spPr bwMode="auto">
          <a:xfrm>
            <a:off x="381000" y="4914283"/>
            <a:ext cx="8410575" cy="1431925"/>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dirty="0">
              <a:latin typeface="Liberation Sans" panose="020B0604020202020204" pitchFamily="34" charset="0"/>
            </a:endParaRPr>
          </a:p>
        </p:txBody>
      </p:sp>
      <p:sp>
        <p:nvSpPr>
          <p:cNvPr id="858116" name="Rectangle 4"/>
          <p:cNvSpPr>
            <a:spLocks noChangeArrowheads="1"/>
          </p:cNvSpPr>
          <p:nvPr/>
        </p:nvSpPr>
        <p:spPr bwMode="auto">
          <a:xfrm>
            <a:off x="381000" y="4084638"/>
            <a:ext cx="8410575" cy="411162"/>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$275,000</a:t>
            </a:r>
          </a:p>
        </p:txBody>
      </p:sp>
      <p:sp>
        <p:nvSpPr>
          <p:cNvPr id="858117"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58118" name="Rectangle 6"/>
          <p:cNvSpPr>
            <a:spLocks noChangeArrowheads="1"/>
          </p:cNvSpPr>
          <p:nvPr/>
        </p:nvSpPr>
        <p:spPr bwMode="auto">
          <a:xfrm>
            <a:off x="457200" y="925513"/>
            <a:ext cx="8382000" cy="3113087"/>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Bobbi Jean Donnelly, the office manager for Mod Fashions Corporations design center, was responsible for preparing the design center budget and reviewing expense reports submitted by design center employees. Her desire to upgrade her wardrobe got the better of her, and she enacted a fraud that involved filing expense-reimbursement requests for her own personal clothing purchases. She was able to conceal the fraud because she was responsible for reviewing all expense reports, including her own. In addition, she sometimes was given ultimate responsibility for signing off on the expense reports when her boss was “too busy.” Also, because she controlled the budget, when she submitted her expenses, she coded them to budget items that she knew were running under budget, so that they would not catch anyone’s attention.</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58115"/>
                                        </p:tgtEl>
                                      </p:cBhvr>
                                    </p:animEffect>
                                    <p:set>
                                      <p:cBhvr>
                                        <p:cTn id="7" dur="1" fill="hold">
                                          <p:stCondLst>
                                            <p:cond delay="499"/>
                                          </p:stCondLst>
                                        </p:cTn>
                                        <p:tgtEl>
                                          <p:spTgt spid="858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ChangeArrowheads="1"/>
          </p:cNvSpPr>
          <p:nvPr/>
        </p:nvSpPr>
        <p:spPr bwMode="auto">
          <a:xfrm>
            <a:off x="457200" y="4605338"/>
            <a:ext cx="8229600" cy="17954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b="1" dirty="0">
                <a:latin typeface="Liberation Sans" panose="020B0604020202020204" pitchFamily="34" charset="0"/>
              </a:rPr>
              <a:t>The Missing Control</a:t>
            </a:r>
          </a:p>
          <a:p>
            <a:pPr algn="just">
              <a:spcBef>
                <a:spcPct val="20000"/>
              </a:spcBef>
            </a:pPr>
            <a:r>
              <a:rPr lang="en-US" altLang="en-US" sz="1800" b="1" i="1" dirty="0">
                <a:latin typeface="Liberation Sans" panose="020B0604020202020204" pitchFamily="34" charset="0"/>
              </a:rPr>
              <a:t>Human resource controls.</a:t>
            </a:r>
            <a:r>
              <a:rPr lang="en-US" altLang="en-US" sz="1800" dirty="0">
                <a:latin typeface="Liberation Sans" panose="020B0604020202020204" pitchFamily="34" charset="0"/>
              </a:rPr>
              <a:t> Ellen, the desk manager, had been fired by a previous employer. If the Excelsior Inn had conducted a background check, it would not have hired her. The fraud was detected when Ellen missed work due to illness. A system of mandatory vacations and rotating days off would have increased the chances of detecting the fraud before it became so large.</a:t>
            </a:r>
          </a:p>
        </p:txBody>
      </p:sp>
      <p:sp>
        <p:nvSpPr>
          <p:cNvPr id="860163" name="Rectangle 3"/>
          <p:cNvSpPr>
            <a:spLocks noChangeArrowheads="1"/>
          </p:cNvSpPr>
          <p:nvPr/>
        </p:nvSpPr>
        <p:spPr bwMode="auto">
          <a:xfrm>
            <a:off x="381000" y="4989204"/>
            <a:ext cx="8410575" cy="1355725"/>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just"/>
            <a:endParaRPr lang="en-US" dirty="0">
              <a:latin typeface="Liberation Sans" panose="020B0604020202020204" pitchFamily="34" charset="0"/>
            </a:endParaRPr>
          </a:p>
        </p:txBody>
      </p:sp>
      <p:sp>
        <p:nvSpPr>
          <p:cNvPr id="860164" name="Rectangle 4"/>
          <p:cNvSpPr>
            <a:spLocks noChangeArrowheads="1"/>
          </p:cNvSpPr>
          <p:nvPr/>
        </p:nvSpPr>
        <p:spPr bwMode="auto">
          <a:xfrm>
            <a:off x="381000" y="4132263"/>
            <a:ext cx="8410575" cy="411162"/>
          </a:xfrm>
          <a:prstGeom prst="rect">
            <a:avLst/>
          </a:prstGeom>
          <a:solidFill>
            <a:schemeClr val="bg1">
              <a:lumMod val="50000"/>
            </a:schemeClr>
          </a:solidFill>
          <a:ln w="12700" cap="sq">
            <a:solidFill>
              <a:schemeClr val="tx1"/>
            </a:solidFill>
            <a:miter lim="800000"/>
            <a:headEnd type="none" w="sm" len="sm"/>
            <a:tailEnd type="none" w="sm" len="sm"/>
          </a:ln>
          <a:effectLst/>
        </p:spPr>
        <p:txBody>
          <a:bodyPr wrap="none" anchor="ctr"/>
          <a:lstStyle/>
          <a:p>
            <a:pPr marL="114300" algn="l"/>
            <a:r>
              <a:rPr lang="en-US" altLang="en-US" sz="1800" b="1" dirty="0">
                <a:solidFill>
                  <a:schemeClr val="bg1"/>
                </a:solidFill>
                <a:latin typeface="Liberation Sans" panose="020B0604020202020204" pitchFamily="34" charset="0"/>
              </a:rPr>
              <a:t>Total take: $95,000</a:t>
            </a:r>
          </a:p>
        </p:txBody>
      </p:sp>
      <p:sp>
        <p:nvSpPr>
          <p:cNvPr id="860165" name="Rectangle 5"/>
          <p:cNvSpPr>
            <a:spLocks noChangeArrowheads="1"/>
          </p:cNvSpPr>
          <p:nvPr/>
        </p:nvSpPr>
        <p:spPr bwMode="auto">
          <a:xfrm>
            <a:off x="381000" y="438150"/>
            <a:ext cx="8410575" cy="411163"/>
          </a:xfrm>
          <a:prstGeom prst="rect">
            <a:avLst/>
          </a:prstGeom>
          <a:solidFill>
            <a:srgbClr val="00547E"/>
          </a:solidFill>
          <a:ln w="12700" cap="sq"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en-US" altLang="en-US" sz="1800" b="1" dirty="0">
                <a:solidFill>
                  <a:schemeClr val="bg1"/>
                </a:solidFill>
                <a:latin typeface="Liberation Sans" panose="020B0604020202020204" pitchFamily="34" charset="0"/>
              </a:rPr>
              <a:t>ANATOMY OF A FRAUD</a:t>
            </a:r>
          </a:p>
        </p:txBody>
      </p:sp>
      <p:sp>
        <p:nvSpPr>
          <p:cNvPr id="860166" name="Rectangle 6"/>
          <p:cNvSpPr>
            <a:spLocks noChangeArrowheads="1"/>
          </p:cNvSpPr>
          <p:nvPr/>
        </p:nvSpPr>
        <p:spPr bwMode="auto">
          <a:xfrm>
            <a:off x="457200" y="925513"/>
            <a:ext cx="8382000" cy="3113087"/>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sz="1800" dirty="0">
                <a:latin typeface="Liberation Sans" panose="020B0604020202020204" pitchFamily="34" charset="0"/>
              </a:rPr>
              <a:t>Ellen Lowry was the desk manager and Josephine Rodriquez was the head of housekeeping at the Excelsior Inn, a luxury hotel. The two best friends were so dedicated to their jobs that they never took vacations, and they frequently filled in for other employees. In fact, Ms. Rodriquez, whose job as head of housekeeping did not include cleaning rooms, often cleaned rooms herself, “just to help the staff keep up.” Ellen, the desk manager, provided significant discounts to guests who paid with cash. She kept the cash and did not register the guest in the hotel’s computerized system. Instead, she took the room out of circulation “due to routine maintenance.” Because the room did not show up as being used, it did not receive a normal housekeeping assignment. Instead, Josephine, the head of housekeeping, cleaned the rooms during the guests’ stay.</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60163"/>
                                        </p:tgtEl>
                                      </p:cBhvr>
                                    </p:animEffect>
                                    <p:set>
                                      <p:cBhvr>
                                        <p:cTn id="7" dur="1" fill="hold">
                                          <p:stCondLst>
                                            <p:cond delay="499"/>
                                          </p:stCondLst>
                                        </p:cTn>
                                        <p:tgtEl>
                                          <p:spTgt spid="860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8229600" cy="560388"/>
          </a:xfrm>
          <a:prstGeom prst="rect">
            <a:avLst/>
          </a:prstGeom>
          <a:solidFill>
            <a:srgbClr val="0099CC"/>
          </a:solidFill>
          <a:ln>
            <a:noFill/>
          </a:ln>
          <a:effectLst/>
        </p:spPr>
        <p:txBody>
          <a:bodyPr lIns="90488" tIns="44450" rIns="90488" bIns="44450" anchor="ctr" anchorCtr="0"/>
          <a:lstStyle/>
          <a:p>
            <a:pPr marL="53975" algn="l"/>
            <a:r>
              <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rPr>
              <a:t>ACCOUNTING ACROSS THE ORGANIZATION</a:t>
            </a:r>
          </a:p>
        </p:txBody>
      </p:sp>
      <p:sp>
        <p:nvSpPr>
          <p:cNvPr id="2" name="Rectangle 1"/>
          <p:cNvSpPr/>
          <p:nvPr/>
        </p:nvSpPr>
        <p:spPr>
          <a:xfrm>
            <a:off x="457200" y="1160072"/>
            <a:ext cx="8229600" cy="5175006"/>
          </a:xfrm>
          <a:prstGeom prst="rect">
            <a:avLst/>
          </a:prstGeom>
        </p:spPr>
        <p:txBody>
          <a:bodyPr wrap="square">
            <a:spAutoFit/>
          </a:bodyPr>
          <a:lstStyle/>
          <a:p>
            <a:pPr algn="just">
              <a:lnSpc>
                <a:spcPct val="120000"/>
              </a:lnSpc>
            </a:pPr>
            <a:r>
              <a:rPr lang="en-US" sz="2100" b="1" dirty="0" smtClean="0">
                <a:latin typeface="Liberation Sans" panose="020B0604020202020204" pitchFamily="34" charset="0"/>
              </a:rPr>
              <a:t>SOX </a:t>
            </a:r>
            <a:r>
              <a:rPr lang="en-US" sz="2100" b="1" dirty="0">
                <a:latin typeface="Liberation Sans" panose="020B0604020202020204" pitchFamily="34" charset="0"/>
              </a:rPr>
              <a:t>Boosts the Role </a:t>
            </a:r>
            <a:r>
              <a:rPr lang="en-US" sz="2100" b="1" dirty="0" smtClean="0">
                <a:latin typeface="Liberation Sans" panose="020B0604020202020204" pitchFamily="34" charset="0"/>
              </a:rPr>
              <a:t>of Human </a:t>
            </a:r>
            <a:r>
              <a:rPr lang="en-US" sz="2100" b="1" dirty="0">
                <a:latin typeface="Liberation Sans" panose="020B0604020202020204" pitchFamily="34" charset="0"/>
              </a:rPr>
              <a:t>Resources</a:t>
            </a:r>
          </a:p>
          <a:p>
            <a:pPr algn="just">
              <a:lnSpc>
                <a:spcPct val="120000"/>
              </a:lnSpc>
              <a:spcBef>
                <a:spcPts val="600"/>
              </a:spcBef>
            </a:pPr>
            <a:r>
              <a:rPr lang="en-US" sz="2100" dirty="0" smtClean="0">
                <a:latin typeface="Liberation Sans" panose="020B0604020202020204" pitchFamily="34" charset="0"/>
              </a:rPr>
              <a:t>Under </a:t>
            </a:r>
            <a:r>
              <a:rPr lang="en-US" sz="2100" dirty="0">
                <a:latin typeface="Liberation Sans" panose="020B0604020202020204" pitchFamily="34" charset="0"/>
              </a:rPr>
              <a:t>SOX, a company needs to </a:t>
            </a:r>
            <a:r>
              <a:rPr lang="en-US" sz="2100" dirty="0" smtClean="0">
                <a:latin typeface="Liberation Sans" panose="020B0604020202020204" pitchFamily="34" charset="0"/>
              </a:rPr>
              <a:t>keep track </a:t>
            </a:r>
            <a:r>
              <a:rPr lang="en-US" sz="2100" dirty="0">
                <a:latin typeface="Liberation Sans" panose="020B0604020202020204" pitchFamily="34" charset="0"/>
              </a:rPr>
              <a:t>of employees’ degrees and </a:t>
            </a:r>
            <a:r>
              <a:rPr lang="en-US" sz="2100" dirty="0" smtClean="0">
                <a:latin typeface="Liberation Sans" panose="020B0604020202020204" pitchFamily="34" charset="0"/>
              </a:rPr>
              <a:t>certifications </a:t>
            </a:r>
            <a:r>
              <a:rPr lang="en-US" sz="2100" dirty="0">
                <a:latin typeface="Liberation Sans" panose="020B0604020202020204" pitchFamily="34" charset="0"/>
              </a:rPr>
              <a:t>to ensure that employees </a:t>
            </a:r>
            <a:r>
              <a:rPr lang="en-US" sz="2100" dirty="0" smtClean="0">
                <a:latin typeface="Liberation Sans" panose="020B0604020202020204" pitchFamily="34" charset="0"/>
              </a:rPr>
              <a:t>continue to </a:t>
            </a:r>
            <a:r>
              <a:rPr lang="en-US" sz="2100" dirty="0">
                <a:latin typeface="Liberation Sans" panose="020B0604020202020204" pitchFamily="34" charset="0"/>
              </a:rPr>
              <a:t>meet the </a:t>
            </a:r>
            <a:r>
              <a:rPr lang="en-US" sz="2100" dirty="0" smtClean="0">
                <a:latin typeface="Liberation Sans" panose="020B0604020202020204" pitchFamily="34" charset="0"/>
              </a:rPr>
              <a:t>specified </a:t>
            </a:r>
            <a:r>
              <a:rPr lang="en-US" sz="2100" dirty="0">
                <a:latin typeface="Liberation Sans" panose="020B0604020202020204" pitchFamily="34" charset="0"/>
              </a:rPr>
              <a:t>requirements </a:t>
            </a:r>
            <a:r>
              <a:rPr lang="en-US" sz="2100" dirty="0" smtClean="0">
                <a:latin typeface="Liberation Sans" panose="020B0604020202020204" pitchFamily="34" charset="0"/>
              </a:rPr>
              <a:t>of a </a:t>
            </a:r>
            <a:r>
              <a:rPr lang="en-US" sz="2100" dirty="0">
                <a:latin typeface="Liberation Sans" panose="020B0604020202020204" pitchFamily="34" charset="0"/>
              </a:rPr>
              <a:t>job. Also, to ensure proper </a:t>
            </a:r>
            <a:r>
              <a:rPr lang="en-US" sz="2100" dirty="0" smtClean="0">
                <a:latin typeface="Liberation Sans" panose="020B0604020202020204" pitchFamily="34" charset="0"/>
              </a:rPr>
              <a:t>employee supervision </a:t>
            </a:r>
            <a:r>
              <a:rPr lang="en-US" sz="2100" dirty="0">
                <a:latin typeface="Liberation Sans" panose="020B0604020202020204" pitchFamily="34" charset="0"/>
              </a:rPr>
              <a:t>and proper separation </a:t>
            </a:r>
            <a:r>
              <a:rPr lang="en-US" sz="2100" dirty="0" smtClean="0">
                <a:latin typeface="Liberation Sans" panose="020B0604020202020204" pitchFamily="34" charset="0"/>
              </a:rPr>
              <a:t>of duties</a:t>
            </a:r>
            <a:r>
              <a:rPr lang="en-US" sz="2100" dirty="0">
                <a:latin typeface="Liberation Sans" panose="020B0604020202020204" pitchFamily="34" charset="0"/>
              </a:rPr>
              <a:t>, companies must develop </a:t>
            </a:r>
            <a:r>
              <a:rPr lang="en-US" sz="2100" dirty="0" smtClean="0">
                <a:latin typeface="Liberation Sans" panose="020B0604020202020204" pitchFamily="34" charset="0"/>
              </a:rPr>
              <a:t>and monitor </a:t>
            </a:r>
            <a:r>
              <a:rPr lang="en-US" sz="2100" dirty="0">
                <a:latin typeface="Liberation Sans" panose="020B0604020202020204" pitchFamily="34" charset="0"/>
              </a:rPr>
              <a:t>an organizational chart. </a:t>
            </a:r>
            <a:r>
              <a:rPr lang="en-US" sz="2100" dirty="0" smtClean="0">
                <a:latin typeface="Liberation Sans" panose="020B0604020202020204" pitchFamily="34" charset="0"/>
              </a:rPr>
              <a:t>When one </a:t>
            </a:r>
            <a:r>
              <a:rPr lang="en-US" sz="2100" dirty="0">
                <a:latin typeface="Liberation Sans" panose="020B0604020202020204" pitchFamily="34" charset="0"/>
              </a:rPr>
              <a:t>corporation went through this </a:t>
            </a:r>
            <a:r>
              <a:rPr lang="en-US" sz="2100" dirty="0" smtClean="0">
                <a:latin typeface="Liberation Sans" panose="020B0604020202020204" pitchFamily="34" charset="0"/>
              </a:rPr>
              <a:t>exercise it </a:t>
            </a:r>
            <a:r>
              <a:rPr lang="en-US" sz="2100" dirty="0">
                <a:latin typeface="Liberation Sans" panose="020B0604020202020204" pitchFamily="34" charset="0"/>
              </a:rPr>
              <a:t>found that out of 17,000 </a:t>
            </a:r>
            <a:r>
              <a:rPr lang="en-US" sz="2100" dirty="0" smtClean="0">
                <a:latin typeface="Liberation Sans" panose="020B0604020202020204" pitchFamily="34" charset="0"/>
              </a:rPr>
              <a:t>employees, there </a:t>
            </a:r>
            <a:r>
              <a:rPr lang="en-US" sz="2100" dirty="0">
                <a:latin typeface="Liberation Sans" panose="020B0604020202020204" pitchFamily="34" charset="0"/>
              </a:rPr>
              <a:t>were 400 people who did </a:t>
            </a:r>
            <a:r>
              <a:rPr lang="en-US" sz="2100" dirty="0" smtClean="0">
                <a:latin typeface="Liberation Sans" panose="020B0604020202020204" pitchFamily="34" charset="0"/>
              </a:rPr>
              <a:t>not report </a:t>
            </a:r>
            <a:r>
              <a:rPr lang="en-US" sz="2100" dirty="0">
                <a:latin typeface="Liberation Sans" panose="020B0604020202020204" pitchFamily="34" charset="0"/>
              </a:rPr>
              <a:t>to anyone. The corporation had 35 people who </a:t>
            </a:r>
            <a:r>
              <a:rPr lang="en-US" sz="2100" dirty="0" smtClean="0">
                <a:latin typeface="Liberation Sans" panose="020B0604020202020204" pitchFamily="34" charset="0"/>
              </a:rPr>
              <a:t>reported to </a:t>
            </a:r>
            <a:r>
              <a:rPr lang="en-US" sz="2100" dirty="0">
                <a:latin typeface="Liberation Sans" panose="020B0604020202020204" pitchFamily="34" charset="0"/>
              </a:rPr>
              <a:t>each other. In addition, SOX also mandates that, if </a:t>
            </a:r>
            <a:r>
              <a:rPr lang="en-US" sz="2100" dirty="0" smtClean="0">
                <a:latin typeface="Liberation Sans" panose="020B0604020202020204" pitchFamily="34" charset="0"/>
              </a:rPr>
              <a:t>an employee </a:t>
            </a:r>
            <a:r>
              <a:rPr lang="en-US" sz="2100" dirty="0">
                <a:latin typeface="Liberation Sans" panose="020B0604020202020204" pitchFamily="34" charset="0"/>
              </a:rPr>
              <a:t>complains of an unfair </a:t>
            </a:r>
            <a:r>
              <a:rPr lang="en-US" sz="2100" dirty="0" smtClean="0">
                <a:latin typeface="Liberation Sans" panose="020B0604020202020204" pitchFamily="34" charset="0"/>
              </a:rPr>
              <a:t>firing </a:t>
            </a:r>
            <a:r>
              <a:rPr lang="en-US" sz="2100" dirty="0">
                <a:latin typeface="Liberation Sans" panose="020B0604020202020204" pitchFamily="34" charset="0"/>
              </a:rPr>
              <a:t>and mentions </a:t>
            </a:r>
            <a:r>
              <a:rPr lang="en-US" sz="2100" dirty="0" smtClean="0">
                <a:latin typeface="Liberation Sans" panose="020B0604020202020204" pitchFamily="34" charset="0"/>
              </a:rPr>
              <a:t>financial issues </a:t>
            </a:r>
            <a:r>
              <a:rPr lang="en-US" sz="2100" dirty="0">
                <a:latin typeface="Liberation Sans" panose="020B0604020202020204" pitchFamily="34" charset="0"/>
              </a:rPr>
              <a:t>at the company, the human resources department </a:t>
            </a:r>
            <a:r>
              <a:rPr lang="en-US" sz="2100" dirty="0" smtClean="0">
                <a:latin typeface="Liberation Sans" panose="020B0604020202020204" pitchFamily="34" charset="0"/>
              </a:rPr>
              <a:t>must refer </a:t>
            </a:r>
            <a:r>
              <a:rPr lang="en-US" sz="2100" dirty="0">
                <a:latin typeface="Liberation Sans" panose="020B0604020202020204" pitchFamily="34" charset="0"/>
              </a:rPr>
              <a:t>the case to the company audit committee and </a:t>
            </a:r>
            <a:r>
              <a:rPr lang="en-US" sz="2100" dirty="0" smtClean="0">
                <a:latin typeface="Liberation Sans" panose="020B0604020202020204" pitchFamily="34" charset="0"/>
              </a:rPr>
              <a:t>possibly to </a:t>
            </a:r>
            <a:r>
              <a:rPr lang="en-US" sz="2100" dirty="0">
                <a:latin typeface="Liberation Sans" panose="020B0604020202020204" pitchFamily="34" charset="0"/>
              </a:rPr>
              <a:t>its legal counsel.</a:t>
            </a:r>
          </a:p>
        </p:txBody>
      </p:sp>
      <p:sp>
        <p:nvSpPr>
          <p:cNvPr id="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1702494391"/>
      </p:ext>
    </p:extLst>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5" name="Text Box 5"/>
          <p:cNvSpPr txBox="1">
            <a:spLocks noChangeArrowheads="1"/>
          </p:cNvSpPr>
          <p:nvPr/>
        </p:nvSpPr>
        <p:spPr bwMode="auto">
          <a:xfrm>
            <a:off x="609600" y="1295400"/>
            <a:ext cx="7696200" cy="1735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lnSpc>
                <a:spcPct val="125000"/>
              </a:lnSpc>
              <a:spcBef>
                <a:spcPts val="1200"/>
              </a:spcBef>
              <a:buClr>
                <a:srgbClr val="800000"/>
              </a:buClr>
              <a:defRPr sz="2500" b="1">
                <a:solidFill>
                  <a:srgbClr val="CC0000"/>
                </a:solidFill>
                <a:latin typeface="Liberation Sans" panose="020B0604020202020204" pitchFamily="34" charset="0"/>
              </a:defRPr>
            </a:lvl1pPr>
            <a:lvl2pPr marL="628650" lvl="1" indent="-457200" algn="l">
              <a:lnSpc>
                <a:spcPct val="125000"/>
              </a:lnSpc>
              <a:spcBef>
                <a:spcPts val="1200"/>
              </a:spcBef>
              <a:buClr>
                <a:srgbClr val="CC0000"/>
              </a:buClr>
              <a:buSzPct val="85000"/>
              <a:buFont typeface="Wingdings" pitchFamily="2" charset="2"/>
              <a:buChar char="u"/>
              <a:defRPr sz="2200">
                <a:latin typeface="Liberation Sans" panose="020B0604020202020204" pitchFamily="34" charset="0"/>
              </a:defRPr>
            </a:lvl2pPr>
            <a:lvl3pPr marL="1600200" indent="-457200" algn="l">
              <a:defRPr>
                <a:latin typeface="Times New Roman" pitchFamily="18" charset="0"/>
              </a:defRPr>
            </a:lvl3pPr>
            <a:lvl4pPr marL="2171700" indent="-457200" algn="l">
              <a:defRPr>
                <a:latin typeface="Times New Roman" pitchFamily="18" charset="0"/>
              </a:defRPr>
            </a:lvl4pPr>
            <a:lvl5pPr marL="2743200" indent="-457200" algn="l">
              <a:defRPr>
                <a:latin typeface="Times New Roman" pitchFamily="18" charset="0"/>
              </a:defRPr>
            </a:lvl5pPr>
            <a:lvl6pPr marL="3200400" indent="-457200" eaLnBrk="0" fontAlgn="base" hangingPunct="0">
              <a:spcBef>
                <a:spcPct val="0"/>
              </a:spcBef>
              <a:spcAft>
                <a:spcPct val="0"/>
              </a:spcAft>
              <a:defRPr>
                <a:latin typeface="Times New Roman" pitchFamily="18" charset="0"/>
              </a:defRPr>
            </a:lvl6pPr>
            <a:lvl7pPr marL="3657600" indent="-457200" eaLnBrk="0" fontAlgn="base" hangingPunct="0">
              <a:spcBef>
                <a:spcPct val="0"/>
              </a:spcBef>
              <a:spcAft>
                <a:spcPct val="0"/>
              </a:spcAft>
              <a:defRPr>
                <a:latin typeface="Times New Roman" pitchFamily="18" charset="0"/>
              </a:defRPr>
            </a:lvl7pPr>
            <a:lvl8pPr marL="4114800" indent="-457200" eaLnBrk="0" fontAlgn="base" hangingPunct="0">
              <a:spcBef>
                <a:spcPct val="0"/>
              </a:spcBef>
              <a:spcAft>
                <a:spcPct val="0"/>
              </a:spcAft>
              <a:defRPr>
                <a:latin typeface="Times New Roman" pitchFamily="18" charset="0"/>
              </a:defRPr>
            </a:lvl8pPr>
            <a:lvl9pPr marL="4572000" indent="-457200" eaLnBrk="0" fontAlgn="base" hangingPunct="0">
              <a:spcBef>
                <a:spcPct val="0"/>
              </a:spcBef>
              <a:spcAft>
                <a:spcPct val="0"/>
              </a:spcAft>
              <a:defRPr>
                <a:latin typeface="Times New Roman" pitchFamily="18" charset="0"/>
              </a:defRPr>
            </a:lvl9pPr>
          </a:lstStyle>
          <a:p>
            <a:pPr lvl="1"/>
            <a:r>
              <a:rPr lang="en-US" altLang="en-US" sz="2300" dirty="0"/>
              <a:t>Costs should not exceed benefit.</a:t>
            </a:r>
          </a:p>
          <a:p>
            <a:pPr lvl="1"/>
            <a:r>
              <a:rPr lang="en-US" altLang="en-US" sz="2300" dirty="0"/>
              <a:t>Human element.</a:t>
            </a:r>
          </a:p>
          <a:p>
            <a:pPr lvl="1"/>
            <a:r>
              <a:rPr lang="en-US" altLang="en-US" sz="2300" dirty="0"/>
              <a:t>Size of the business.</a:t>
            </a:r>
          </a:p>
        </p:txBody>
      </p:sp>
      <p:sp>
        <p:nvSpPr>
          <p:cNvPr id="701457" name="Rectangle 17"/>
          <p:cNvSpPr>
            <a:spLocks noChangeArrowheads="1"/>
          </p:cNvSpPr>
          <p:nvPr/>
        </p:nvSpPr>
        <p:spPr bwMode="auto">
          <a:xfrm>
            <a:off x="5033010" y="2743200"/>
            <a:ext cx="3268980" cy="2554545"/>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a:extLst/>
        </p:spPr>
        <p:txBody>
          <a:bodyPr rIns="182880" anchor="ctr" anchorCtr="0">
            <a:noAutofit/>
          </a:bodyPr>
          <a:lstStyle/>
          <a:p>
            <a:pPr marL="109538" algn="l"/>
            <a:r>
              <a:rPr lang="en-US" sz="1600" dirty="0">
                <a:solidFill>
                  <a:srgbClr val="CC0000"/>
                </a:solidFill>
                <a:latin typeface="Liberation Sans" panose="020B0604020202020204" pitchFamily="34" charset="0"/>
              </a:rPr>
              <a:t>▼ </a:t>
            </a:r>
            <a:r>
              <a:rPr lang="en-US" sz="1600" b="1" dirty="0">
                <a:solidFill>
                  <a:srgbClr val="CC0000"/>
                </a:solidFill>
                <a:latin typeface="Liberation Sans" panose="020B0604020202020204" pitchFamily="34" charset="0"/>
              </a:rPr>
              <a:t>HELPFUL </a:t>
            </a:r>
            <a:r>
              <a:rPr lang="en-US" sz="1600" b="1" dirty="0" smtClean="0">
                <a:solidFill>
                  <a:srgbClr val="CC0000"/>
                </a:solidFill>
                <a:latin typeface="Liberation Sans" panose="020B0604020202020204" pitchFamily="34" charset="0"/>
              </a:rPr>
              <a:t>HINT</a:t>
            </a:r>
            <a:r>
              <a:rPr lang="en-US" altLang="en-US" sz="1600" b="1" dirty="0" smtClean="0">
                <a:latin typeface="Liberation Sans" panose="020B0604020202020204" pitchFamily="34" charset="0"/>
              </a:rPr>
              <a:t>  </a:t>
            </a:r>
          </a:p>
          <a:p>
            <a:pPr marL="109538" algn="l"/>
            <a:r>
              <a:rPr lang="en-US" altLang="en-US" sz="1600" dirty="0" smtClean="0">
                <a:latin typeface="Liberation Sans" panose="020B0604020202020204" pitchFamily="34" charset="0"/>
              </a:rPr>
              <a:t>Controls may  vary </a:t>
            </a:r>
            <a:r>
              <a:rPr lang="en-US" altLang="en-US" sz="1600" dirty="0">
                <a:latin typeface="Liberation Sans" panose="020B0604020202020204" pitchFamily="34" charset="0"/>
              </a:rPr>
              <a:t>with the risk level of </a:t>
            </a:r>
            <a:r>
              <a:rPr lang="en-US" altLang="en-US" sz="1600" dirty="0" smtClean="0">
                <a:latin typeface="Liberation Sans" panose="020B0604020202020204" pitchFamily="34" charset="0"/>
              </a:rPr>
              <a:t>the activity</a:t>
            </a:r>
            <a:r>
              <a:rPr lang="en-US" altLang="en-US" sz="1600" dirty="0">
                <a:latin typeface="Liberation Sans" panose="020B0604020202020204" pitchFamily="34" charset="0"/>
              </a:rPr>
              <a:t>. For example, management may consider cash to be high risk and maintaining inventories in the stockroom as lower risk. Thus, management would have stricter controls for cash.</a:t>
            </a: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LIMITATIONS OF INTERNAL CONTROL	</a:t>
            </a:r>
            <a:endParaRPr lang="en-US" altLang="en-US" sz="3200" b="1" i="0" dirty="0">
              <a:solidFill>
                <a:schemeClr val="tx2">
                  <a:lumMod val="50000"/>
                </a:schemeClr>
              </a:solidFill>
              <a:effectLst/>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25950"/>
            <a:ext cx="8300112" cy="804003"/>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100" b="1" dirty="0" smtClean="0">
                <a:solidFill>
                  <a:schemeClr val="bg2"/>
                </a:solidFill>
                <a:latin typeface="Liberation Sans" panose="020B0604020202020204" pitchFamily="34" charset="0"/>
              </a:rPr>
              <a:t>Identify </a:t>
            </a:r>
            <a:r>
              <a:rPr lang="en-US" sz="2100" b="1" dirty="0">
                <a:solidFill>
                  <a:schemeClr val="bg2"/>
                </a:solidFill>
                <a:latin typeface="Liberation Sans" panose="020B0604020202020204" pitchFamily="34" charset="0"/>
              </a:rPr>
              <a:t>which control activity is violated in each of the following </a:t>
            </a:r>
            <a:r>
              <a:rPr lang="en-US" sz="2100" b="1" dirty="0" smtClean="0">
                <a:solidFill>
                  <a:schemeClr val="bg2"/>
                </a:solidFill>
                <a:latin typeface="Liberation Sans" panose="020B0604020202020204" pitchFamily="34" charset="0"/>
              </a:rPr>
              <a:t>situations.</a:t>
            </a:r>
            <a:endParaRPr lang="en-US" sz="2100" b="1" i="0" dirty="0">
              <a:solidFill>
                <a:schemeClr val="bg2"/>
              </a:solidFill>
              <a:effectLst/>
              <a:latin typeface="Liberation Sans" panose="020B0604020202020204" pitchFamily="34" charset="0"/>
            </a:endParaRP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Control Activities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Rectangle 3"/>
          <p:cNvSpPr>
            <a:spLocks noChangeArrowheads="1"/>
          </p:cNvSpPr>
          <p:nvPr/>
        </p:nvSpPr>
        <p:spPr bwMode="auto">
          <a:xfrm>
            <a:off x="457199" y="2229911"/>
            <a:ext cx="6340287" cy="430964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57200" indent="-457200" algn="l">
              <a:lnSpc>
                <a:spcPct val="115000"/>
              </a:lnSpc>
              <a:spcBef>
                <a:spcPct val="20000"/>
              </a:spcBef>
              <a:buAutoNum type="arabicPeriod"/>
            </a:pPr>
            <a:r>
              <a:rPr lang="en-US" sz="2100" dirty="0" smtClean="0">
                <a:solidFill>
                  <a:schemeClr val="bg2"/>
                </a:solidFill>
                <a:latin typeface="Liberation Sans" panose="020B0604020202020204" pitchFamily="34" charset="0"/>
              </a:rPr>
              <a:t>The </a:t>
            </a:r>
            <a:r>
              <a:rPr lang="en-US" sz="2100" dirty="0">
                <a:solidFill>
                  <a:schemeClr val="bg2"/>
                </a:solidFill>
                <a:latin typeface="Liberation Sans" panose="020B0604020202020204" pitchFamily="34" charset="0"/>
              </a:rPr>
              <a:t>person with primary responsibility for reconciling the bank account and </a:t>
            </a:r>
            <a:r>
              <a:rPr lang="en-US" sz="2100" dirty="0" smtClean="0">
                <a:solidFill>
                  <a:schemeClr val="bg2"/>
                </a:solidFill>
                <a:latin typeface="Liberation Sans" panose="020B0604020202020204" pitchFamily="34" charset="0"/>
              </a:rPr>
              <a:t>making all </a:t>
            </a:r>
            <a:r>
              <a:rPr lang="en-US" sz="2100" dirty="0">
                <a:solidFill>
                  <a:schemeClr val="bg2"/>
                </a:solidFill>
                <a:latin typeface="Liberation Sans" panose="020B0604020202020204" pitchFamily="34" charset="0"/>
              </a:rPr>
              <a:t>bank deposits is also the company’s accountant</a:t>
            </a:r>
            <a:r>
              <a:rPr lang="en-US" sz="2100" dirty="0" smtClean="0">
                <a:solidFill>
                  <a:schemeClr val="bg2"/>
                </a:solidFill>
                <a:latin typeface="Liberation Sans" panose="020B0604020202020204" pitchFamily="34" charset="0"/>
              </a:rPr>
              <a:t>. </a:t>
            </a:r>
          </a:p>
          <a:p>
            <a:pPr marL="457200" indent="-457200" algn="l">
              <a:lnSpc>
                <a:spcPct val="115000"/>
              </a:lnSpc>
              <a:spcBef>
                <a:spcPct val="20000"/>
              </a:spcBef>
              <a:buAutoNum type="arabicPeriod"/>
            </a:pPr>
            <a:r>
              <a:rPr lang="en-US" sz="2100" dirty="0" smtClean="0">
                <a:solidFill>
                  <a:schemeClr val="bg2"/>
                </a:solidFill>
                <a:latin typeface="Liberation Sans" panose="020B0604020202020204" pitchFamily="34" charset="0"/>
              </a:rPr>
              <a:t>Wellstone </a:t>
            </a:r>
            <a:r>
              <a:rPr lang="en-US" sz="2100" dirty="0">
                <a:solidFill>
                  <a:schemeClr val="bg2"/>
                </a:solidFill>
                <a:latin typeface="Liberation Sans" panose="020B0604020202020204" pitchFamily="34" charset="0"/>
              </a:rPr>
              <a:t>Company’s treasurer received an award for distinguished service because </a:t>
            </a:r>
            <a:r>
              <a:rPr lang="en-US" sz="2100" dirty="0" smtClean="0">
                <a:solidFill>
                  <a:schemeClr val="bg2"/>
                </a:solidFill>
                <a:latin typeface="Liberation Sans" panose="020B0604020202020204" pitchFamily="34" charset="0"/>
              </a:rPr>
              <a:t>he had </a:t>
            </a:r>
            <a:r>
              <a:rPr lang="en-US" sz="2100" dirty="0">
                <a:solidFill>
                  <a:schemeClr val="bg2"/>
                </a:solidFill>
                <a:latin typeface="Liberation Sans" panose="020B0604020202020204" pitchFamily="34" charset="0"/>
              </a:rPr>
              <a:t>not taken a vacation in 30 years</a:t>
            </a:r>
            <a:r>
              <a:rPr lang="en-US" sz="2100" dirty="0" smtClean="0">
                <a:solidFill>
                  <a:schemeClr val="bg2"/>
                </a:solidFill>
                <a:latin typeface="Liberation Sans" panose="020B0604020202020204" pitchFamily="34" charset="0"/>
              </a:rPr>
              <a:t>. </a:t>
            </a:r>
          </a:p>
          <a:p>
            <a:pPr marL="457200" indent="-457200" algn="l">
              <a:lnSpc>
                <a:spcPct val="115000"/>
              </a:lnSpc>
              <a:spcBef>
                <a:spcPct val="20000"/>
              </a:spcBef>
              <a:buAutoNum type="arabicPeriod"/>
            </a:pPr>
            <a:r>
              <a:rPr lang="en-US" sz="2100" dirty="0" smtClean="0">
                <a:solidFill>
                  <a:schemeClr val="bg2"/>
                </a:solidFill>
                <a:latin typeface="Liberation Sans" panose="020B0604020202020204" pitchFamily="34" charset="0"/>
              </a:rPr>
              <a:t>In </a:t>
            </a:r>
            <a:r>
              <a:rPr lang="en-US" sz="2100" dirty="0">
                <a:solidFill>
                  <a:schemeClr val="bg2"/>
                </a:solidFill>
                <a:latin typeface="Liberation Sans" panose="020B0604020202020204" pitchFamily="34" charset="0"/>
              </a:rPr>
              <a:t>order to save money on order slips and to reduce time spent keeping track of </a:t>
            </a:r>
            <a:r>
              <a:rPr lang="en-US" sz="2100" dirty="0" smtClean="0">
                <a:solidFill>
                  <a:schemeClr val="bg2"/>
                </a:solidFill>
                <a:latin typeface="Liberation Sans" panose="020B0604020202020204" pitchFamily="34" charset="0"/>
              </a:rPr>
              <a:t>order slips</a:t>
            </a:r>
            <a:r>
              <a:rPr lang="en-US" sz="2100" dirty="0">
                <a:solidFill>
                  <a:schemeClr val="bg2"/>
                </a:solidFill>
                <a:latin typeface="Liberation Sans" panose="020B0604020202020204" pitchFamily="34" charset="0"/>
              </a:rPr>
              <a:t>, a local bar/restaurant does not buy prenumbered order slips</a:t>
            </a:r>
            <a:r>
              <a:rPr lang="en-US" sz="2100" dirty="0" smtClean="0">
                <a:solidFill>
                  <a:schemeClr val="bg2"/>
                </a:solidFill>
                <a:latin typeface="Liberation Sans" panose="020B0604020202020204" pitchFamily="34" charset="0"/>
              </a:rPr>
              <a:t>.</a:t>
            </a:r>
            <a:endParaRPr lang="en-US" sz="2100" dirty="0">
              <a:solidFill>
                <a:schemeClr val="bg2"/>
              </a:solidFill>
              <a:latin typeface="Liberation Sans" panose="020B0604020202020204" pitchFamily="34" charset="0"/>
            </a:endParaRPr>
          </a:p>
        </p:txBody>
      </p:sp>
      <p:sp>
        <p:nvSpPr>
          <p:cNvPr id="19" name="Rectangle 3"/>
          <p:cNvSpPr>
            <a:spLocks noChangeArrowheads="1"/>
          </p:cNvSpPr>
          <p:nvPr/>
        </p:nvSpPr>
        <p:spPr bwMode="auto">
          <a:xfrm>
            <a:off x="7016088" y="2534711"/>
            <a:ext cx="1746912" cy="80021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ct val="115000"/>
              </a:lnSpc>
              <a:spcBef>
                <a:spcPct val="20000"/>
              </a:spcBef>
              <a:tabLst>
                <a:tab pos="342900" algn="l"/>
                <a:tab pos="1943100" algn="l"/>
              </a:tabLst>
            </a:pPr>
            <a:r>
              <a:rPr lang="en-US" sz="2100" b="1" dirty="0" smtClean="0">
                <a:solidFill>
                  <a:schemeClr val="bg2"/>
                </a:solidFill>
                <a:latin typeface="Liberation Sans" panose="020B0604020202020204" pitchFamily="34" charset="0"/>
              </a:rPr>
              <a:t>Segregation </a:t>
            </a:r>
            <a:r>
              <a:rPr lang="en-US" sz="2100" b="1" dirty="0">
                <a:solidFill>
                  <a:schemeClr val="bg2"/>
                </a:solidFill>
                <a:latin typeface="Liberation Sans" panose="020B0604020202020204" pitchFamily="34" charset="0"/>
              </a:rPr>
              <a:t>of duties</a:t>
            </a:r>
          </a:p>
        </p:txBody>
      </p:sp>
      <p:sp>
        <p:nvSpPr>
          <p:cNvPr id="21" name="Rectangle 3"/>
          <p:cNvSpPr>
            <a:spLocks noChangeArrowheads="1"/>
          </p:cNvSpPr>
          <p:nvPr/>
        </p:nvSpPr>
        <p:spPr bwMode="auto">
          <a:xfrm>
            <a:off x="7010400" y="3765857"/>
            <a:ext cx="1746912" cy="120725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ct val="115000"/>
              </a:lnSpc>
              <a:spcBef>
                <a:spcPct val="20000"/>
              </a:spcBef>
              <a:tabLst>
                <a:tab pos="342900" algn="l"/>
                <a:tab pos="1943100" algn="l"/>
              </a:tabLst>
            </a:pPr>
            <a:r>
              <a:rPr lang="en-US" sz="2100" b="1" dirty="0" smtClean="0">
                <a:solidFill>
                  <a:schemeClr val="bg2"/>
                </a:solidFill>
                <a:latin typeface="Liberation Sans" panose="020B0604020202020204" pitchFamily="34" charset="0"/>
              </a:rPr>
              <a:t>Human resource controls</a:t>
            </a:r>
            <a:endParaRPr lang="en-US" sz="2100" b="1" dirty="0">
              <a:solidFill>
                <a:schemeClr val="bg2"/>
              </a:solidFill>
              <a:latin typeface="Liberation Sans" panose="020B0604020202020204" pitchFamily="34" charset="0"/>
            </a:endParaRPr>
          </a:p>
        </p:txBody>
      </p:sp>
      <p:sp>
        <p:nvSpPr>
          <p:cNvPr id="22" name="Rectangle 3"/>
          <p:cNvSpPr>
            <a:spLocks noChangeArrowheads="1"/>
          </p:cNvSpPr>
          <p:nvPr/>
        </p:nvSpPr>
        <p:spPr bwMode="auto">
          <a:xfrm>
            <a:off x="6797487" y="5125511"/>
            <a:ext cx="2325139" cy="82457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nSpc>
                <a:spcPct val="115000"/>
              </a:lnSpc>
              <a:spcBef>
                <a:spcPct val="20000"/>
              </a:spcBef>
              <a:tabLst>
                <a:tab pos="342900" algn="l"/>
                <a:tab pos="1943100" algn="l"/>
              </a:tabLst>
            </a:pPr>
            <a:r>
              <a:rPr lang="en-US" sz="2100" b="1" dirty="0" smtClean="0">
                <a:solidFill>
                  <a:schemeClr val="bg2"/>
                </a:solidFill>
                <a:latin typeface="Liberation Sans" panose="020B0604020202020204" pitchFamily="34" charset="0"/>
              </a:rPr>
              <a:t>Documentation procedures</a:t>
            </a:r>
            <a:endParaRPr lang="en-US" sz="2100" b="1" dirty="0">
              <a:solidFill>
                <a:schemeClr val="bg2"/>
              </a:solidFill>
              <a:latin typeface="Liberation Sans" panose="020B0604020202020204" pitchFamily="34" charset="0"/>
            </a:endParaRPr>
          </a:p>
        </p:txBody>
      </p:sp>
      <p:sp>
        <p:nvSpPr>
          <p:cNvPr id="24" name="Text Box 16"/>
          <p:cNvSpPr txBox="1">
            <a:spLocks noChangeArrowheads="1"/>
          </p:cNvSpPr>
          <p:nvPr/>
        </p:nvSpPr>
        <p:spPr bwMode="auto">
          <a:xfrm>
            <a:off x="7086600" y="1954075"/>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b="1" i="0" dirty="0" smtClean="0">
                <a:solidFill>
                  <a:schemeClr val="tx2">
                    <a:lumMod val="50000"/>
                  </a:schemeClr>
                </a:solidFill>
                <a:effectLst/>
                <a:latin typeface="Liberation Sans" panose="020B0604020202020204" pitchFamily="34" charset="0"/>
              </a:rPr>
              <a:t>SOLUTION</a:t>
            </a:r>
            <a:endParaRPr lang="en-US" altLang="en-US" sz="2100" b="1" i="0" dirty="0">
              <a:solidFill>
                <a:schemeClr val="tx2">
                  <a:lumMod val="50000"/>
                </a:schemeClr>
              </a:solidFill>
              <a:effectLst/>
              <a:latin typeface="Liberation Sans" panose="020B0604020202020204" pitchFamily="34" charset="0"/>
            </a:endParaRPr>
          </a:p>
        </p:txBody>
      </p:sp>
      <p:cxnSp>
        <p:nvCxnSpPr>
          <p:cNvPr id="3" name="Straight Connector 2"/>
          <p:cNvCxnSpPr/>
          <p:nvPr/>
        </p:nvCxnSpPr>
        <p:spPr bwMode="auto">
          <a:xfrm>
            <a:off x="6797487" y="2334904"/>
            <a:ext cx="2153487" cy="0"/>
          </a:xfrm>
          <a:prstGeom prst="line">
            <a:avLst/>
          </a:prstGeom>
          <a:solidFill>
            <a:schemeClr val="accent1"/>
          </a:solidFill>
          <a:ln w="1905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extLst>
      <p:ext uri="{BB962C8B-B14F-4D97-AF65-F5344CB8AC3E}">
        <p14:creationId xmlns:p14="http://schemas.microsoft.com/office/powerpoint/2010/main" val="196811666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val="0"/>
              </a:ext>
            </a:extLst>
          </a:blip>
          <a:srcRect t="25000" r="40625" b="53891"/>
          <a:stretch>
            <a:fillRect/>
          </a:stretch>
        </p:blipFill>
        <p:spPr bwMode="auto">
          <a:xfrm>
            <a:off x="228600" y="1143000"/>
            <a:ext cx="66294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7"/>
          <p:cNvSpPr>
            <a:spLocks noGrp="1" noChangeArrowheads="1"/>
          </p:cNvSpPr>
          <p:nvPr>
            <p:ph type="title"/>
          </p:nvPr>
        </p:nvSpPr>
        <p:spPr bwMode="auto">
          <a:xfrm>
            <a:off x="0" y="274638"/>
            <a:ext cx="91440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b="0" dirty="0" smtClean="0">
                <a:effectLst/>
                <a:latin typeface="Arial" panose="020B0604020202020204" pitchFamily="34" charset="0"/>
                <a:cs typeface="Arial" panose="020B0604020202020204" pitchFamily="34" charset="0"/>
              </a:rPr>
              <a:t>Don’t just focus on people stealing from the outside…</a:t>
            </a:r>
          </a:p>
        </p:txBody>
      </p:sp>
      <p:pic>
        <p:nvPicPr>
          <p:cNvPr id="27652"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7701" r="33588" b="20395"/>
          <a:stretch>
            <a:fillRect/>
          </a:stretch>
        </p:blipFill>
        <p:spPr bwMode="auto">
          <a:xfrm>
            <a:off x="228600" y="3505200"/>
            <a:ext cx="8534400" cy="2111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Oval 9"/>
          <p:cNvSpPr>
            <a:spLocks noChangeArrowheads="1"/>
          </p:cNvSpPr>
          <p:nvPr/>
        </p:nvSpPr>
        <p:spPr bwMode="auto">
          <a:xfrm>
            <a:off x="304800" y="4038600"/>
            <a:ext cx="8458200" cy="1219200"/>
          </a:xfrm>
          <a:prstGeom prst="ellipse">
            <a:avLst/>
          </a:prstGeom>
          <a:noFill/>
          <a:ln w="28575" cap="sq">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Tree>
    <p:extLst>
      <p:ext uri="{BB962C8B-B14F-4D97-AF65-F5344CB8AC3E}">
        <p14:creationId xmlns:p14="http://schemas.microsoft.com/office/powerpoint/2010/main" val="478505232"/>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14349" t="12460"/>
          <a:stretch>
            <a:fillRect/>
          </a:stretch>
        </p:blipFill>
        <p:spPr bwMode="auto">
          <a:xfrm>
            <a:off x="0" y="98425"/>
            <a:ext cx="9144000" cy="747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379972984"/>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0" name="Text Box 30"/>
          <p:cNvSpPr txBox="1">
            <a:spLocks noChangeArrowheads="1"/>
          </p:cNvSpPr>
          <p:nvPr/>
        </p:nvSpPr>
        <p:spPr bwMode="auto">
          <a:xfrm>
            <a:off x="685800" y="1598612"/>
            <a:ext cx="41148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chemeClr val="tx2">
                    <a:lumMod val="50000"/>
                  </a:schemeClr>
                </a:solidFill>
                <a:latin typeface="Liberation Sans" panose="020B0604020202020204" pitchFamily="34" charset="0"/>
              </a:rPr>
              <a:t>Cash Receipt Controls</a:t>
            </a:r>
          </a:p>
        </p:txBody>
      </p:sp>
      <p:pic>
        <p:nvPicPr>
          <p:cNvPr id="60419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436812"/>
            <a:ext cx="2886075"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2"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267200"/>
            <a:ext cx="3608388" cy="235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3"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0012"/>
            <a:ext cx="2951163" cy="274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Isosceles Triangle 9"/>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1" name="TextBox 10"/>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2" name="Rounded Rectangle 11"/>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Apply internal control principles </a:t>
            </a:r>
          </a:p>
          <a:p>
            <a:pPr marL="53975" algn="l"/>
            <a:r>
              <a:rPr lang="en-US" sz="26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to cash.</a:t>
            </a:r>
            <a:endParaRPr lang="en-US" sz="26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3" name="TextBox 12"/>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4" name="Straight Connector 13"/>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
        <p:nvSpPr>
          <p:cNvPr id="2" name="Rectangle 1"/>
          <p:cNvSpPr/>
          <p:nvPr/>
        </p:nvSpPr>
        <p:spPr>
          <a:xfrm>
            <a:off x="762000" y="5525869"/>
            <a:ext cx="2362200" cy="646331"/>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7-4</a:t>
            </a:r>
          </a:p>
          <a:p>
            <a:pPr algn="l"/>
            <a:r>
              <a:rPr lang="en-US" sz="1200" dirty="0">
                <a:latin typeface="Liberation Sans" panose="020B0604020202020204" pitchFamily="34" charset="0"/>
              </a:rPr>
              <a:t>Application of internal control</a:t>
            </a:r>
          </a:p>
          <a:p>
            <a:pPr algn="l"/>
            <a:r>
              <a:rPr lang="en-US" sz="1200" dirty="0">
                <a:latin typeface="Liberation Sans" panose="020B0604020202020204" pitchFamily="34" charset="0"/>
              </a:rPr>
              <a:t>principles to cash receipts</a:t>
            </a:r>
          </a:p>
        </p:txBody>
      </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6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276600"/>
            <a:ext cx="301466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860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74787"/>
            <a:ext cx="2555875" cy="317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RECEIPT CONTROLS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pic>
        <p:nvPicPr>
          <p:cNvPr id="8786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462" y="1509713"/>
            <a:ext cx="2395538" cy="283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62000" y="5525869"/>
            <a:ext cx="2362200" cy="646331"/>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7-4</a:t>
            </a:r>
          </a:p>
          <a:p>
            <a:pPr algn="l"/>
            <a:r>
              <a:rPr lang="en-US" sz="1200" dirty="0">
                <a:latin typeface="Liberation Sans" panose="020B0604020202020204" pitchFamily="34" charset="0"/>
              </a:rPr>
              <a:t>Application of internal control</a:t>
            </a:r>
          </a:p>
          <a:p>
            <a:pPr algn="l"/>
            <a:r>
              <a:rPr lang="en-US" sz="1200" dirty="0">
                <a:latin typeface="Liberation Sans" panose="020B0604020202020204" pitchFamily="34" charset="0"/>
              </a:rPr>
              <a:t>principles to cash receipts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5" name="Rectangle 5"/>
          <p:cNvSpPr>
            <a:spLocks noChangeArrowheads="1"/>
          </p:cNvSpPr>
          <p:nvPr/>
        </p:nvSpPr>
        <p:spPr bwMode="auto">
          <a:xfrm>
            <a:off x="7924800" y="457200"/>
            <a:ext cx="762000" cy="560388"/>
          </a:xfrm>
          <a:prstGeom prst="rect">
            <a:avLst/>
          </a:prstGeom>
          <a:solidFill>
            <a:srgbClr val="FFCC00"/>
          </a:solidFill>
          <a:ln w="12700" algn="ctr">
            <a:solidFill>
              <a:srgbClr val="00486C"/>
            </a:solidFill>
            <a:miter lim="800000"/>
            <a:headEnd/>
            <a:tailEnd/>
          </a:ln>
          <a:effectLst>
            <a:outerShdw dist="107763" dir="2700000" algn="ctr" rotWithShape="0">
              <a:schemeClr val="bg2"/>
            </a:outerShdw>
          </a:effectLst>
        </p:spPr>
        <p:txBody>
          <a:bodyPr lIns="90488" tIns="44450" rIns="90488" bIns="44450"/>
          <a:lstStyle>
            <a:lvl1pPr marL="109538">
              <a:defRPr sz="3000" b="1" i="1">
                <a:solidFill>
                  <a:schemeClr val="tx1"/>
                </a:solidFill>
                <a:effectLst>
                  <a:outerShdw blurRad="38100" dist="38100" dir="2700000" algn="tl">
                    <a:srgbClr val="FFFFFF"/>
                  </a:outerShdw>
                </a:effectLst>
                <a:latin typeface="Comic Sans MS" pitchFamily="66" charset="0"/>
              </a:defRPr>
            </a:lvl1pPr>
            <a:lvl2pPr marL="109538">
              <a:defRPr sz="3000" b="1" i="1">
                <a:solidFill>
                  <a:schemeClr val="tx1"/>
                </a:solidFill>
                <a:effectLst>
                  <a:outerShdw blurRad="38100" dist="38100" dir="2700000" algn="tl">
                    <a:srgbClr val="FFFFFF"/>
                  </a:outerShdw>
                </a:effectLst>
                <a:latin typeface="Comic Sans MS" pitchFamily="66" charset="0"/>
              </a:defRPr>
            </a:lvl2pPr>
            <a:lvl3pPr marL="109538">
              <a:defRPr sz="3000" b="1" i="1">
                <a:solidFill>
                  <a:schemeClr val="tx1"/>
                </a:solidFill>
                <a:effectLst>
                  <a:outerShdw blurRad="38100" dist="38100" dir="2700000" algn="tl">
                    <a:srgbClr val="FFFFFF"/>
                  </a:outerShdw>
                </a:effectLst>
                <a:latin typeface="Comic Sans MS" pitchFamily="66" charset="0"/>
              </a:defRPr>
            </a:lvl3pPr>
            <a:lvl4pPr marL="109538">
              <a:defRPr sz="3000" b="1" i="1">
                <a:solidFill>
                  <a:schemeClr val="tx1"/>
                </a:solidFill>
                <a:effectLst>
                  <a:outerShdw blurRad="38100" dist="38100" dir="2700000" algn="tl">
                    <a:srgbClr val="FFFFFF"/>
                  </a:outerShdw>
                </a:effectLst>
                <a:latin typeface="Comic Sans MS" pitchFamily="66" charset="0"/>
              </a:defRPr>
            </a:lvl4pPr>
            <a:lvl5pPr marL="109538">
              <a:defRPr sz="3000" b="1" i="1">
                <a:solidFill>
                  <a:schemeClr val="tx1"/>
                </a:solidFill>
                <a:effectLst>
                  <a:outerShdw blurRad="38100" dist="38100" dir="2700000" algn="tl">
                    <a:srgbClr val="FFFFFF"/>
                  </a:outerShdw>
                </a:effectLst>
                <a:latin typeface="Comic Sans MS" pitchFamily="66" charset="0"/>
              </a:defRPr>
            </a:lvl5pPr>
            <a:lvl6pPr marL="566738" algn="ctr"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6pPr>
            <a:lvl7pPr marL="1023938" algn="ctr"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7pPr>
            <a:lvl8pPr marL="1481138" algn="ctr"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8pPr>
            <a:lvl9pPr marL="1938338" algn="ctr" eaLnBrk="0" fontAlgn="base" hangingPunct="0">
              <a:spcBef>
                <a:spcPct val="0"/>
              </a:spcBef>
              <a:spcAft>
                <a:spcPct val="0"/>
              </a:spcAft>
              <a:defRPr sz="3000" b="1" i="1">
                <a:solidFill>
                  <a:schemeClr val="tx1"/>
                </a:solidFill>
                <a:effectLst>
                  <a:outerShdw blurRad="38100" dist="38100" dir="2700000" algn="tl">
                    <a:srgbClr val="FFFFFF"/>
                  </a:outerShdw>
                </a:effectLst>
                <a:latin typeface="Comic Sans MS" pitchFamily="66" charset="0"/>
              </a:defRPr>
            </a:lvl9pPr>
          </a:lstStyle>
          <a:p>
            <a:pPr algn="l"/>
            <a:endParaRPr lang="en-US" altLang="en-US" i="0" dirty="0">
              <a:solidFill>
                <a:schemeClr val="bg1"/>
              </a:solidFill>
              <a:effectLst>
                <a:outerShdw blurRad="38100" dist="38100" dir="2700000" algn="tl">
                  <a:srgbClr val="000000"/>
                </a:outerShdw>
              </a:effectLst>
              <a:latin typeface="Liberation Sans" panose="020B0604020202020204" pitchFamily="34" charset="0"/>
            </a:endParaRPr>
          </a:p>
        </p:txBody>
      </p:sp>
      <p:sp>
        <p:nvSpPr>
          <p:cNvPr id="880650" name="Rectangle 10"/>
          <p:cNvSpPr>
            <a:spLocks noChangeArrowheads="1"/>
          </p:cNvSpPr>
          <p:nvPr/>
        </p:nvSpPr>
        <p:spPr bwMode="auto">
          <a:xfrm>
            <a:off x="381001" y="3140075"/>
            <a:ext cx="2832479"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lnSpc>
                <a:spcPct val="120000"/>
              </a:lnSpc>
            </a:pPr>
            <a:r>
              <a:rPr lang="en-US" altLang="en-US" sz="2300" dirty="0">
                <a:latin typeface="Liberation Sans" panose="020B0604020202020204" pitchFamily="34" charset="0"/>
              </a:rPr>
              <a:t>Important internal control principle—segregation of record-keeping from physical custody.</a:t>
            </a:r>
          </a:p>
        </p:txBody>
      </p:sp>
      <p:sp>
        <p:nvSpPr>
          <p:cNvPr id="880651" name="Text Box 11"/>
          <p:cNvSpPr txBox="1">
            <a:spLocks noChangeArrowheads="1"/>
          </p:cNvSpPr>
          <p:nvPr/>
        </p:nvSpPr>
        <p:spPr bwMode="auto">
          <a:xfrm>
            <a:off x="381001" y="2209800"/>
            <a:ext cx="3124200" cy="892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600" b="1" dirty="0">
                <a:solidFill>
                  <a:srgbClr val="CC0000"/>
                </a:solidFill>
                <a:latin typeface="Liberation Sans" panose="020B0604020202020204" pitchFamily="34" charset="0"/>
              </a:rPr>
              <a:t>Over-the-Counter Receipts</a:t>
            </a:r>
          </a:p>
        </p:txBody>
      </p:sp>
      <p:sp>
        <p:nvSpPr>
          <p:cNvPr id="10" name="Rectangle 2"/>
          <p:cNvSpPr>
            <a:spLocks noChangeArrowheads="1"/>
          </p:cNvSpPr>
          <p:nvPr/>
        </p:nvSpPr>
        <p:spPr bwMode="auto">
          <a:xfrm>
            <a:off x="381000" y="304800"/>
            <a:ext cx="2832479"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RECEIPT CONTROLS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11" name="Line 12"/>
          <p:cNvSpPr>
            <a:spLocks noChangeShapeType="1"/>
          </p:cNvSpPr>
          <p:nvPr/>
        </p:nvSpPr>
        <p:spPr bwMode="auto">
          <a:xfrm>
            <a:off x="304801" y="1905000"/>
            <a:ext cx="2908678"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 name="Rectangle 1"/>
          <p:cNvSpPr/>
          <p:nvPr/>
        </p:nvSpPr>
        <p:spPr>
          <a:xfrm>
            <a:off x="1232279" y="5620434"/>
            <a:ext cx="2057400" cy="646331"/>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7-5</a:t>
            </a:r>
          </a:p>
          <a:p>
            <a:pPr algn="l"/>
            <a:r>
              <a:rPr lang="en-US" sz="1200" dirty="0">
                <a:latin typeface="Liberation Sans" panose="020B0604020202020204" pitchFamily="34" charset="0"/>
              </a:rPr>
              <a:t>Control of over-the-counter</a:t>
            </a:r>
          </a:p>
          <a:p>
            <a:pPr algn="l"/>
            <a:r>
              <a:rPr lang="en-US" sz="1200" dirty="0">
                <a:latin typeface="Liberation Sans" panose="020B0604020202020204" pitchFamily="34" charset="0"/>
              </a:rPr>
              <a:t>receipts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4882"/>
            <a:ext cx="5442865" cy="582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5"/>
          <p:cNvSpPr>
            <a:spLocks noGrp="1" noChangeArrowheads="1"/>
          </p:cNvSpPr>
          <p:nvPr>
            <p:ph type="title" sz="quarter"/>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mtClean="0">
                <a:effectLst/>
              </a:rPr>
              <a:t>Shoplifting Stats</a:t>
            </a:r>
          </a:p>
        </p:txBody>
      </p:sp>
      <p:pic>
        <p:nvPicPr>
          <p:cNvPr id="6147" name="Picture 15" descr="NASP_top">
            <a:hlinkClick r:id="rId2" action="ppaction://hlinkfile"/>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438400" y="990600"/>
            <a:ext cx="4038600" cy="4206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18"/>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6781800" y="1524000"/>
            <a:ext cx="2027238" cy="16335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21"/>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6858000" y="4648200"/>
            <a:ext cx="2057400" cy="1851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0" name="Rectangle 5"/>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6151" name="Rectangle 6"/>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6152"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
        <p:nvSpPr>
          <p:cNvPr id="6153" name="Rectangle 11"/>
          <p:cNvSpPr>
            <a:spLocks noChangeArrowheads="1"/>
          </p:cNvSpPr>
          <p:nvPr/>
        </p:nvSpPr>
        <p:spPr bwMode="auto">
          <a:xfrm>
            <a:off x="2286000" y="1463675"/>
            <a:ext cx="4572000" cy="539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2000" b="1"/>
              <a:t>$13 billion of goods are stolen from retailers each year. That's more than $35 million per day. </a:t>
            </a:r>
            <a:br>
              <a:rPr lang="en-US" altLang="en-US" sz="2000" b="1"/>
            </a:br>
            <a:r>
              <a:rPr lang="en-US" altLang="en-US" sz="2000" b="1"/>
              <a:t/>
            </a:r>
            <a:br>
              <a:rPr lang="en-US" altLang="en-US" sz="2000" b="1"/>
            </a:br>
            <a:endParaRPr lang="en-US" altLang="en-US" sz="2000" b="1"/>
          </a:p>
          <a:p>
            <a:r>
              <a:rPr lang="en-US" altLang="en-US" sz="2000" b="1"/>
              <a:t>More than 10 million people have been caught shoplifting in the last five years. </a:t>
            </a:r>
            <a:br>
              <a:rPr lang="en-US" altLang="en-US" sz="2000" b="1"/>
            </a:br>
            <a:r>
              <a:rPr lang="en-US" altLang="en-US" sz="2000" b="1"/>
              <a:t/>
            </a:r>
            <a:br>
              <a:rPr lang="en-US" altLang="en-US" sz="2000" b="1"/>
            </a:br>
            <a:r>
              <a:rPr lang="en-US" altLang="en-US" sz="2000" b="1"/>
              <a:t>Approximately 25% of shoplifters are kids, 75% are adults. </a:t>
            </a:r>
          </a:p>
          <a:p>
            <a:endParaRPr lang="en-US" altLang="en-US" sz="2000" b="1"/>
          </a:p>
          <a:p>
            <a:r>
              <a:rPr lang="en-US" altLang="en-US" sz="2000" b="1"/>
              <a:t>73% percent of adult and 72% percent of juvenile shoplifters don't plan to steal in advance. </a:t>
            </a:r>
            <a:br>
              <a:rPr lang="en-US" altLang="en-US" sz="2000" b="1"/>
            </a:br>
            <a:r>
              <a:rPr lang="en-US" altLang="en-US"/>
              <a:t/>
            </a:r>
            <a:br>
              <a:rPr lang="en-US" altLang="en-US"/>
            </a:br>
            <a:endParaRPr lang="en-US" altLang="en-US"/>
          </a:p>
        </p:txBody>
      </p:sp>
      <p:pic>
        <p:nvPicPr>
          <p:cNvPr id="6154" name="Picture 28"/>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6705600" y="3276600"/>
            <a:ext cx="2171700" cy="14763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228600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714875"/>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7" name="Rectangle 33"/>
          <p:cNvSpPr>
            <a:spLocks noChangeArrowheads="1"/>
          </p:cNvSpPr>
          <p:nvPr/>
        </p:nvSpPr>
        <p:spPr bwMode="auto">
          <a:xfrm>
            <a:off x="762000" y="0"/>
            <a:ext cx="79851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200">
                <a:hlinkClick r:id="rId9"/>
              </a:rPr>
              <a:t>http://www.adweek.com/news/advertising-branding/steal-136712</a:t>
            </a:r>
            <a:r>
              <a:rPr lang="en-US" altLang="en-US" sz="1200"/>
              <a:t> Most Shoplifted Items</a:t>
            </a:r>
          </a:p>
        </p:txBody>
      </p:sp>
      <p:sp>
        <p:nvSpPr>
          <p:cNvPr id="6158" name="Rectangle 34"/>
          <p:cNvSpPr>
            <a:spLocks noChangeArrowheads="1"/>
          </p:cNvSpPr>
          <p:nvPr/>
        </p:nvSpPr>
        <p:spPr bwMode="auto">
          <a:xfrm>
            <a:off x="304800" y="3200400"/>
            <a:ext cx="1520825" cy="173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200" b="1"/>
              <a:t>Cosmetics</a:t>
            </a:r>
            <a:endParaRPr lang="en-US" altLang="en-US" sz="1200"/>
          </a:p>
          <a:p>
            <a:r>
              <a:rPr lang="en-US" altLang="en-US" sz="1200" b="1"/>
              <a:t>Pregnancy tests</a:t>
            </a:r>
            <a:endParaRPr lang="en-US" altLang="en-US" sz="1200"/>
          </a:p>
          <a:p>
            <a:r>
              <a:rPr lang="en-US" altLang="en-US" sz="1200" b="1"/>
              <a:t>Baby formula</a:t>
            </a:r>
            <a:endParaRPr lang="en-US" altLang="en-US" sz="1200"/>
          </a:p>
          <a:p>
            <a:r>
              <a:rPr lang="en-US" altLang="en-US" sz="1200" b="1"/>
              <a:t>Men’s razors</a:t>
            </a:r>
            <a:endParaRPr lang="en-US" altLang="en-US" sz="1200"/>
          </a:p>
          <a:p>
            <a:r>
              <a:rPr lang="en-US" altLang="en-US" sz="1200" b="1"/>
              <a:t>Jewelry</a:t>
            </a:r>
            <a:endParaRPr lang="en-US" altLang="en-US" sz="1200"/>
          </a:p>
          <a:p>
            <a:r>
              <a:rPr lang="en-US" altLang="en-US" sz="1200" b="1"/>
              <a:t>Underwear</a:t>
            </a:r>
            <a:endParaRPr lang="en-US" altLang="en-US" sz="1200"/>
          </a:p>
          <a:p>
            <a:r>
              <a:rPr lang="en-US" altLang="en-US" sz="1200" b="1"/>
              <a:t>Condoms</a:t>
            </a:r>
            <a:endParaRPr lang="en-US" altLang="en-US" sz="1200"/>
          </a:p>
          <a:p>
            <a:r>
              <a:rPr lang="en-US" altLang="en-US" sz="1200" b="1"/>
              <a:t>iPhone accessories</a:t>
            </a:r>
          </a:p>
        </p:txBody>
      </p:sp>
    </p:spTree>
    <p:extLst>
      <p:ext uri="{BB962C8B-B14F-4D97-AF65-F5344CB8AC3E}">
        <p14:creationId xmlns:p14="http://schemas.microsoft.com/office/powerpoint/2010/main" val="3575306529"/>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7" name="Text Box 3"/>
          <p:cNvSpPr txBox="1">
            <a:spLocks noChangeArrowheads="1"/>
          </p:cNvSpPr>
          <p:nvPr/>
        </p:nvSpPr>
        <p:spPr bwMode="auto">
          <a:xfrm>
            <a:off x="609600" y="1295400"/>
            <a:ext cx="7924800" cy="4632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23888" indent="-447675" algn="l">
              <a:defRPr sz="2400">
                <a:solidFill>
                  <a:schemeClr val="tx1"/>
                </a:solidFill>
                <a:latin typeface="Times New Roman" pitchFamily="18" charset="0"/>
              </a:defRPr>
            </a:lvl2pPr>
            <a:lvl3pPr marL="126365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pPr>
            <a:r>
              <a:rPr lang="en-US" altLang="en-US" sz="2800" b="1" dirty="0">
                <a:solidFill>
                  <a:srgbClr val="CC0000"/>
                </a:solidFill>
                <a:latin typeface="Liberation Sans" panose="020B0604020202020204" pitchFamily="34" charset="0"/>
              </a:rPr>
              <a:t>Mail Receipts</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Mail receipts should be </a:t>
            </a:r>
            <a:r>
              <a:rPr lang="en-US" altLang="en-US" sz="2200" b="1" dirty="0">
                <a:latin typeface="Liberation Sans" panose="020B0604020202020204" pitchFamily="34" charset="0"/>
              </a:rPr>
              <a:t>opened by two people</a:t>
            </a:r>
            <a:r>
              <a:rPr lang="en-US" altLang="en-US" sz="2200" dirty="0">
                <a:latin typeface="Liberation Sans" panose="020B0604020202020204" pitchFamily="34" charset="0"/>
              </a:rPr>
              <a:t>, a list prepared, and each check endorsed “For Deposit Only.” </a:t>
            </a:r>
          </a:p>
          <a:p>
            <a:pPr lvl="1">
              <a:lnSpc>
                <a:spcPct val="125000"/>
              </a:lnSpc>
              <a:spcBef>
                <a:spcPts val="1200"/>
              </a:spcBef>
              <a:buClr>
                <a:srgbClr val="CC0000"/>
              </a:buClr>
              <a:buSzPct val="80000"/>
              <a:buFont typeface="Wingdings" pitchFamily="2" charset="2"/>
              <a:buChar char="u"/>
            </a:pPr>
            <a:r>
              <a:rPr lang="en-US" altLang="en-US" sz="2200" dirty="0">
                <a:latin typeface="Liberation Sans" panose="020B0604020202020204" pitchFamily="34" charset="0"/>
              </a:rPr>
              <a:t>Each mail </a:t>
            </a:r>
            <a:r>
              <a:rPr lang="en-US" altLang="en-US" sz="2200" b="1" dirty="0">
                <a:latin typeface="Liberation Sans" panose="020B0604020202020204" pitchFamily="34" charset="0"/>
              </a:rPr>
              <a:t>clerk signs the list</a:t>
            </a:r>
            <a:r>
              <a:rPr lang="en-US" altLang="en-US" sz="2200" dirty="0">
                <a:latin typeface="Liberation Sans" panose="020B0604020202020204" pitchFamily="34" charset="0"/>
              </a:rPr>
              <a:t> to establish responsibility for the data. </a:t>
            </a:r>
          </a:p>
          <a:p>
            <a:pPr lvl="1">
              <a:lnSpc>
                <a:spcPct val="125000"/>
              </a:lnSpc>
              <a:spcBef>
                <a:spcPts val="1200"/>
              </a:spcBef>
              <a:buClr>
                <a:srgbClr val="CC0000"/>
              </a:buClr>
              <a:buSzPct val="80000"/>
              <a:buFont typeface="Wingdings" pitchFamily="2" charset="2"/>
              <a:buChar char="u"/>
            </a:pPr>
            <a:r>
              <a:rPr lang="en-US" altLang="en-US" sz="2200" b="1" dirty="0">
                <a:latin typeface="Liberation Sans" panose="020B0604020202020204" pitchFamily="34" charset="0"/>
              </a:rPr>
              <a:t>Original copy of the list</a:t>
            </a:r>
            <a:r>
              <a:rPr lang="en-US" altLang="en-US" sz="2200" dirty="0">
                <a:latin typeface="Liberation Sans" panose="020B0604020202020204" pitchFamily="34" charset="0"/>
              </a:rPr>
              <a:t>, along with the checks, is sent to the cashier’s department. </a:t>
            </a:r>
          </a:p>
          <a:p>
            <a:pPr lvl="1">
              <a:lnSpc>
                <a:spcPct val="125000"/>
              </a:lnSpc>
              <a:spcBef>
                <a:spcPts val="1200"/>
              </a:spcBef>
              <a:buClr>
                <a:srgbClr val="CC0000"/>
              </a:buClr>
              <a:buSzPct val="80000"/>
              <a:buFont typeface="Wingdings" pitchFamily="2" charset="2"/>
              <a:buChar char="u"/>
            </a:pPr>
            <a:r>
              <a:rPr lang="en-US" altLang="en-US" sz="2200" b="1" dirty="0">
                <a:latin typeface="Liberation Sans" panose="020B0604020202020204" pitchFamily="34" charset="0"/>
              </a:rPr>
              <a:t>Copy of the list</a:t>
            </a:r>
            <a:r>
              <a:rPr lang="en-US" altLang="en-US" sz="2200" dirty="0">
                <a:latin typeface="Liberation Sans" panose="020B0604020202020204" pitchFamily="34" charset="0"/>
              </a:rPr>
              <a:t> is sent to the accounting department for recording.  Clerks also keep a copy.</a:t>
            </a: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RECEIPT CONTROLS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3621882"/>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9"/>
            <a:ext cx="8001000" cy="2971800"/>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Permitting </a:t>
            </a:r>
            <a:r>
              <a:rPr lang="en-US" sz="2300" dirty="0">
                <a:latin typeface="Liberation Sans" panose="020B0604020202020204" pitchFamily="34" charset="0"/>
              </a:rPr>
              <a:t>only designated personnel such as </a:t>
            </a:r>
            <a:r>
              <a:rPr lang="en-US" sz="2300" dirty="0" smtClean="0">
                <a:latin typeface="Liberation Sans" panose="020B0604020202020204" pitchFamily="34" charset="0"/>
              </a:rPr>
              <a:t>cashiers to </a:t>
            </a:r>
            <a:r>
              <a:rPr lang="en-US" sz="2300" dirty="0">
                <a:latin typeface="Liberation Sans" panose="020B0604020202020204" pitchFamily="34" charset="0"/>
              </a:rPr>
              <a:t>handle cash receipts is an application of </a:t>
            </a:r>
            <a:r>
              <a:rPr lang="en-US" sz="2300" dirty="0" smtClean="0">
                <a:latin typeface="Liberation Sans" panose="020B0604020202020204" pitchFamily="34" charset="0"/>
              </a:rPr>
              <a:t>the principle </a:t>
            </a:r>
            <a:r>
              <a:rPr lang="en-US" sz="2300" dirty="0">
                <a:latin typeface="Liberation Sans" panose="020B0604020202020204" pitchFamily="34" charset="0"/>
              </a:rPr>
              <a:t>of</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segregation </a:t>
            </a:r>
            <a:r>
              <a:rPr lang="en-US" sz="2300" dirty="0">
                <a:latin typeface="Liberation Sans" panose="020B0604020202020204" pitchFamily="34" charset="0"/>
              </a:rPr>
              <a:t>of duties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establishment </a:t>
            </a:r>
            <a:r>
              <a:rPr lang="en-US" sz="2300" dirty="0">
                <a:latin typeface="Liberation Sans" panose="020B0604020202020204" pitchFamily="34" charset="0"/>
              </a:rPr>
              <a:t>of responsibility</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independent </a:t>
            </a:r>
            <a:r>
              <a:rPr lang="en-US" sz="2300" dirty="0">
                <a:latin typeface="Liberation Sans" panose="020B0604020202020204" pitchFamily="34" charset="0"/>
              </a:rPr>
              <a:t>internal </a:t>
            </a:r>
            <a:r>
              <a:rPr lang="en-US" sz="2300" dirty="0" smtClean="0">
                <a:latin typeface="Liberation Sans" panose="020B0604020202020204" pitchFamily="34" charset="0"/>
              </a:rPr>
              <a:t>verification.</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human </a:t>
            </a:r>
            <a:r>
              <a:rPr lang="en-US" sz="2300" dirty="0">
                <a:latin typeface="Liberation Sans" panose="020B0604020202020204" pitchFamily="34" charset="0"/>
              </a:rPr>
              <a:t>resource controls.</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 </a:t>
            </a:r>
            <a:endParaRPr lang="en-US" altLang="en-US" dirty="0"/>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RECEIPT CONTROLS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Tree>
    <p:extLst>
      <p:ext uri="{BB962C8B-B14F-4D97-AF65-F5344CB8AC3E}">
        <p14:creationId xmlns:p14="http://schemas.microsoft.com/office/powerpoint/2010/main" val="20598407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5" name="Text Box 5"/>
          <p:cNvSpPr txBox="1">
            <a:spLocks noChangeArrowheads="1"/>
          </p:cNvSpPr>
          <p:nvPr/>
        </p:nvSpPr>
        <p:spPr bwMode="auto">
          <a:xfrm>
            <a:off x="609600" y="1295400"/>
            <a:ext cx="8077200" cy="32387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altLang="en-US" sz="2300" b="1" dirty="0">
                <a:solidFill>
                  <a:schemeClr val="folHlink"/>
                </a:solidFill>
                <a:latin typeface="Liberation Sans" panose="020B0604020202020204" pitchFamily="34" charset="0"/>
              </a:rPr>
              <a:t>Generally</a:t>
            </a:r>
            <a:r>
              <a:rPr lang="en-US" altLang="en-US" sz="2300" dirty="0">
                <a:solidFill>
                  <a:schemeClr val="folHlink"/>
                </a:solidFill>
                <a:latin typeface="Liberation Sans" panose="020B0604020202020204" pitchFamily="34" charset="0"/>
              </a:rPr>
              <a:t>, internal control over cash disbursements is more effective when companies </a:t>
            </a:r>
            <a:r>
              <a:rPr lang="en-US" altLang="en-US" sz="2300" b="1" dirty="0">
                <a:solidFill>
                  <a:schemeClr val="folHlink"/>
                </a:solidFill>
                <a:latin typeface="Liberation Sans" panose="020B0604020202020204" pitchFamily="34" charset="0"/>
              </a:rPr>
              <a:t>pay by check or electronic funds transfer (EFT)</a:t>
            </a:r>
            <a:r>
              <a:rPr lang="en-US" altLang="en-US" sz="2300" dirty="0">
                <a:solidFill>
                  <a:schemeClr val="folHlink"/>
                </a:solidFill>
                <a:latin typeface="Liberation Sans" panose="020B0604020202020204" pitchFamily="34" charset="0"/>
              </a:rPr>
              <a:t> rather than by cash.</a:t>
            </a:r>
          </a:p>
          <a:p>
            <a:pPr>
              <a:lnSpc>
                <a:spcPct val="125000"/>
              </a:lnSpc>
              <a:spcBef>
                <a:spcPts val="1200"/>
              </a:spcBef>
              <a:buClr>
                <a:srgbClr val="800000"/>
              </a:buClr>
              <a:buSzPct val="80000"/>
            </a:pPr>
            <a:r>
              <a:rPr lang="en-US" altLang="en-US" sz="2300" b="1" dirty="0">
                <a:solidFill>
                  <a:schemeClr val="folHlink"/>
                </a:solidFill>
                <a:latin typeface="Liberation Sans" panose="020B0604020202020204" pitchFamily="34" charset="0"/>
              </a:rPr>
              <a:t>Applications:</a:t>
            </a:r>
          </a:p>
          <a:p>
            <a:pPr lvl="1">
              <a:lnSpc>
                <a:spcPct val="125000"/>
              </a:lnSpc>
              <a:spcBef>
                <a:spcPts val="1200"/>
              </a:spcBef>
              <a:buClr>
                <a:srgbClr val="CC0000"/>
              </a:buClr>
              <a:buSzPct val="80000"/>
              <a:buFont typeface="Wingdings" pitchFamily="2" charset="2"/>
              <a:buChar char="u"/>
            </a:pPr>
            <a:r>
              <a:rPr lang="en-US" altLang="en-US" sz="2300" b="1" dirty="0">
                <a:latin typeface="Liberation Sans" panose="020B0604020202020204" pitchFamily="34" charset="0"/>
              </a:rPr>
              <a:t>Voucher System Controls</a:t>
            </a:r>
          </a:p>
          <a:p>
            <a:pPr lvl="1">
              <a:lnSpc>
                <a:spcPct val="125000"/>
              </a:lnSpc>
              <a:spcBef>
                <a:spcPts val="1200"/>
              </a:spcBef>
              <a:buClr>
                <a:srgbClr val="CC0000"/>
              </a:buClr>
              <a:buSzPct val="80000"/>
              <a:buFont typeface="Wingdings" pitchFamily="2" charset="2"/>
              <a:buChar char="u"/>
            </a:pPr>
            <a:r>
              <a:rPr lang="en-US" altLang="en-US" sz="2300" b="1" dirty="0">
                <a:latin typeface="Liberation Sans" panose="020B0604020202020204" pitchFamily="34" charset="0"/>
              </a:rPr>
              <a:t>Petty Cash Fund (Appendix 7A)</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DISBURSEMENT CONTROLS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58" name="Rectangle 26"/>
          <p:cNvSpPr>
            <a:spLocks noChangeArrowheads="1"/>
          </p:cNvSpPr>
          <p:nvPr/>
        </p:nvSpPr>
        <p:spPr bwMode="auto">
          <a:xfrm>
            <a:off x="2438400" y="2743200"/>
            <a:ext cx="2362200" cy="20574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760859"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3735229"/>
            <a:ext cx="4191000" cy="297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Line 12"/>
          <p:cNvSpPr>
            <a:spLocks noChangeShapeType="1"/>
          </p:cNvSpPr>
          <p:nvPr/>
        </p:nvSpPr>
        <p:spPr bwMode="auto">
          <a:xfrm>
            <a:off x="304800" y="1940256"/>
            <a:ext cx="42672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411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DISBURSEMENT CONTROLS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211" y="228600"/>
            <a:ext cx="3317371" cy="3274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53" y="2132477"/>
            <a:ext cx="3118436" cy="3811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295400" y="6066432"/>
            <a:ext cx="2514600" cy="646331"/>
          </a:xfrm>
          <a:prstGeom prst="rect">
            <a:avLst/>
          </a:prstGeom>
          <a:solidFill>
            <a:schemeClr val="bg1"/>
          </a:solidFill>
          <a:ln>
            <a:noFill/>
          </a:ln>
          <a:effectLst/>
          <a:extLst>
            <a:ext uri="{91240B29-F687-4F45-9708-019B960494DF}">
              <a14:hiddenLine xmlns:a14="http://schemas.microsoft.com/office/drawing/2010/main" w="28575"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Arial" charset="0"/>
              </a:rPr>
              <a:t>ILLUSTRATION 7-6</a:t>
            </a:r>
          </a:p>
          <a:p>
            <a:pPr algn="l"/>
            <a:r>
              <a:rPr lang="en-US" sz="1200" dirty="0">
                <a:latin typeface="Arial" charset="0"/>
              </a:rPr>
              <a:t>Application of internal control</a:t>
            </a:r>
          </a:p>
          <a:p>
            <a:pPr algn="l"/>
            <a:r>
              <a:rPr lang="en-US" sz="1200" dirty="0">
                <a:latin typeface="Arial" charset="0"/>
              </a:rPr>
              <a:t>principles to cash disbursements</a:t>
            </a:r>
          </a:p>
        </p:txBody>
      </p:sp>
      <p:sp>
        <p:nvSpPr>
          <p:cNvPr id="9"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0"/>
            <a:ext cx="3612188" cy="3295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2897"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724400"/>
            <a:ext cx="2476500" cy="155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2909" name="Rectangle 29"/>
          <p:cNvSpPr>
            <a:spLocks noChangeArrowheads="1"/>
          </p:cNvSpPr>
          <p:nvPr/>
        </p:nvSpPr>
        <p:spPr bwMode="auto">
          <a:xfrm>
            <a:off x="6019800" y="4648200"/>
            <a:ext cx="2667000" cy="16764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pic>
        <p:nvPicPr>
          <p:cNvPr id="762908" name="Picture 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1787" y="4724400"/>
            <a:ext cx="1624013" cy="153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2912" name="Rectangle 32"/>
          <p:cNvSpPr>
            <a:spLocks noChangeArrowheads="1"/>
          </p:cNvSpPr>
          <p:nvPr/>
        </p:nvSpPr>
        <p:spPr bwMode="auto">
          <a:xfrm>
            <a:off x="6705600" y="1143000"/>
            <a:ext cx="2209800" cy="2971800"/>
          </a:xfrm>
          <a:prstGeom prst="rect">
            <a:avLst/>
          </a:prstGeom>
          <a:solidFill>
            <a:schemeClr val="bg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12"/>
          <p:cNvSpPr>
            <a:spLocks noChangeShapeType="1"/>
          </p:cNvSpPr>
          <p:nvPr/>
        </p:nvSpPr>
        <p:spPr bwMode="auto">
          <a:xfrm>
            <a:off x="304800" y="1940256"/>
            <a:ext cx="42672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8" name="Rectangle 2"/>
          <p:cNvSpPr>
            <a:spLocks noChangeArrowheads="1"/>
          </p:cNvSpPr>
          <p:nvPr/>
        </p:nvSpPr>
        <p:spPr bwMode="auto">
          <a:xfrm>
            <a:off x="609600" y="304800"/>
            <a:ext cx="41148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DISBURSEMENT CONTROLS</a:t>
            </a: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04800"/>
            <a:ext cx="2860359" cy="371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1295400" y="5943600"/>
            <a:ext cx="2514600" cy="646331"/>
          </a:xfrm>
          <a:prstGeom prst="rect">
            <a:avLst/>
          </a:prstGeom>
          <a:solidFill>
            <a:schemeClr val="bg1"/>
          </a:solidFill>
          <a:ln>
            <a:noFill/>
          </a:ln>
          <a:effectLst/>
          <a:extLst>
            <a:ext uri="{91240B29-F687-4F45-9708-019B960494DF}">
              <a14:hiddenLine xmlns:a14="http://schemas.microsoft.com/office/drawing/2010/main" w="28575" cap="sq" algn="ctr">
                <a:solidFill>
                  <a:srgbClr val="8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200" b="1" dirty="0">
                <a:latin typeface="Arial" charset="0"/>
              </a:rPr>
              <a:t>ILLUSTRATION 7-6</a:t>
            </a:r>
          </a:p>
          <a:p>
            <a:pPr algn="l"/>
            <a:r>
              <a:rPr lang="en-US" sz="1200" dirty="0">
                <a:latin typeface="Arial" charset="0"/>
              </a:rPr>
              <a:t>Application of internal control</a:t>
            </a:r>
          </a:p>
          <a:p>
            <a:pPr algn="l"/>
            <a:r>
              <a:rPr lang="en-US" sz="1200" dirty="0">
                <a:latin typeface="Arial" charset="0"/>
              </a:rPr>
              <a:t>principles to cash disbursements</a:t>
            </a:r>
          </a:p>
        </p:txBody>
      </p:sp>
      <p:pic>
        <p:nvPicPr>
          <p:cNvPr id="23"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497448"/>
            <a:ext cx="1905000" cy="182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79217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8"/>
            <a:ext cx="8001000" cy="3553111"/>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sz="2300" dirty="0" smtClean="0">
                <a:latin typeface="Liberation Sans" panose="020B0604020202020204" pitchFamily="34" charset="0"/>
              </a:rPr>
              <a:t>The </a:t>
            </a:r>
            <a:r>
              <a:rPr lang="en-US" sz="2300" dirty="0">
                <a:latin typeface="Liberation Sans" panose="020B0604020202020204" pitchFamily="34" charset="0"/>
              </a:rPr>
              <a:t>use of prenumbered checks in disbursing cash </a:t>
            </a:r>
            <a:r>
              <a:rPr lang="en-US" sz="2300" dirty="0" smtClean="0">
                <a:latin typeface="Liberation Sans" panose="020B0604020202020204" pitchFamily="34" charset="0"/>
              </a:rPr>
              <a:t>is an </a:t>
            </a:r>
            <a:r>
              <a:rPr lang="en-US" sz="2300" dirty="0">
                <a:latin typeface="Liberation Sans" panose="020B0604020202020204" pitchFamily="34" charset="0"/>
              </a:rPr>
              <a:t>application of the principle of</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establishment </a:t>
            </a:r>
            <a:r>
              <a:rPr lang="en-US" sz="2300" dirty="0">
                <a:latin typeface="Liberation Sans" panose="020B0604020202020204" pitchFamily="34" charset="0"/>
              </a:rPr>
              <a:t>of responsibility</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segregation </a:t>
            </a:r>
            <a:r>
              <a:rPr lang="en-US" sz="2300" dirty="0">
                <a:latin typeface="Liberation Sans" panose="020B0604020202020204" pitchFamily="34" charset="0"/>
              </a:rPr>
              <a:t>of duties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physical </a:t>
            </a:r>
            <a:r>
              <a:rPr lang="en-US" sz="2300" dirty="0">
                <a:latin typeface="Liberation Sans" panose="020B0604020202020204" pitchFamily="34" charset="0"/>
              </a:rPr>
              <a:t>controls</a:t>
            </a:r>
            <a:r>
              <a:rPr lang="en-US" sz="2300" dirty="0" smtClean="0">
                <a:latin typeface="Liberation Sans" panose="020B0604020202020204" pitchFamily="34" charset="0"/>
              </a:rPr>
              <a:t>.</a:t>
            </a:r>
          </a:p>
          <a:p>
            <a:pPr marL="804863" lvl="1" indent="-463550" algn="l">
              <a:lnSpc>
                <a:spcPct val="125000"/>
              </a:lnSpc>
              <a:spcBef>
                <a:spcPts val="1200"/>
              </a:spcBef>
              <a:buClr>
                <a:schemeClr val="tx1"/>
              </a:buClr>
              <a:buFont typeface="Wingdings" pitchFamily="2" charset="2"/>
              <a:buAutoNum type="alphaLcPeriod"/>
            </a:pPr>
            <a:r>
              <a:rPr lang="en-US" sz="2300" dirty="0" smtClean="0">
                <a:latin typeface="Liberation Sans" panose="020B0604020202020204" pitchFamily="34" charset="0"/>
              </a:rPr>
              <a:t>documentation </a:t>
            </a:r>
            <a:r>
              <a:rPr lang="en-US" sz="2300" dirty="0">
                <a:latin typeface="Liberation Sans" panose="020B0604020202020204" pitchFamily="34" charset="0"/>
              </a:rPr>
              <a:t>procedures.</a:t>
            </a:r>
            <a:endParaRPr lang="en-US" altLang="en-US" sz="2300" dirty="0">
              <a:latin typeface="Liberation Sans" panose="020B0604020202020204" pitchFamily="34" charset="0"/>
            </a:endParaRP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DISBURSEMENT CONTROLS</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128734014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Text Box 2"/>
          <p:cNvSpPr txBox="1">
            <a:spLocks noChangeArrowheads="1"/>
          </p:cNvSpPr>
          <p:nvPr/>
        </p:nvSpPr>
        <p:spPr bwMode="auto">
          <a:xfrm>
            <a:off x="609600" y="1295400"/>
            <a:ext cx="7696200" cy="31146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altLang="en-US" sz="2800" b="1" dirty="0">
                <a:solidFill>
                  <a:srgbClr val="CC0000"/>
                </a:solidFill>
                <a:latin typeface="Liberation Sans" panose="020B0604020202020204" pitchFamily="34" charset="0"/>
              </a:rPr>
              <a:t>Voucher System </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 network of approvals by authorized individuals, acting independently, to ensure all disbursements by check are proper.</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A </a:t>
            </a:r>
            <a:r>
              <a:rPr lang="en-US" altLang="en-US" sz="2200" b="1" dirty="0">
                <a:solidFill>
                  <a:schemeClr val="tx2">
                    <a:lumMod val="50000"/>
                  </a:schemeClr>
                </a:solidFill>
                <a:latin typeface="Liberation Sans" panose="020B0604020202020204" pitchFamily="34" charset="0"/>
              </a:rPr>
              <a:t>voucher</a:t>
            </a:r>
            <a:r>
              <a:rPr lang="en-US" altLang="en-US" sz="2200" b="1" dirty="0">
                <a:solidFill>
                  <a:srgbClr val="00FFFF"/>
                </a:solidFill>
                <a:latin typeface="Liberation Sans" panose="020B0604020202020204" pitchFamily="34" charset="0"/>
              </a:rPr>
              <a:t> </a:t>
            </a:r>
            <a:r>
              <a:rPr lang="en-US" altLang="en-US" sz="2200" dirty="0">
                <a:solidFill>
                  <a:srgbClr val="000000"/>
                </a:solidFill>
                <a:latin typeface="Liberation Sans" panose="020B0604020202020204" pitchFamily="34" charset="0"/>
              </a:rPr>
              <a:t>is an authorization form prepared for each expenditure in a voucher system.</a:t>
            </a:r>
          </a:p>
        </p:txBody>
      </p:sp>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CASH DISBURSEMENT CONTROLS</a:t>
            </a:r>
          </a:p>
          <a:p>
            <a:pPr algn="l"/>
            <a:r>
              <a:rPr lang="en-US" altLang="en-US" sz="3200" b="1" dirty="0" smtClean="0">
                <a:solidFill>
                  <a:schemeClr val="tx2">
                    <a:lumMod val="50000"/>
                  </a:schemeClr>
                </a:solidFill>
                <a:latin typeface="Liberation Sans" panose="020B0604020202020204" pitchFamily="34" charset="0"/>
              </a:rPr>
              <a:t>	</a:t>
            </a:r>
            <a:endParaRPr lang="en-US" altLang="en-US" sz="3200" b="1" i="0" dirty="0">
              <a:solidFill>
                <a:schemeClr val="tx2">
                  <a:lumMod val="50000"/>
                </a:schemeClr>
              </a:solidFill>
              <a:effectLst/>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2819400" cy="560388"/>
          </a:xfrm>
          <a:prstGeom prst="rect">
            <a:avLst/>
          </a:prstGeom>
          <a:solidFill>
            <a:srgbClr val="800080"/>
          </a:solidFill>
          <a:ln>
            <a:noFill/>
          </a:ln>
          <a:effectLst/>
        </p:spPr>
        <p:txBody>
          <a:bodyPr lIns="90488" tIns="44450" rIns="90488" bIns="44450" anchor="ctr" anchorCtr="0"/>
          <a:lstStyle/>
          <a:p>
            <a:pPr marL="53975" algn="l"/>
            <a:r>
              <a:rPr lang="en-US" altLang="en-US" sz="2400" b="1" i="0" dirty="0" smtClean="0">
                <a:solidFill>
                  <a:schemeClr val="accent3"/>
                </a:solidFill>
                <a:latin typeface="Liberation Sans" panose="020B0604020202020204" pitchFamily="34" charset="0"/>
              </a:rPr>
              <a:t>ETHICS INSIGHT</a:t>
            </a:r>
            <a:endParaRPr lang="en-US" altLang="en-US" sz="2400" b="1" i="0" dirty="0">
              <a:solidFill>
                <a:schemeClr val="accent3"/>
              </a:solidFill>
              <a:latin typeface="Liberation Sans" panose="020B0604020202020204" pitchFamily="34" charset="0"/>
            </a:endParaRPr>
          </a:p>
        </p:txBody>
      </p:sp>
      <p:sp>
        <p:nvSpPr>
          <p:cNvPr id="2" name="Rectangle 1"/>
          <p:cNvSpPr/>
          <p:nvPr/>
        </p:nvSpPr>
        <p:spPr>
          <a:xfrm>
            <a:off x="457200" y="1066800"/>
            <a:ext cx="8229600" cy="5076903"/>
          </a:xfrm>
          <a:prstGeom prst="rect">
            <a:avLst/>
          </a:prstGeom>
        </p:spPr>
        <p:txBody>
          <a:bodyPr wrap="square">
            <a:spAutoFit/>
          </a:bodyPr>
          <a:lstStyle/>
          <a:p>
            <a:pPr algn="just">
              <a:lnSpc>
                <a:spcPct val="114000"/>
              </a:lnSpc>
              <a:spcBef>
                <a:spcPts val="900"/>
              </a:spcBef>
            </a:pPr>
            <a:r>
              <a:rPr lang="en-US" sz="1900" dirty="0" smtClean="0">
                <a:latin typeface="Liberation Sans" panose="020B0604020202020204" pitchFamily="34" charset="0"/>
              </a:rPr>
              <a:t>Occupational </a:t>
            </a:r>
            <a:r>
              <a:rPr lang="en-US" sz="1900" dirty="0">
                <a:latin typeface="Liberation Sans" panose="020B0604020202020204" pitchFamily="34" charset="0"/>
              </a:rPr>
              <a:t>fraud is using your own occupation for personal gain through the misuse or </a:t>
            </a:r>
            <a:r>
              <a:rPr lang="en-US" sz="1900" dirty="0" smtClean="0">
                <a:latin typeface="Liberation Sans" panose="020B0604020202020204" pitchFamily="34" charset="0"/>
              </a:rPr>
              <a:t>misapplication of </a:t>
            </a:r>
            <a:r>
              <a:rPr lang="en-US" sz="1900" dirty="0">
                <a:latin typeface="Liberation Sans" panose="020B0604020202020204" pitchFamily="34" charset="0"/>
              </a:rPr>
              <a:t>the company’s resources or assets. This type of fraud is one of three types</a:t>
            </a:r>
            <a:r>
              <a:rPr lang="en-US" sz="1900" dirty="0" smtClean="0">
                <a:latin typeface="Liberation Sans" panose="020B0604020202020204" pitchFamily="34" charset="0"/>
              </a:rPr>
              <a:t>: </a:t>
            </a:r>
          </a:p>
          <a:p>
            <a:pPr marL="457200" indent="-457200" algn="just">
              <a:lnSpc>
                <a:spcPct val="114000"/>
              </a:lnSpc>
              <a:spcBef>
                <a:spcPts val="900"/>
              </a:spcBef>
              <a:buAutoNum type="arabicPeriod"/>
            </a:pPr>
            <a:r>
              <a:rPr lang="en-US" sz="1900" b="1" dirty="0" smtClean="0">
                <a:latin typeface="Liberation Sans" panose="020B0604020202020204" pitchFamily="34" charset="0"/>
              </a:rPr>
              <a:t>Asset </a:t>
            </a:r>
            <a:r>
              <a:rPr lang="en-US" sz="1900" b="1" dirty="0">
                <a:latin typeface="Liberation Sans" panose="020B0604020202020204" pitchFamily="34" charset="0"/>
              </a:rPr>
              <a:t>misappropriation</a:t>
            </a:r>
            <a:r>
              <a:rPr lang="en-US" sz="1900" dirty="0">
                <a:latin typeface="Liberation Sans" panose="020B0604020202020204" pitchFamily="34" charset="0"/>
              </a:rPr>
              <a:t>, such as theft of cash on hand, fraudulent disbursements, false refunds</a:t>
            </a:r>
            <a:r>
              <a:rPr lang="en-US" sz="1900" dirty="0" smtClean="0">
                <a:latin typeface="Liberation Sans" panose="020B0604020202020204" pitchFamily="34" charset="0"/>
              </a:rPr>
              <a:t>, ghost </a:t>
            </a:r>
            <a:r>
              <a:rPr lang="en-US" sz="1900" dirty="0">
                <a:latin typeface="Liberation Sans" panose="020B0604020202020204" pitchFamily="34" charset="0"/>
              </a:rPr>
              <a:t>employees, personal purchases, and </a:t>
            </a:r>
            <a:r>
              <a:rPr lang="en-US" sz="1900" dirty="0" smtClean="0">
                <a:latin typeface="Liberation Sans" panose="020B0604020202020204" pitchFamily="34" charset="0"/>
              </a:rPr>
              <a:t>fictitious </a:t>
            </a:r>
            <a:r>
              <a:rPr lang="en-US" sz="1900" dirty="0">
                <a:latin typeface="Liberation Sans" panose="020B0604020202020204" pitchFamily="34" charset="0"/>
              </a:rPr>
              <a:t>employees. This fraud is the most </a:t>
            </a:r>
            <a:r>
              <a:rPr lang="en-US" sz="1900" dirty="0" smtClean="0">
                <a:latin typeface="Liberation Sans" panose="020B0604020202020204" pitchFamily="34" charset="0"/>
              </a:rPr>
              <a:t>common but </a:t>
            </a:r>
            <a:r>
              <a:rPr lang="en-US" sz="1900" dirty="0">
                <a:latin typeface="Liberation Sans" panose="020B0604020202020204" pitchFamily="34" charset="0"/>
              </a:rPr>
              <a:t>the least </a:t>
            </a:r>
            <a:r>
              <a:rPr lang="en-US" sz="1900" dirty="0" smtClean="0">
                <a:latin typeface="Liberation Sans" panose="020B0604020202020204" pitchFamily="34" charset="0"/>
              </a:rPr>
              <a:t>costly.</a:t>
            </a:r>
          </a:p>
          <a:p>
            <a:pPr marL="457200" indent="-457200" algn="just">
              <a:lnSpc>
                <a:spcPct val="114000"/>
              </a:lnSpc>
              <a:spcBef>
                <a:spcPts val="900"/>
              </a:spcBef>
              <a:buAutoNum type="arabicPeriod"/>
            </a:pPr>
            <a:r>
              <a:rPr lang="en-US" sz="1900" b="1" dirty="0">
                <a:latin typeface="Liberation Sans" panose="020B0604020202020204" pitchFamily="34" charset="0"/>
              </a:rPr>
              <a:t>Corruption</a:t>
            </a:r>
            <a:r>
              <a:rPr lang="en-US" sz="1900" dirty="0">
                <a:latin typeface="Liberation Sans" panose="020B0604020202020204" pitchFamily="34" charset="0"/>
              </a:rPr>
              <a:t>, such as bribery, illegal gratuities, and economic extortion. This fraud generally </a:t>
            </a:r>
            <a:r>
              <a:rPr lang="en-US" sz="1900" dirty="0" smtClean="0">
                <a:latin typeface="Liberation Sans" panose="020B0604020202020204" pitchFamily="34" charset="0"/>
              </a:rPr>
              <a:t>falls in </a:t>
            </a:r>
            <a:r>
              <a:rPr lang="en-US" sz="1900" dirty="0">
                <a:latin typeface="Liberation Sans" panose="020B0604020202020204" pitchFamily="34" charset="0"/>
              </a:rPr>
              <a:t>the middle between asset misappropriation and </a:t>
            </a:r>
            <a:r>
              <a:rPr lang="en-US" sz="1900" dirty="0" smtClean="0">
                <a:latin typeface="Liberation Sans" panose="020B0604020202020204" pitchFamily="34" charset="0"/>
              </a:rPr>
              <a:t>financial </a:t>
            </a:r>
            <a:r>
              <a:rPr lang="en-US" sz="1900" dirty="0">
                <a:latin typeface="Liberation Sans" panose="020B0604020202020204" pitchFamily="34" charset="0"/>
              </a:rPr>
              <a:t>statement fraud as regards </a:t>
            </a:r>
            <a:r>
              <a:rPr lang="en-US" sz="1900" dirty="0" smtClean="0">
                <a:latin typeface="Liberation Sans" panose="020B0604020202020204" pitchFamily="34" charset="0"/>
              </a:rPr>
              <a:t>frequency and cost.</a:t>
            </a:r>
          </a:p>
          <a:p>
            <a:pPr marL="457200" indent="-457200" algn="just">
              <a:lnSpc>
                <a:spcPct val="114000"/>
              </a:lnSpc>
              <a:spcBef>
                <a:spcPts val="900"/>
              </a:spcBef>
              <a:buAutoNum type="arabicPeriod"/>
            </a:pPr>
            <a:r>
              <a:rPr lang="en-US" sz="1900" b="1" dirty="0">
                <a:latin typeface="Liberation Sans" panose="020B0604020202020204" pitchFamily="34" charset="0"/>
              </a:rPr>
              <a:t>Financial statement fraud</a:t>
            </a:r>
            <a:r>
              <a:rPr lang="en-US" sz="1900" dirty="0">
                <a:latin typeface="Liberation Sans" panose="020B0604020202020204" pitchFamily="34" charset="0"/>
              </a:rPr>
              <a:t>, such as </a:t>
            </a:r>
            <a:r>
              <a:rPr lang="en-US" sz="1900" dirty="0" smtClean="0">
                <a:latin typeface="Liberation Sans" panose="020B0604020202020204" pitchFamily="34" charset="0"/>
              </a:rPr>
              <a:t>fictitious </a:t>
            </a:r>
            <a:r>
              <a:rPr lang="en-US" sz="1900" dirty="0">
                <a:latin typeface="Liberation Sans" panose="020B0604020202020204" pitchFamily="34" charset="0"/>
              </a:rPr>
              <a:t>revenues, concealed liabilities and expenses, </a:t>
            </a:r>
            <a:r>
              <a:rPr lang="en-US" sz="1900" dirty="0" smtClean="0">
                <a:latin typeface="Liberation Sans" panose="020B0604020202020204" pitchFamily="34" charset="0"/>
              </a:rPr>
              <a:t>improper disclosures</a:t>
            </a:r>
            <a:r>
              <a:rPr lang="en-US" sz="1900" dirty="0">
                <a:latin typeface="Liberation Sans" panose="020B0604020202020204" pitchFamily="34" charset="0"/>
              </a:rPr>
              <a:t>, and improper asset values. This fraud occurs less frequently than other </a:t>
            </a:r>
            <a:r>
              <a:rPr lang="en-US" sz="1900" dirty="0" smtClean="0">
                <a:latin typeface="Liberation Sans" panose="020B0604020202020204" pitchFamily="34" charset="0"/>
              </a:rPr>
              <a:t>types of </a:t>
            </a:r>
            <a:r>
              <a:rPr lang="en-US" sz="1900" dirty="0">
                <a:latin typeface="Liberation Sans" panose="020B0604020202020204" pitchFamily="34" charset="0"/>
              </a:rPr>
              <a:t>fraud but it is the most costly.</a:t>
            </a:r>
          </a:p>
        </p:txBody>
      </p:sp>
      <p:sp>
        <p:nvSpPr>
          <p:cNvPr id="6" name="Rectangle 5"/>
          <p:cNvSpPr>
            <a:spLocks noChangeArrowheads="1"/>
          </p:cNvSpPr>
          <p:nvPr/>
        </p:nvSpPr>
        <p:spPr bwMode="auto">
          <a:xfrm>
            <a:off x="457200" y="6248875"/>
            <a:ext cx="8229600" cy="75725"/>
          </a:xfrm>
          <a:prstGeom prst="rect">
            <a:avLst/>
          </a:prstGeom>
          <a:solidFill>
            <a:srgbClr val="80008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7" name="Rectangle 6"/>
          <p:cNvSpPr>
            <a:spLocks noChangeArrowheads="1"/>
          </p:cNvSpPr>
          <p:nvPr/>
        </p:nvSpPr>
        <p:spPr bwMode="auto">
          <a:xfrm>
            <a:off x="3352800" y="381000"/>
            <a:ext cx="4114800" cy="560388"/>
          </a:xfrm>
          <a:prstGeom prst="rect">
            <a:avLst/>
          </a:prstGeom>
          <a:noFill/>
          <a:ln>
            <a:noFill/>
          </a:ln>
          <a:effectLst/>
        </p:spPr>
        <p:txBody>
          <a:bodyPr lIns="90488" tIns="44450" rIns="90488" bIns="44450" anchor="ctr" anchorCtr="0"/>
          <a:lstStyle/>
          <a:p>
            <a:pPr marL="53975" algn="l"/>
            <a:r>
              <a:rPr lang="en-US" b="1" dirty="0" smtClean="0">
                <a:latin typeface="Liberation Sans" panose="020B0604020202020204" pitchFamily="34" charset="0"/>
              </a:rPr>
              <a:t>How </a:t>
            </a:r>
            <a:r>
              <a:rPr lang="en-US" b="1" dirty="0">
                <a:latin typeface="Liberation Sans" panose="020B0604020202020204" pitchFamily="34" charset="0"/>
              </a:rPr>
              <a:t>Employees </a:t>
            </a:r>
            <a:r>
              <a:rPr lang="en-US" b="1" dirty="0" smtClean="0">
                <a:latin typeface="Liberation Sans" panose="020B0604020202020204" pitchFamily="34" charset="0"/>
              </a:rPr>
              <a:t>Steal</a:t>
            </a:r>
            <a:endParaRPr lang="en-US" altLang="en-US" sz="2400" b="1" i="0" dirty="0">
              <a:solidFill>
                <a:srgbClr val="800080"/>
              </a:solidFill>
              <a:effectLst/>
              <a:latin typeface="Liberation Sans" panose="020B0604020202020204" pitchFamily="34" charset="0"/>
            </a:endParaRPr>
          </a:p>
        </p:txBody>
      </p:sp>
      <p:sp>
        <p:nvSpPr>
          <p:cNvPr id="8" name="TextBox 7"/>
          <p:cNvSpPr txBox="1"/>
          <p:nvPr/>
        </p:nvSpPr>
        <p:spPr>
          <a:xfrm>
            <a:off x="7650467" y="6400800"/>
            <a:ext cx="1251285" cy="338554"/>
          </a:xfrm>
          <a:prstGeom prst="rect">
            <a:avLst/>
          </a:prstGeom>
          <a:noFill/>
        </p:spPr>
        <p:txBody>
          <a:bodyPr wrap="square" rtlCol="0">
            <a:spAutoFit/>
          </a:bodyPr>
          <a:lstStyle/>
          <a:p>
            <a:r>
              <a:rPr lang="en-US" sz="1600" dirty="0" smtClean="0">
                <a:latin typeface="Liberation Sans" panose="020B0604020202020204" pitchFamily="34" charset="0"/>
              </a:rPr>
              <a:t>continued</a:t>
            </a:r>
            <a:endParaRPr lang="en-US" sz="1600" dirty="0">
              <a:latin typeface="Liberation Sans" panose="020B0604020202020204" pitchFamily="34" charset="0"/>
            </a:endParaRPr>
          </a:p>
        </p:txBody>
      </p:sp>
    </p:spTree>
    <p:extLst>
      <p:ext uri="{BB962C8B-B14F-4D97-AF65-F5344CB8AC3E}">
        <p14:creationId xmlns:p14="http://schemas.microsoft.com/office/powerpoint/2010/main" val="3343920396"/>
      </p:ext>
    </p:extLst>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2819400" cy="560388"/>
          </a:xfrm>
          <a:prstGeom prst="rect">
            <a:avLst/>
          </a:prstGeom>
          <a:solidFill>
            <a:srgbClr val="800080"/>
          </a:solidFill>
          <a:ln>
            <a:noFill/>
          </a:ln>
          <a:effectLst/>
        </p:spPr>
        <p:txBody>
          <a:bodyPr lIns="90488" tIns="44450" rIns="90488" bIns="44450" anchor="ctr" anchorCtr="0"/>
          <a:lstStyle/>
          <a:p>
            <a:pPr marL="53975" algn="l"/>
            <a:r>
              <a:rPr lang="en-US" altLang="en-US" sz="2400" b="1" i="0" dirty="0" smtClean="0">
                <a:solidFill>
                  <a:schemeClr val="accent3"/>
                </a:solidFill>
                <a:latin typeface="Liberation Sans" panose="020B0604020202020204" pitchFamily="34" charset="0"/>
              </a:rPr>
              <a:t>ETHICS INSIGHT</a:t>
            </a:r>
            <a:endParaRPr lang="en-US" altLang="en-US" sz="2400" b="1" i="0" dirty="0">
              <a:solidFill>
                <a:schemeClr val="accent3"/>
              </a:solidFill>
              <a:latin typeface="Liberation Sans" panose="020B0604020202020204" pitchFamily="34" charset="0"/>
            </a:endParaRPr>
          </a:p>
        </p:txBody>
      </p:sp>
      <p:sp>
        <p:nvSpPr>
          <p:cNvPr id="2" name="Rectangle 1"/>
          <p:cNvSpPr/>
          <p:nvPr/>
        </p:nvSpPr>
        <p:spPr>
          <a:xfrm>
            <a:off x="457200" y="1066800"/>
            <a:ext cx="8229600" cy="1064394"/>
          </a:xfrm>
          <a:prstGeom prst="rect">
            <a:avLst/>
          </a:prstGeom>
          <a:ln>
            <a:noFill/>
          </a:ln>
        </p:spPr>
        <p:txBody>
          <a:bodyPr wrap="square">
            <a:spAutoFit/>
          </a:bodyPr>
          <a:lstStyle/>
          <a:p>
            <a:pPr algn="just">
              <a:lnSpc>
                <a:spcPct val="114000"/>
              </a:lnSpc>
              <a:spcBef>
                <a:spcPts val="900"/>
              </a:spcBef>
            </a:pPr>
            <a:r>
              <a:rPr lang="en-US" sz="1900" dirty="0" smtClean="0">
                <a:latin typeface="Liberation Sans" panose="020B0604020202020204" pitchFamily="34" charset="0"/>
              </a:rPr>
              <a:t>The </a:t>
            </a:r>
            <a:r>
              <a:rPr lang="en-US" sz="1900" dirty="0">
                <a:latin typeface="Liberation Sans" panose="020B0604020202020204" pitchFamily="34" charset="0"/>
              </a:rPr>
              <a:t>graph below shows the frequency and the median loss for each type of occupational fraud. (</a:t>
            </a:r>
            <a:r>
              <a:rPr lang="en-US" sz="1900" dirty="0" smtClean="0">
                <a:latin typeface="Liberation Sans" panose="020B0604020202020204" pitchFamily="34" charset="0"/>
              </a:rPr>
              <a:t>Note that </a:t>
            </a:r>
            <a:r>
              <a:rPr lang="en-US" sz="1900" dirty="0">
                <a:latin typeface="Liberation Sans" panose="020B0604020202020204" pitchFamily="34" charset="0"/>
              </a:rPr>
              <a:t>the sum of percentages exceeds 100% because some cases of fraud involved more than one type.)</a:t>
            </a:r>
          </a:p>
        </p:txBody>
      </p:sp>
      <p:sp>
        <p:nvSpPr>
          <p:cNvPr id="6" name="Rectangle 5"/>
          <p:cNvSpPr>
            <a:spLocks noChangeArrowheads="1"/>
          </p:cNvSpPr>
          <p:nvPr/>
        </p:nvSpPr>
        <p:spPr bwMode="auto">
          <a:xfrm>
            <a:off x="457200" y="6248875"/>
            <a:ext cx="8229600" cy="75725"/>
          </a:xfrm>
          <a:prstGeom prst="rect">
            <a:avLst/>
          </a:prstGeom>
          <a:solidFill>
            <a:srgbClr val="800080"/>
          </a:solidFill>
          <a:ln>
            <a:noFill/>
          </a:ln>
          <a:effectLst/>
        </p:spPr>
        <p:txBody>
          <a:bodyPr lIns="90488" tIns="44450" rIns="90488" bIns="44450" anchor="ctr" anchorCtr="0"/>
          <a:lstStyle/>
          <a:p>
            <a:pPr marL="53975" algn="l"/>
            <a:endParaRPr lang="en-US" altLang="en-US" sz="28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7" name="Rectangle 6"/>
          <p:cNvSpPr>
            <a:spLocks noChangeArrowheads="1"/>
          </p:cNvSpPr>
          <p:nvPr/>
        </p:nvSpPr>
        <p:spPr bwMode="auto">
          <a:xfrm>
            <a:off x="3352800" y="381000"/>
            <a:ext cx="4114800" cy="560388"/>
          </a:xfrm>
          <a:prstGeom prst="rect">
            <a:avLst/>
          </a:prstGeom>
          <a:noFill/>
          <a:ln>
            <a:noFill/>
          </a:ln>
          <a:effectLst/>
        </p:spPr>
        <p:txBody>
          <a:bodyPr lIns="90488" tIns="44450" rIns="90488" bIns="44450" anchor="ctr" anchorCtr="0"/>
          <a:lstStyle/>
          <a:p>
            <a:pPr marL="53975" algn="l"/>
            <a:r>
              <a:rPr lang="en-US" b="1" dirty="0" smtClean="0">
                <a:latin typeface="Liberation Sans" panose="020B0604020202020204" pitchFamily="34" charset="0"/>
              </a:rPr>
              <a:t>How </a:t>
            </a:r>
            <a:r>
              <a:rPr lang="en-US" b="1" dirty="0">
                <a:latin typeface="Liberation Sans" panose="020B0604020202020204" pitchFamily="34" charset="0"/>
              </a:rPr>
              <a:t>Employees </a:t>
            </a:r>
            <a:r>
              <a:rPr lang="en-US" b="1" dirty="0" smtClean="0">
                <a:latin typeface="Liberation Sans" panose="020B0604020202020204" pitchFamily="34" charset="0"/>
              </a:rPr>
              <a:t>Steal</a:t>
            </a:r>
            <a:endParaRPr lang="en-US" altLang="en-US" sz="2400" b="1" i="0" dirty="0">
              <a:solidFill>
                <a:srgbClr val="800080"/>
              </a:solidFill>
              <a:effectLst/>
              <a:latin typeface="Liberation Sans" panose="020B0604020202020204" pitchFamily="34" charset="0"/>
            </a:endParaRPr>
          </a:p>
        </p:txBody>
      </p:sp>
      <p:sp>
        <p:nvSpPr>
          <p:cNvPr id="4" name="Rectangle 3"/>
          <p:cNvSpPr/>
          <p:nvPr/>
        </p:nvSpPr>
        <p:spPr>
          <a:xfrm>
            <a:off x="457200" y="5483422"/>
            <a:ext cx="8229600" cy="688778"/>
          </a:xfrm>
          <a:prstGeom prst="rect">
            <a:avLst/>
          </a:prstGeom>
          <a:ln>
            <a:noFill/>
          </a:ln>
        </p:spPr>
        <p:txBody>
          <a:bodyPr wrap="square">
            <a:spAutoFit/>
          </a:bodyPr>
          <a:lstStyle/>
          <a:p>
            <a:pPr algn="just">
              <a:lnSpc>
                <a:spcPct val="114000"/>
              </a:lnSpc>
              <a:spcBef>
                <a:spcPts val="900"/>
              </a:spcBef>
            </a:pPr>
            <a:r>
              <a:rPr lang="en-US" sz="1700" i="1" dirty="0">
                <a:latin typeface="Liberation Sans" panose="020B0604020202020204" pitchFamily="34" charset="0"/>
              </a:rPr>
              <a:t>Source: 2014 Report to the Nations on Occupational Fraud and Abuse</a:t>
            </a:r>
            <a:r>
              <a:rPr lang="en-US" sz="1700" dirty="0">
                <a:latin typeface="Liberation Sans" panose="020B0604020202020204" pitchFamily="34" charset="0"/>
              </a:rPr>
              <a:t>, Association of </a:t>
            </a:r>
            <a:r>
              <a:rPr lang="en-US" sz="1700" dirty="0" smtClean="0">
                <a:latin typeface="Liberation Sans" panose="020B0604020202020204" pitchFamily="34" charset="0"/>
              </a:rPr>
              <a:t>Certified Fraud Examiners</a:t>
            </a:r>
            <a:r>
              <a:rPr lang="en-US" sz="1700" dirty="0">
                <a:latin typeface="Liberation Sans" panose="020B0604020202020204" pitchFamily="34" charset="0"/>
              </a:rPr>
              <a:t>, pp. 10–12.</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362200"/>
            <a:ext cx="8229600" cy="2923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2309282195"/>
      </p:ext>
    </p:extLst>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25950"/>
            <a:ext cx="8300112" cy="241912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just">
              <a:lnSpc>
                <a:spcPct val="120000"/>
              </a:lnSpc>
              <a:spcBef>
                <a:spcPct val="20000"/>
              </a:spcBef>
            </a:pPr>
            <a:r>
              <a:rPr lang="en-US" sz="2100" dirty="0" smtClean="0">
                <a:solidFill>
                  <a:schemeClr val="bg2"/>
                </a:solidFill>
                <a:latin typeface="Liberation Sans" panose="020B0604020202020204" pitchFamily="34" charset="0"/>
              </a:rPr>
              <a:t>L</a:t>
            </a:r>
            <a:r>
              <a:rPr lang="en-US" sz="2100" dirty="0">
                <a:solidFill>
                  <a:schemeClr val="bg2"/>
                </a:solidFill>
                <a:latin typeface="Liberation Sans" panose="020B0604020202020204" pitchFamily="34" charset="0"/>
              </a:rPr>
              <a:t>. R. Cortez is concerned about the control over cash receipts in his fast-food restaurant</a:t>
            </a:r>
            <a:r>
              <a:rPr lang="en-US" sz="2100" dirty="0" smtClean="0">
                <a:solidFill>
                  <a:schemeClr val="bg2"/>
                </a:solidFill>
                <a:latin typeface="Liberation Sans" panose="020B0604020202020204" pitchFamily="34" charset="0"/>
              </a:rPr>
              <a:t>, Big </a:t>
            </a:r>
            <a:r>
              <a:rPr lang="en-US" sz="2100" dirty="0">
                <a:solidFill>
                  <a:schemeClr val="bg2"/>
                </a:solidFill>
                <a:latin typeface="Liberation Sans" panose="020B0604020202020204" pitchFamily="34" charset="0"/>
              </a:rPr>
              <a:t>Cheese. The restaurant has two cash </a:t>
            </a:r>
            <a:r>
              <a:rPr lang="en-US" sz="2100" dirty="0" smtClean="0">
                <a:solidFill>
                  <a:schemeClr val="bg2"/>
                </a:solidFill>
                <a:latin typeface="Liberation Sans" panose="020B0604020202020204" pitchFamily="34" charset="0"/>
              </a:rPr>
              <a:t> registers</a:t>
            </a:r>
            <a:r>
              <a:rPr lang="en-US" sz="2100" dirty="0">
                <a:solidFill>
                  <a:schemeClr val="bg2"/>
                </a:solidFill>
                <a:latin typeface="Liberation Sans" panose="020B0604020202020204" pitchFamily="34" charset="0"/>
              </a:rPr>
              <a:t>. At no time do more than two </a:t>
            </a:r>
            <a:r>
              <a:rPr lang="en-US" sz="2100" dirty="0" smtClean="0">
                <a:solidFill>
                  <a:schemeClr val="bg2"/>
                </a:solidFill>
                <a:latin typeface="Liberation Sans" panose="020B0604020202020204" pitchFamily="34" charset="0"/>
              </a:rPr>
              <a:t>employees take </a:t>
            </a:r>
            <a:r>
              <a:rPr lang="en-US" sz="2100" dirty="0">
                <a:solidFill>
                  <a:schemeClr val="bg2"/>
                </a:solidFill>
                <a:latin typeface="Liberation Sans" panose="020B0604020202020204" pitchFamily="34" charset="0"/>
              </a:rPr>
              <a:t>customer orders and enter sales. Work shifts for employees range from 4 to 8 hours</a:t>
            </a:r>
            <a:r>
              <a:rPr lang="en-US" sz="2100" dirty="0" smtClean="0">
                <a:solidFill>
                  <a:schemeClr val="bg2"/>
                </a:solidFill>
                <a:latin typeface="Liberation Sans" panose="020B0604020202020204" pitchFamily="34" charset="0"/>
              </a:rPr>
              <a:t>. Cortez </a:t>
            </a:r>
            <a:r>
              <a:rPr lang="en-US" sz="2100" dirty="0">
                <a:solidFill>
                  <a:schemeClr val="bg2"/>
                </a:solidFill>
                <a:latin typeface="Liberation Sans" panose="020B0604020202020204" pitchFamily="34" charset="0"/>
              </a:rPr>
              <a:t>asks your help in installing a good system of internal control over cash receipts.</a:t>
            </a:r>
          </a:p>
        </p:txBody>
      </p:sp>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Control over Cash Receipts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 Box 16"/>
          <p:cNvSpPr txBox="1">
            <a:spLocks noChangeArrowheads="1"/>
          </p:cNvSpPr>
          <p:nvPr/>
        </p:nvSpPr>
        <p:spPr bwMode="auto">
          <a:xfrm>
            <a:off x="457200" y="3873782"/>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b="1" i="0" dirty="0" smtClean="0">
                <a:solidFill>
                  <a:schemeClr val="tx2">
                    <a:lumMod val="50000"/>
                  </a:schemeClr>
                </a:solidFill>
                <a:effectLst/>
                <a:latin typeface="Liberation Sans" panose="020B0604020202020204" pitchFamily="34" charset="0"/>
              </a:rPr>
              <a:t>SOLUTION</a:t>
            </a:r>
            <a:endParaRPr lang="en-US" altLang="en-US" sz="2100" b="1" i="0" dirty="0">
              <a:solidFill>
                <a:schemeClr val="tx2">
                  <a:lumMod val="50000"/>
                </a:schemeClr>
              </a:solidFill>
              <a:effectLst/>
              <a:latin typeface="Liberation Sans" panose="020B0604020202020204" pitchFamily="34" charset="0"/>
            </a:endParaRPr>
          </a:p>
        </p:txBody>
      </p:sp>
      <p:sp>
        <p:nvSpPr>
          <p:cNvPr id="26" name="Rectangle 3"/>
          <p:cNvSpPr>
            <a:spLocks noChangeArrowheads="1"/>
          </p:cNvSpPr>
          <p:nvPr/>
        </p:nvSpPr>
        <p:spPr bwMode="auto">
          <a:xfrm>
            <a:off x="457200" y="4341044"/>
            <a:ext cx="8300112" cy="2095958"/>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574675" indent="-342900" algn="just">
              <a:lnSpc>
                <a:spcPct val="120000"/>
              </a:lnSpc>
              <a:spcBef>
                <a:spcPct val="20000"/>
              </a:spcBef>
              <a:buFont typeface="Arial" panose="020B0604020202020204" pitchFamily="34" charset="0"/>
              <a:buChar char="●"/>
              <a:tabLst>
                <a:tab pos="1943100" algn="l"/>
              </a:tabLst>
            </a:pPr>
            <a:r>
              <a:rPr lang="en-US" sz="2100" dirty="0" smtClean="0">
                <a:solidFill>
                  <a:schemeClr val="bg2"/>
                </a:solidFill>
                <a:latin typeface="Liberation Sans" panose="020B0604020202020204" pitchFamily="34" charset="0"/>
              </a:rPr>
              <a:t>A </a:t>
            </a:r>
            <a:r>
              <a:rPr lang="en-US" sz="2100" dirty="0">
                <a:solidFill>
                  <a:schemeClr val="bg2"/>
                </a:solidFill>
                <a:latin typeface="Liberation Sans" panose="020B0604020202020204" pitchFamily="34" charset="0"/>
              </a:rPr>
              <a:t>separate cash register </a:t>
            </a:r>
            <a:r>
              <a:rPr lang="en-US" sz="2100" dirty="0" smtClean="0">
                <a:solidFill>
                  <a:schemeClr val="bg2"/>
                </a:solidFill>
                <a:latin typeface="Liberation Sans" panose="020B0604020202020204" pitchFamily="34" charset="0"/>
              </a:rPr>
              <a:t>drawer should be assigned </a:t>
            </a:r>
            <a:r>
              <a:rPr lang="en-US" sz="2100" dirty="0">
                <a:solidFill>
                  <a:schemeClr val="bg2"/>
                </a:solidFill>
                <a:latin typeface="Liberation Sans" panose="020B0604020202020204" pitchFamily="34" charset="0"/>
              </a:rPr>
              <a:t>to each employee at the start of </a:t>
            </a:r>
            <a:r>
              <a:rPr lang="en-US" sz="2100" dirty="0" smtClean="0">
                <a:solidFill>
                  <a:schemeClr val="bg2"/>
                </a:solidFill>
                <a:latin typeface="Liberation Sans" panose="020B0604020202020204" pitchFamily="34" charset="0"/>
              </a:rPr>
              <a:t>each work </a:t>
            </a:r>
            <a:r>
              <a:rPr lang="en-US" sz="2100" dirty="0">
                <a:solidFill>
                  <a:schemeClr val="bg2"/>
                </a:solidFill>
                <a:latin typeface="Liberation Sans" panose="020B0604020202020204" pitchFamily="34" charset="0"/>
              </a:rPr>
              <a:t>shift, with register totals set at zero. </a:t>
            </a:r>
          </a:p>
          <a:p>
            <a:pPr marL="574675" indent="-342900" algn="just">
              <a:lnSpc>
                <a:spcPct val="120000"/>
              </a:lnSpc>
              <a:spcBef>
                <a:spcPct val="20000"/>
              </a:spcBef>
              <a:buFont typeface="Arial" panose="020B0604020202020204" pitchFamily="34" charset="0"/>
              <a:buChar char="●"/>
              <a:tabLst>
                <a:tab pos="1943100" algn="l"/>
              </a:tabLst>
            </a:pPr>
            <a:r>
              <a:rPr lang="en-US" sz="2100" dirty="0" smtClean="0">
                <a:solidFill>
                  <a:schemeClr val="bg2"/>
                </a:solidFill>
                <a:latin typeface="Liberation Sans" panose="020B0604020202020204" pitchFamily="34" charset="0"/>
              </a:rPr>
              <a:t>Each employee should have access to only the assigned register drawer to enter all sales. </a:t>
            </a:r>
            <a:endParaRPr lang="en-US" sz="2100" dirty="0">
              <a:solidFill>
                <a:schemeClr val="bg2"/>
              </a:solidFill>
              <a:latin typeface="Liberation Sans" panose="020B0604020202020204" pitchFamily="34" charset="0"/>
            </a:endParaRPr>
          </a:p>
        </p:txBody>
      </p:sp>
      <p:sp>
        <p:nvSpPr>
          <p:cNvPr id="1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23772755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4" name="Rectangle 6"/>
          <p:cNvSpPr>
            <a:spLocks noGrp="1" noChangeArrowheads="1"/>
          </p:cNvSpPr>
          <p:nvPr>
            <p:ph type="title" idx="4294967295"/>
          </p:nvPr>
        </p:nvSpPr>
        <p:spPr bwMode="auto">
          <a:xfrm>
            <a:off x="457200" y="457200"/>
            <a:ext cx="8229600" cy="560388"/>
          </a:xfrm>
          <a:prstGeom prst="rect">
            <a:avLst/>
          </a:prstGeom>
          <a:solidFill>
            <a:srgbClr val="003399"/>
          </a:solidFill>
          <a:ln w="12700">
            <a:solidFill>
              <a:schemeClr val="tx1"/>
            </a:solidFill>
            <a:miter lim="800000"/>
            <a:headEnd/>
            <a:tailEnd/>
          </a:ln>
          <a:effectLst>
            <a:outerShdw dist="107763" dir="2700000" algn="ctr" rotWithShape="0">
              <a:schemeClr val="bg2"/>
            </a:outerShdw>
          </a:effectLst>
        </p:spPr>
        <p:txBody>
          <a:bodyPr lIns="90488" tIns="44450" rIns="90488" bIns="44450"/>
          <a:lstStyle/>
          <a:p>
            <a:pPr marL="109538" algn="l">
              <a:defRPr/>
            </a:pPr>
            <a:r>
              <a:rPr lang="en-US" altLang="en-US" smtClean="0">
                <a:solidFill>
                  <a:schemeClr val="bg1"/>
                </a:solidFill>
                <a:effectLst>
                  <a:outerShdw blurRad="38100" dist="38100" dir="2700000" algn="tl">
                    <a:srgbClr val="000000"/>
                  </a:outerShdw>
                </a:effectLst>
              </a:rPr>
              <a:t>Inventory “Shrink” – US Retail Industry</a:t>
            </a:r>
            <a:endParaRPr lang="en-US" altLang="en-US" b="0" i="0" smtClean="0">
              <a:solidFill>
                <a:schemeClr val="bg1"/>
              </a:solidFill>
              <a:effectLst/>
            </a:endParaRPr>
          </a:p>
        </p:txBody>
      </p:sp>
      <p:pic>
        <p:nvPicPr>
          <p:cNvPr id="7171" name="Picture 7" descr="9774-theft010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295400"/>
            <a:ext cx="30686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11" descr="2008-nrss-shrink-sourc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5486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2"/>
          <p:cNvSpPr>
            <a:spLocks noChangeArrowheads="1"/>
          </p:cNvSpPr>
          <p:nvPr/>
        </p:nvSpPr>
        <p:spPr bwMode="auto">
          <a:xfrm>
            <a:off x="914400" y="5943600"/>
            <a:ext cx="73533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sz="1000"/>
              <a:t>http://</a:t>
            </a:r>
            <a:r>
              <a:rPr lang="en-US" altLang="en-US" sz="1000">
                <a:hlinkClick r:id="rId5"/>
              </a:rPr>
              <a:t>www.theftdatabase.com/news-stories/2008-nrss-highlights.html</a:t>
            </a:r>
            <a:endParaRPr lang="en-US" altLang="en-US" sz="1000"/>
          </a:p>
        </p:txBody>
      </p:sp>
    </p:spTree>
    <p:extLst>
      <p:ext uri="{BB962C8B-B14F-4D97-AF65-F5344CB8AC3E}">
        <p14:creationId xmlns:p14="http://schemas.microsoft.com/office/powerpoint/2010/main" val="689260929"/>
      </p:ext>
    </p:extLst>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bwMode="auto">
          <a:xfrm>
            <a:off x="3124200"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Control over Cash Receipts</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10626" y="426570"/>
            <a:ext cx="837374"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2</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8" name="Text Box 16"/>
          <p:cNvSpPr txBox="1">
            <a:spLocks noChangeArrowheads="1"/>
          </p:cNvSpPr>
          <p:nvPr/>
        </p:nvSpPr>
        <p:spPr bwMode="auto">
          <a:xfrm>
            <a:off x="457200" y="1465330"/>
            <a:ext cx="1600200" cy="408125"/>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ctr">
              <a:tabLst>
                <a:tab pos="342900" algn="l"/>
                <a:tab pos="5257800" algn="r"/>
                <a:tab pos="6858000" algn="r"/>
                <a:tab pos="8001000" algn="r"/>
              </a:tabLst>
              <a:defRPr sz="2400">
                <a:solidFill>
                  <a:schemeClr val="tx1"/>
                </a:solidFill>
                <a:latin typeface="Times New Roman" pitchFamily="18" charset="0"/>
              </a:defRPr>
            </a:lvl1pPr>
            <a:lvl2pPr marL="800100" indent="-285750" algn="ctr">
              <a:tabLst>
                <a:tab pos="342900" algn="l"/>
                <a:tab pos="5257800" algn="r"/>
                <a:tab pos="6858000" algn="r"/>
                <a:tab pos="8001000" algn="r"/>
              </a:tabLst>
              <a:defRPr sz="2400">
                <a:solidFill>
                  <a:schemeClr val="tx1"/>
                </a:solidFill>
                <a:latin typeface="Times New Roman" pitchFamily="18" charset="0"/>
              </a:defRPr>
            </a:lvl2pPr>
            <a:lvl3pPr marL="1143000" indent="-228600" algn="ctr">
              <a:tabLst>
                <a:tab pos="342900" algn="l"/>
                <a:tab pos="5257800" algn="r"/>
                <a:tab pos="6858000" algn="r"/>
                <a:tab pos="8001000" algn="r"/>
              </a:tabLst>
              <a:defRPr sz="2400">
                <a:solidFill>
                  <a:schemeClr val="tx1"/>
                </a:solidFill>
                <a:latin typeface="Times New Roman" pitchFamily="18" charset="0"/>
              </a:defRPr>
            </a:lvl3pPr>
            <a:lvl4pPr marL="1600200" indent="-228600" algn="ctr">
              <a:tabLst>
                <a:tab pos="342900" algn="l"/>
                <a:tab pos="5257800" algn="r"/>
                <a:tab pos="6858000" algn="r"/>
                <a:tab pos="8001000" algn="r"/>
              </a:tabLst>
              <a:defRPr sz="2400">
                <a:solidFill>
                  <a:schemeClr val="tx1"/>
                </a:solidFill>
                <a:latin typeface="Times New Roman" pitchFamily="18" charset="0"/>
              </a:defRPr>
            </a:lvl4pPr>
            <a:lvl5pPr marL="2057400" indent="-228600" algn="ctr">
              <a:tabLst>
                <a:tab pos="342900" algn="l"/>
                <a:tab pos="5257800" algn="r"/>
                <a:tab pos="6858000" algn="r"/>
                <a:tab pos="8001000" algn="r"/>
              </a:tabLst>
              <a:defRPr sz="2400">
                <a:solidFill>
                  <a:schemeClr val="tx1"/>
                </a:solidFill>
                <a:latin typeface="Times New Roman" pitchFamily="18" charset="0"/>
              </a:defRPr>
            </a:lvl5pPr>
            <a:lvl6pPr marL="25146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6pPr>
            <a:lvl7pPr marL="29718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7pPr>
            <a:lvl8pPr marL="34290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8pPr>
            <a:lvl9pPr marL="3886200" indent="-228600" algn="ctr" eaLnBrk="0" fontAlgn="base" hangingPunct="0">
              <a:spcBef>
                <a:spcPct val="0"/>
              </a:spcBef>
              <a:spcAft>
                <a:spcPct val="0"/>
              </a:spcAft>
              <a:tabLst>
                <a:tab pos="342900" algn="l"/>
                <a:tab pos="5257800" algn="r"/>
                <a:tab pos="6858000" algn="r"/>
                <a:tab pos="8001000" algn="r"/>
              </a:tabLst>
              <a:defRPr sz="2400">
                <a:solidFill>
                  <a:schemeClr val="tx1"/>
                </a:solidFill>
                <a:latin typeface="Times New Roman" pitchFamily="18" charset="0"/>
              </a:defRPr>
            </a:lvl9pPr>
          </a:lstStyle>
          <a:p>
            <a:pPr algn="l">
              <a:lnSpc>
                <a:spcPct val="105000"/>
              </a:lnSpc>
              <a:spcBef>
                <a:spcPct val="20000"/>
              </a:spcBef>
            </a:pPr>
            <a:r>
              <a:rPr lang="en-US" altLang="en-US" sz="2100" b="1" i="0" dirty="0" smtClean="0">
                <a:solidFill>
                  <a:schemeClr val="tx2">
                    <a:lumMod val="50000"/>
                  </a:schemeClr>
                </a:solidFill>
                <a:effectLst/>
                <a:latin typeface="Liberation Sans" panose="020B0604020202020204" pitchFamily="34" charset="0"/>
              </a:rPr>
              <a:t>SOLUTION</a:t>
            </a:r>
            <a:endParaRPr lang="en-US" altLang="en-US" sz="2100" b="1" i="0" dirty="0">
              <a:solidFill>
                <a:schemeClr val="tx2">
                  <a:lumMod val="50000"/>
                </a:schemeClr>
              </a:solidFill>
              <a:effectLst/>
              <a:latin typeface="Liberation Sans" panose="020B0604020202020204" pitchFamily="34" charset="0"/>
            </a:endParaRPr>
          </a:p>
        </p:txBody>
      </p:sp>
      <p:sp>
        <p:nvSpPr>
          <p:cNvPr id="26" name="Rectangle 3"/>
          <p:cNvSpPr>
            <a:spLocks noChangeArrowheads="1"/>
          </p:cNvSpPr>
          <p:nvPr/>
        </p:nvSpPr>
        <p:spPr bwMode="auto">
          <a:xfrm>
            <a:off x="457200" y="1941797"/>
            <a:ext cx="8300112" cy="3114699"/>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574675" indent="-342900" algn="just">
              <a:lnSpc>
                <a:spcPct val="120000"/>
              </a:lnSpc>
              <a:spcBef>
                <a:spcPts val="1200"/>
              </a:spcBef>
              <a:buFont typeface="Arial" panose="020B0604020202020204" pitchFamily="34" charset="0"/>
              <a:buChar char="●"/>
              <a:tabLst>
                <a:tab pos="1943100" algn="l"/>
              </a:tabLst>
            </a:pPr>
            <a:r>
              <a:rPr lang="en-US" sz="2100" dirty="0" smtClean="0">
                <a:solidFill>
                  <a:schemeClr val="bg2"/>
                </a:solidFill>
                <a:latin typeface="Liberation Sans" panose="020B0604020202020204" pitchFamily="34" charset="0"/>
              </a:rPr>
              <a:t>Each </a:t>
            </a:r>
            <a:r>
              <a:rPr lang="en-US" sz="2100" dirty="0">
                <a:solidFill>
                  <a:schemeClr val="bg2"/>
                </a:solidFill>
                <a:latin typeface="Liberation Sans" panose="020B0604020202020204" pitchFamily="34" charset="0"/>
              </a:rPr>
              <a:t>customer should be given a receipt. </a:t>
            </a:r>
            <a:endParaRPr lang="en-US" sz="2100" dirty="0" smtClean="0">
              <a:solidFill>
                <a:schemeClr val="bg2"/>
              </a:solidFill>
              <a:latin typeface="Liberation Sans" panose="020B0604020202020204" pitchFamily="34" charset="0"/>
            </a:endParaRPr>
          </a:p>
          <a:p>
            <a:pPr marL="574675" indent="-342900" algn="just">
              <a:lnSpc>
                <a:spcPct val="120000"/>
              </a:lnSpc>
              <a:spcBef>
                <a:spcPts val="1200"/>
              </a:spcBef>
              <a:buFont typeface="Arial" panose="020B0604020202020204" pitchFamily="34" charset="0"/>
              <a:buChar char="●"/>
              <a:tabLst>
                <a:tab pos="1943100" algn="l"/>
              </a:tabLst>
            </a:pPr>
            <a:r>
              <a:rPr lang="en-US" sz="2100" dirty="0" smtClean="0">
                <a:solidFill>
                  <a:schemeClr val="bg2"/>
                </a:solidFill>
                <a:latin typeface="Liberation Sans" panose="020B0604020202020204" pitchFamily="34" charset="0"/>
              </a:rPr>
              <a:t>At the end </a:t>
            </a:r>
            <a:r>
              <a:rPr lang="en-US" sz="2100" dirty="0">
                <a:solidFill>
                  <a:schemeClr val="bg2"/>
                </a:solidFill>
                <a:latin typeface="Liberation Sans" panose="020B0604020202020204" pitchFamily="34" charset="0"/>
              </a:rPr>
              <a:t>of the shift, the employee should do a cash count. </a:t>
            </a:r>
            <a:r>
              <a:rPr lang="en-US" sz="2100" dirty="0" smtClean="0">
                <a:solidFill>
                  <a:schemeClr val="bg2"/>
                </a:solidFill>
                <a:latin typeface="Liberation Sans" panose="020B0604020202020204" pitchFamily="34" charset="0"/>
              </a:rPr>
              <a:t>A </a:t>
            </a:r>
            <a:r>
              <a:rPr lang="en-US" sz="2100" dirty="0">
                <a:solidFill>
                  <a:schemeClr val="bg2"/>
                </a:solidFill>
                <a:latin typeface="Liberation Sans" panose="020B0604020202020204" pitchFamily="34" charset="0"/>
              </a:rPr>
              <a:t>separate employee should </a:t>
            </a:r>
            <a:r>
              <a:rPr lang="en-US" sz="2100" dirty="0" smtClean="0">
                <a:solidFill>
                  <a:schemeClr val="bg2"/>
                </a:solidFill>
                <a:latin typeface="Liberation Sans" panose="020B0604020202020204" pitchFamily="34" charset="0"/>
              </a:rPr>
              <a:t>compare the </a:t>
            </a:r>
            <a:r>
              <a:rPr lang="en-US" sz="2100" dirty="0">
                <a:solidFill>
                  <a:schemeClr val="bg2"/>
                </a:solidFill>
                <a:latin typeface="Liberation Sans" panose="020B0604020202020204" pitchFamily="34" charset="0"/>
              </a:rPr>
              <a:t>cash count with the register tape (or point-of-sale records) to be sure they </a:t>
            </a:r>
            <a:r>
              <a:rPr lang="en-US" sz="2100" dirty="0" smtClean="0">
                <a:solidFill>
                  <a:schemeClr val="bg2"/>
                </a:solidFill>
                <a:latin typeface="Liberation Sans" panose="020B0604020202020204" pitchFamily="34" charset="0"/>
              </a:rPr>
              <a:t>agree.</a:t>
            </a:r>
          </a:p>
          <a:p>
            <a:pPr marL="574675" indent="-342900" algn="just">
              <a:lnSpc>
                <a:spcPct val="120000"/>
              </a:lnSpc>
              <a:spcBef>
                <a:spcPts val="1200"/>
              </a:spcBef>
              <a:buFont typeface="Arial" panose="020B0604020202020204" pitchFamily="34" charset="0"/>
              <a:buChar char="●"/>
              <a:tabLst>
                <a:tab pos="1943100" algn="l"/>
              </a:tabLst>
            </a:pPr>
            <a:r>
              <a:rPr lang="en-US" sz="2100" dirty="0" smtClean="0">
                <a:solidFill>
                  <a:schemeClr val="bg2"/>
                </a:solidFill>
                <a:latin typeface="Liberation Sans" panose="020B0604020202020204" pitchFamily="34" charset="0"/>
              </a:rPr>
              <a:t>Cortez </a:t>
            </a:r>
            <a:r>
              <a:rPr lang="en-US" sz="2100" dirty="0">
                <a:solidFill>
                  <a:schemeClr val="bg2"/>
                </a:solidFill>
                <a:latin typeface="Liberation Sans" panose="020B0604020202020204" pitchFamily="34" charset="0"/>
              </a:rPr>
              <a:t>should install an automated point-of-sale system that would </a:t>
            </a:r>
            <a:r>
              <a:rPr lang="en-US" sz="2100" dirty="0" smtClean="0">
                <a:solidFill>
                  <a:schemeClr val="bg2"/>
                </a:solidFill>
                <a:latin typeface="Liberation Sans" panose="020B0604020202020204" pitchFamily="34" charset="0"/>
              </a:rPr>
              <a:t>enable the </a:t>
            </a:r>
            <a:r>
              <a:rPr lang="en-US" sz="2100" dirty="0">
                <a:solidFill>
                  <a:schemeClr val="bg2"/>
                </a:solidFill>
                <a:latin typeface="Liberation Sans" panose="020B0604020202020204" pitchFamily="34" charset="0"/>
              </a:rPr>
              <a:t>company to compare orders entered in the register to orders processed by the kitchen.</a:t>
            </a: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2</a:t>
            </a:r>
            <a:endParaRPr lang="en-US" altLang="en-US" dirty="0"/>
          </a:p>
        </p:txBody>
      </p:sp>
    </p:spTree>
    <p:extLst>
      <p:ext uri="{BB962C8B-B14F-4D97-AF65-F5344CB8AC3E}">
        <p14:creationId xmlns:p14="http://schemas.microsoft.com/office/powerpoint/2010/main" val="34285688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ipe(left)">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wipe(left)">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Effect transition="in" filter="wipe(left)">
                                      <p:cBhvr>
                                        <p:cTn id="17"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bldLvl="2"/>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Text Box 2"/>
          <p:cNvSpPr txBox="1">
            <a:spLocks noChangeArrowheads="1"/>
          </p:cNvSpPr>
          <p:nvPr/>
        </p:nvSpPr>
        <p:spPr bwMode="auto">
          <a:xfrm>
            <a:off x="609600" y="1593850"/>
            <a:ext cx="8001000" cy="2708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altLang="en-US" sz="2300" dirty="0">
                <a:solidFill>
                  <a:srgbClr val="000000"/>
                </a:solidFill>
                <a:latin typeface="Liberation Sans" panose="020B0604020202020204" pitchFamily="34" charset="0"/>
              </a:rPr>
              <a:t>The use of a bank contributes significantly to good internal control over cash.</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Minimizes the amount of currency on hand.</a:t>
            </a:r>
          </a:p>
          <a:p>
            <a:pPr lvl="1">
              <a:lnSpc>
                <a:spcPct val="125000"/>
              </a:lnSpc>
              <a:spcBef>
                <a:spcPts val="1200"/>
              </a:spcBef>
              <a:buClr>
                <a:srgbClr val="CC0000"/>
              </a:buClr>
              <a:buSzPct val="80000"/>
              <a:buFont typeface="Wingdings" pitchFamily="2" charset="2"/>
              <a:buChar char="u"/>
            </a:pPr>
            <a:r>
              <a:rPr lang="en-US" altLang="en-US" sz="2200" dirty="0">
                <a:solidFill>
                  <a:srgbClr val="000000"/>
                </a:solidFill>
                <a:latin typeface="Liberation Sans" panose="020B0604020202020204" pitchFamily="34" charset="0"/>
              </a:rPr>
              <a:t>Creates a double record of bank transactions.</a:t>
            </a:r>
          </a:p>
          <a:p>
            <a:pPr lvl="1">
              <a:lnSpc>
                <a:spcPct val="125000"/>
              </a:lnSpc>
              <a:spcBef>
                <a:spcPts val="1200"/>
              </a:spcBef>
              <a:buClr>
                <a:srgbClr val="CC0000"/>
              </a:buClr>
              <a:buSzPct val="80000"/>
              <a:buFont typeface="Wingdings" pitchFamily="2" charset="2"/>
              <a:buChar char="u"/>
            </a:pPr>
            <a:r>
              <a:rPr lang="en-US" altLang="en-US" sz="2200" b="1" dirty="0">
                <a:solidFill>
                  <a:schemeClr val="tx2">
                    <a:lumMod val="50000"/>
                  </a:schemeClr>
                </a:solidFill>
                <a:latin typeface="Liberation Sans" panose="020B0604020202020204" pitchFamily="34" charset="0"/>
              </a:rPr>
              <a:t>Bank reconciliation</a:t>
            </a:r>
            <a:r>
              <a:rPr lang="en-US" altLang="en-US" sz="2200" dirty="0">
                <a:solidFill>
                  <a:srgbClr val="000000"/>
                </a:solidFill>
                <a:latin typeface="Liberation Sans" panose="020B0604020202020204" pitchFamily="34" charset="0"/>
              </a:rPr>
              <a:t>.</a:t>
            </a:r>
          </a:p>
        </p:txBody>
      </p:sp>
      <p:sp>
        <p:nvSpPr>
          <p:cNvPr id="632845" name="Rectangle 13"/>
          <p:cNvSpPr>
            <a:spLocks noChangeArrowheads="1"/>
          </p:cNvSpPr>
          <p:nvPr/>
        </p:nvSpPr>
        <p:spPr bwMode="auto">
          <a:xfrm>
            <a:off x="4953000" y="4101152"/>
            <a:ext cx="2819400" cy="1815882"/>
          </a:xfrm>
          <a:prstGeom prst="rect">
            <a:avLst/>
          </a:prstGeom>
          <a:solidFill>
            <a:schemeClr val="accent3"/>
          </a:solidFill>
          <a:ln w="19050" cap="sq">
            <a:solidFill>
              <a:schemeClr val="tx1"/>
            </a:solidFill>
            <a:miter lim="800000"/>
            <a:headEnd type="none" w="sm" len="sm"/>
            <a:tailEnd type="none" w="sm" len="sm"/>
          </a:ln>
          <a:effectLst>
            <a:innerShdw blurRad="114300">
              <a:prstClr val="black"/>
            </a:innerShdw>
          </a:effectLst>
          <a:extLst/>
        </p:spPr>
        <p:txBody>
          <a:bodyPr rIns="182880" anchor="ctr" anchorCtr="0">
            <a:noAutofit/>
          </a:bodyPr>
          <a:lstStyle/>
          <a:p>
            <a:pPr marL="109538" algn="l"/>
            <a:r>
              <a:rPr lang="en-US" sz="1600" dirty="0">
                <a:solidFill>
                  <a:srgbClr val="CC0000"/>
                </a:solidFill>
                <a:latin typeface="Liberation Sans" panose="020B0604020202020204" pitchFamily="34" charset="0"/>
              </a:rPr>
              <a:t>▼ </a:t>
            </a:r>
            <a:r>
              <a:rPr lang="en-US" sz="1600" b="1" dirty="0">
                <a:solidFill>
                  <a:srgbClr val="CC0000"/>
                </a:solidFill>
                <a:latin typeface="Liberation Sans" panose="020B0604020202020204" pitchFamily="34" charset="0"/>
              </a:rPr>
              <a:t>HELPFUL HINT</a:t>
            </a:r>
            <a:r>
              <a:rPr lang="en-US" altLang="en-US" sz="1600" b="1" dirty="0">
                <a:solidFill>
                  <a:srgbClr val="CC0000"/>
                </a:solidFill>
                <a:latin typeface="Liberation Sans" panose="020B0604020202020204" pitchFamily="34" charset="0"/>
              </a:rPr>
              <a:t>  </a:t>
            </a:r>
          </a:p>
          <a:p>
            <a:pPr marL="109538" algn="l"/>
            <a:r>
              <a:rPr lang="en-US" altLang="en-US" sz="1600" dirty="0">
                <a:latin typeface="Liberation Sans" panose="020B0604020202020204" pitchFamily="34" charset="0"/>
              </a:rPr>
              <a:t>Essentially, the bank statement is a copy of the bank’s records sent to the customer or made available online for review.</a:t>
            </a:r>
          </a:p>
        </p:txBody>
      </p:sp>
      <p:sp>
        <p:nvSpPr>
          <p:cNvPr id="7" name="Isosceles Triangle 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8" name="TextBox 7"/>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9" name="Rounded Rectangle 8"/>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6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Identify the control features of a bank account.</a:t>
            </a:r>
            <a:endParaRPr lang="en-US" sz="26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0" name="TextBox 9"/>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1" name="Straight Connector 10"/>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Text Box 2"/>
          <p:cNvSpPr txBox="1">
            <a:spLocks noChangeArrowheads="1"/>
          </p:cNvSpPr>
          <p:nvPr/>
        </p:nvSpPr>
        <p:spPr bwMode="auto">
          <a:xfrm>
            <a:off x="609600" y="1752600"/>
            <a:ext cx="7772400" cy="37087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marL="3175" lvl="1" indent="0">
              <a:lnSpc>
                <a:spcPct val="125000"/>
              </a:lnSpc>
              <a:spcBef>
                <a:spcPts val="1200"/>
              </a:spcBef>
              <a:buClr>
                <a:srgbClr val="CC0000"/>
              </a:buClr>
              <a:buSzPct val="80000"/>
            </a:pPr>
            <a:r>
              <a:rPr lang="en-US" sz="2600" b="1" dirty="0" smtClean="0">
                <a:solidFill>
                  <a:schemeClr val="tx2">
                    <a:lumMod val="50000"/>
                  </a:schemeClr>
                </a:solidFill>
                <a:latin typeface="Liberation Sans" panose="020B0604020202020204" pitchFamily="34" charset="0"/>
              </a:rPr>
              <a:t>EFTs</a:t>
            </a:r>
            <a:r>
              <a:rPr lang="en-US" sz="2300" dirty="0" smtClean="0">
                <a:solidFill>
                  <a:srgbClr val="000000"/>
                </a:solidFill>
                <a:latin typeface="Liberation Sans" panose="020B0604020202020204" pitchFamily="34" charset="0"/>
              </a:rPr>
              <a:t> </a:t>
            </a:r>
          </a:p>
          <a:p>
            <a:pPr lvl="1">
              <a:lnSpc>
                <a:spcPct val="125000"/>
              </a:lnSpc>
              <a:spcBef>
                <a:spcPts val="1200"/>
              </a:spcBef>
              <a:buClr>
                <a:srgbClr val="CC0000"/>
              </a:buClr>
              <a:buSzPct val="80000"/>
              <a:buFont typeface="Wingdings" pitchFamily="2" charset="2"/>
              <a:buChar char="u"/>
            </a:pPr>
            <a:r>
              <a:rPr lang="en-US" sz="2300" dirty="0" smtClean="0">
                <a:solidFill>
                  <a:srgbClr val="000000"/>
                </a:solidFill>
                <a:latin typeface="Liberation Sans" panose="020B0604020202020204" pitchFamily="34" charset="0"/>
              </a:rPr>
              <a:t>Are disbursement systems </a:t>
            </a:r>
            <a:r>
              <a:rPr lang="en-US" sz="2300" dirty="0">
                <a:solidFill>
                  <a:srgbClr val="000000"/>
                </a:solidFill>
                <a:latin typeface="Liberation Sans" panose="020B0604020202020204" pitchFamily="34" charset="0"/>
              </a:rPr>
              <a:t>that use wire, telephone, or computers to transfer </a:t>
            </a:r>
            <a:r>
              <a:rPr lang="en-US" sz="2300" dirty="0" smtClean="0">
                <a:solidFill>
                  <a:srgbClr val="000000"/>
                </a:solidFill>
                <a:latin typeface="Liberation Sans" panose="020B0604020202020204" pitchFamily="34" charset="0"/>
              </a:rPr>
              <a:t>cash from </a:t>
            </a:r>
            <a:r>
              <a:rPr lang="en-US" sz="2300" dirty="0">
                <a:solidFill>
                  <a:srgbClr val="000000"/>
                </a:solidFill>
                <a:latin typeface="Liberation Sans" panose="020B0604020202020204" pitchFamily="34" charset="0"/>
              </a:rPr>
              <a:t>one location to another. </a:t>
            </a:r>
            <a:endParaRPr lang="en-US" sz="2300" dirty="0" smtClean="0">
              <a:solidFill>
                <a:srgbClr val="000000"/>
              </a:solidFill>
              <a:latin typeface="Liberation Sans" panose="020B0604020202020204" pitchFamily="34" charset="0"/>
            </a:endParaRPr>
          </a:p>
          <a:p>
            <a:pPr lvl="1">
              <a:lnSpc>
                <a:spcPct val="125000"/>
              </a:lnSpc>
              <a:spcBef>
                <a:spcPts val="1200"/>
              </a:spcBef>
              <a:buClr>
                <a:srgbClr val="CC0000"/>
              </a:buClr>
              <a:buSzPct val="80000"/>
              <a:buFont typeface="Wingdings" pitchFamily="2" charset="2"/>
              <a:buChar char="u"/>
            </a:pPr>
            <a:r>
              <a:rPr lang="en-US" sz="2300" dirty="0" smtClean="0">
                <a:solidFill>
                  <a:srgbClr val="000000"/>
                </a:solidFill>
                <a:latin typeface="Liberation Sans" panose="020B0604020202020204" pitchFamily="34" charset="0"/>
              </a:rPr>
              <a:t>Use is </a:t>
            </a:r>
            <a:r>
              <a:rPr lang="en-US" sz="2300" dirty="0">
                <a:solidFill>
                  <a:srgbClr val="000000"/>
                </a:solidFill>
                <a:latin typeface="Liberation Sans" panose="020B0604020202020204" pitchFamily="34" charset="0"/>
              </a:rPr>
              <a:t>quite </a:t>
            </a:r>
            <a:r>
              <a:rPr lang="en-US" sz="2300" dirty="0" smtClean="0">
                <a:solidFill>
                  <a:srgbClr val="000000"/>
                </a:solidFill>
                <a:latin typeface="Liberation Sans" panose="020B0604020202020204" pitchFamily="34" charset="0"/>
              </a:rPr>
              <a:t>common.</a:t>
            </a:r>
          </a:p>
          <a:p>
            <a:pPr lvl="1">
              <a:lnSpc>
                <a:spcPct val="125000"/>
              </a:lnSpc>
              <a:spcBef>
                <a:spcPts val="1200"/>
              </a:spcBef>
              <a:buClr>
                <a:srgbClr val="CC0000"/>
              </a:buClr>
              <a:buSzPct val="80000"/>
              <a:buFont typeface="Wingdings" pitchFamily="2" charset="2"/>
              <a:buChar char="u"/>
            </a:pPr>
            <a:r>
              <a:rPr lang="en-US" sz="2300" dirty="0" smtClean="0">
                <a:solidFill>
                  <a:srgbClr val="000000"/>
                </a:solidFill>
                <a:latin typeface="Liberation Sans" panose="020B0604020202020204" pitchFamily="34" charset="0"/>
              </a:rPr>
              <a:t>Normally </a:t>
            </a:r>
            <a:r>
              <a:rPr lang="en-US" sz="2300" dirty="0">
                <a:solidFill>
                  <a:srgbClr val="000000"/>
                </a:solidFill>
                <a:latin typeface="Liberation Sans" panose="020B0604020202020204" pitchFamily="34" charset="0"/>
              </a:rPr>
              <a:t>result in better internal control since no cash </a:t>
            </a:r>
            <a:r>
              <a:rPr lang="en-US" sz="2300" dirty="0" smtClean="0">
                <a:solidFill>
                  <a:srgbClr val="000000"/>
                </a:solidFill>
                <a:latin typeface="Liberation Sans" panose="020B0604020202020204" pitchFamily="34" charset="0"/>
              </a:rPr>
              <a:t>or checks </a:t>
            </a:r>
            <a:r>
              <a:rPr lang="en-US" sz="2300" dirty="0">
                <a:solidFill>
                  <a:srgbClr val="000000"/>
                </a:solidFill>
                <a:latin typeface="Liberation Sans" panose="020B0604020202020204" pitchFamily="34" charset="0"/>
              </a:rPr>
              <a:t>are handled by company employees.</a:t>
            </a:r>
            <a:endParaRPr lang="en-US" altLang="en-US" sz="2300" dirty="0">
              <a:solidFill>
                <a:srgbClr val="000000"/>
              </a:solidFill>
              <a:latin typeface="Liberation Sans" panose="020B0604020202020204" pitchFamily="34" charset="0"/>
            </a:endParaRPr>
          </a:p>
        </p:txBody>
      </p:sp>
      <p:sp>
        <p:nvSpPr>
          <p:cNvPr id="7"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a:solidFill>
                  <a:schemeClr val="tx2">
                    <a:lumMod val="50000"/>
                  </a:schemeClr>
                </a:solidFill>
                <a:latin typeface="Liberation Sans" panose="020B0604020202020204" pitchFamily="34" charset="0"/>
              </a:rPr>
              <a:t>ELECTRONIC FUNDS TRANSFER (EFT) SYSTEM</a:t>
            </a:r>
            <a:r>
              <a:rPr lang="en-US" altLang="en-US" sz="3200" b="1" dirty="0">
                <a:solidFill>
                  <a:schemeClr val="tx2">
                    <a:lumMod val="50000"/>
                  </a:schemeClr>
                </a:solidFill>
                <a:latin typeface="Liberation Sans" panose="020B0604020202020204" pitchFamily="34" charset="0"/>
              </a:rPr>
              <a:t>	</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116299142"/>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5020" y="5634335"/>
            <a:ext cx="157438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7-7</a:t>
            </a:r>
          </a:p>
          <a:p>
            <a:pPr algn="l"/>
            <a:r>
              <a:rPr lang="en-US" sz="1200" dirty="0">
                <a:latin typeface="Liberation Sans" panose="020B0604020202020204" pitchFamily="34" charset="0"/>
              </a:rPr>
              <a:t>Bank statement</a:t>
            </a:r>
          </a:p>
        </p:txBody>
      </p:sp>
      <p:sp>
        <p:nvSpPr>
          <p:cNvPr id="8" name="Line 12"/>
          <p:cNvSpPr>
            <a:spLocks noChangeShapeType="1"/>
          </p:cNvSpPr>
          <p:nvPr/>
        </p:nvSpPr>
        <p:spPr bwMode="auto">
          <a:xfrm>
            <a:off x="304800" y="14478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179696" y="304800"/>
            <a:ext cx="2843114"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000" b="1" dirty="0" smtClean="0">
                <a:solidFill>
                  <a:schemeClr val="tx2">
                    <a:lumMod val="50000"/>
                  </a:schemeClr>
                </a:solidFill>
                <a:latin typeface="Liberation Sans" panose="020B0604020202020204" pitchFamily="34" charset="0"/>
              </a:rPr>
              <a:t>BANK STATEMENTS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9010" y="201656"/>
            <a:ext cx="5892590" cy="648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2"/>
          <p:cNvSpPr txBox="1">
            <a:spLocks noChangeArrowheads="1"/>
          </p:cNvSpPr>
          <p:nvPr/>
        </p:nvSpPr>
        <p:spPr bwMode="auto">
          <a:xfrm>
            <a:off x="228600" y="1752600"/>
            <a:ext cx="2794210" cy="3054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514350" indent="-3429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pPr>
            <a:r>
              <a:rPr lang="en-US" sz="2200" dirty="0">
                <a:latin typeface="Liberation Sans" panose="020B0604020202020204" pitchFamily="34" charset="0"/>
              </a:rPr>
              <a:t>Each month, the company receives from the bank a </a:t>
            </a:r>
            <a:r>
              <a:rPr lang="en-US" sz="2200" b="1" dirty="0">
                <a:latin typeface="Liberation Sans" panose="020B0604020202020204" pitchFamily="34" charset="0"/>
              </a:rPr>
              <a:t>bank statement </a:t>
            </a:r>
            <a:r>
              <a:rPr lang="en-US" sz="2200" dirty="0" smtClean="0">
                <a:latin typeface="Liberation Sans" panose="020B0604020202020204" pitchFamily="34" charset="0"/>
              </a:rPr>
              <a:t>showing its </a:t>
            </a:r>
            <a:r>
              <a:rPr lang="en-US" sz="2200" dirty="0">
                <a:latin typeface="Liberation Sans" panose="020B0604020202020204" pitchFamily="34" charset="0"/>
              </a:rPr>
              <a:t>bank transactions and balances</a:t>
            </a:r>
            <a:r>
              <a:rPr lang="en-US" sz="2200" dirty="0" smtClean="0">
                <a:latin typeface="Liberation Sans" panose="020B0604020202020204" pitchFamily="34" charset="0"/>
              </a:rPr>
              <a:t>.</a:t>
            </a:r>
            <a:endParaRPr lang="en-US" altLang="en-US" sz="2200" dirty="0">
              <a:latin typeface="Liberation Sans" panose="020B0604020202020204" pitchFamily="34" charset="0"/>
            </a:endParaRPr>
          </a:p>
        </p:txBody>
      </p:sp>
    </p:spTree>
    <p:extLst>
      <p:ext uri="{BB962C8B-B14F-4D97-AF65-F5344CB8AC3E}">
        <p14:creationId xmlns:p14="http://schemas.microsoft.com/office/powerpoint/2010/main" val="2243574327"/>
      </p:ext>
    </p:extLst>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Text Box 2"/>
          <p:cNvSpPr txBox="1">
            <a:spLocks noChangeArrowheads="1"/>
          </p:cNvSpPr>
          <p:nvPr/>
        </p:nvSpPr>
        <p:spPr bwMode="auto">
          <a:xfrm>
            <a:off x="609600" y="1295400"/>
            <a:ext cx="7924800" cy="409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514350" indent="-3429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sz="2300" b="1" dirty="0" smtClean="0">
                <a:latin typeface="Liberation Sans" panose="020B0604020202020204" pitchFamily="34" charset="0"/>
              </a:rPr>
              <a:t>Shows </a:t>
            </a:r>
            <a:r>
              <a:rPr lang="en-US" sz="2300" b="1" dirty="0">
                <a:latin typeface="Liberation Sans" panose="020B0604020202020204" pitchFamily="34" charset="0"/>
              </a:rPr>
              <a:t>the following: </a:t>
            </a:r>
          </a:p>
          <a:p>
            <a:pPr marL="628650" lvl="1" indent="-457200">
              <a:lnSpc>
                <a:spcPct val="125000"/>
              </a:lnSpc>
              <a:spcBef>
                <a:spcPts val="1200"/>
              </a:spcBef>
              <a:buSzPct val="100000"/>
              <a:buFont typeface="+mj-lt"/>
              <a:buAutoNum type="arabicPeriod"/>
            </a:pPr>
            <a:r>
              <a:rPr lang="en-US" sz="2200" dirty="0" smtClean="0">
                <a:latin typeface="Liberation Sans" panose="020B0604020202020204" pitchFamily="34" charset="0"/>
              </a:rPr>
              <a:t>Checks </a:t>
            </a:r>
            <a:r>
              <a:rPr lang="en-US" sz="2200" dirty="0">
                <a:latin typeface="Liberation Sans" panose="020B0604020202020204" pitchFamily="34" charset="0"/>
              </a:rPr>
              <a:t>paid and </a:t>
            </a:r>
            <a:r>
              <a:rPr lang="en-US" sz="2200" dirty="0" smtClean="0">
                <a:latin typeface="Liberation Sans" panose="020B0604020202020204" pitchFamily="34" charset="0"/>
              </a:rPr>
              <a:t>other debits that </a:t>
            </a:r>
            <a:r>
              <a:rPr lang="en-US" sz="2200" dirty="0">
                <a:solidFill>
                  <a:srgbClr val="FF0000"/>
                </a:solidFill>
                <a:latin typeface="Liberation Sans" panose="020B0604020202020204" pitchFamily="34" charset="0"/>
              </a:rPr>
              <a:t>reduce the </a:t>
            </a:r>
            <a:r>
              <a:rPr lang="en-US" sz="2200" dirty="0" smtClean="0">
                <a:solidFill>
                  <a:srgbClr val="FF0000"/>
                </a:solidFill>
                <a:latin typeface="Liberation Sans" panose="020B0604020202020204" pitchFamily="34" charset="0"/>
              </a:rPr>
              <a:t>balance</a:t>
            </a:r>
            <a:r>
              <a:rPr lang="en-US" sz="2200" dirty="0" smtClean="0">
                <a:latin typeface="Liberation Sans" panose="020B0604020202020204" pitchFamily="34" charset="0"/>
              </a:rPr>
              <a:t>.</a:t>
            </a:r>
          </a:p>
          <a:p>
            <a:pPr marL="1373188" lvl="2">
              <a:lnSpc>
                <a:spcPct val="125000"/>
              </a:lnSpc>
              <a:spcBef>
                <a:spcPts val="600"/>
              </a:spcBef>
              <a:buSzPct val="100000"/>
              <a:buFont typeface="Arial" panose="020B0604020202020204" pitchFamily="34" charset="0"/>
              <a:buChar char="●"/>
            </a:pPr>
            <a:r>
              <a:rPr lang="en-US" sz="2100" dirty="0" smtClean="0">
                <a:latin typeface="Liberation Sans" panose="020B0604020202020204" pitchFamily="34" charset="0"/>
              </a:rPr>
              <a:t>Debit card transactions</a:t>
            </a:r>
          </a:p>
          <a:p>
            <a:pPr marL="1373188" lvl="2">
              <a:lnSpc>
                <a:spcPct val="125000"/>
              </a:lnSpc>
              <a:spcBef>
                <a:spcPts val="600"/>
              </a:spcBef>
              <a:buSzPct val="100000"/>
              <a:buFont typeface="Arial" panose="020B0604020202020204" pitchFamily="34" charset="0"/>
              <a:buChar char="●"/>
            </a:pPr>
            <a:r>
              <a:rPr lang="en-US" sz="2100" dirty="0" smtClean="0">
                <a:latin typeface="Liberation Sans" panose="020B0604020202020204" pitchFamily="34" charset="0"/>
              </a:rPr>
              <a:t>Electronic funds </a:t>
            </a:r>
            <a:r>
              <a:rPr lang="en-US" sz="2100" dirty="0">
                <a:latin typeface="Liberation Sans" panose="020B0604020202020204" pitchFamily="34" charset="0"/>
              </a:rPr>
              <a:t>transfers for bill </a:t>
            </a:r>
            <a:r>
              <a:rPr lang="en-US" sz="2100" dirty="0" smtClean="0">
                <a:latin typeface="Liberation Sans" panose="020B0604020202020204" pitchFamily="34" charset="0"/>
              </a:rPr>
              <a:t>payments</a:t>
            </a:r>
          </a:p>
          <a:p>
            <a:pPr marL="628650" lvl="1" indent="-457200">
              <a:lnSpc>
                <a:spcPct val="125000"/>
              </a:lnSpc>
              <a:spcBef>
                <a:spcPts val="1200"/>
              </a:spcBef>
              <a:buSzPct val="100000"/>
              <a:buFont typeface="+mj-lt"/>
              <a:buAutoNum type="arabicPeriod"/>
            </a:pPr>
            <a:r>
              <a:rPr lang="en-US" sz="2200" dirty="0" smtClean="0">
                <a:latin typeface="Liberation Sans" panose="020B0604020202020204" pitchFamily="34" charset="0"/>
              </a:rPr>
              <a:t>Deposits and </a:t>
            </a:r>
            <a:r>
              <a:rPr lang="en-US" sz="2200" dirty="0">
                <a:latin typeface="Liberation Sans" panose="020B0604020202020204" pitchFamily="34" charset="0"/>
              </a:rPr>
              <a:t>other </a:t>
            </a:r>
            <a:r>
              <a:rPr lang="en-US" sz="2200" dirty="0" smtClean="0">
                <a:latin typeface="Liberation Sans" panose="020B0604020202020204" pitchFamily="34" charset="0"/>
              </a:rPr>
              <a:t>credits that </a:t>
            </a:r>
            <a:r>
              <a:rPr lang="en-US" sz="2200" dirty="0">
                <a:solidFill>
                  <a:srgbClr val="00B050"/>
                </a:solidFill>
                <a:latin typeface="Liberation Sans" panose="020B0604020202020204" pitchFamily="34" charset="0"/>
              </a:rPr>
              <a:t>increase </a:t>
            </a:r>
            <a:r>
              <a:rPr lang="en-US" sz="2200" dirty="0" smtClean="0">
                <a:solidFill>
                  <a:srgbClr val="00B050"/>
                </a:solidFill>
                <a:latin typeface="Liberation Sans" panose="020B0604020202020204" pitchFamily="34" charset="0"/>
              </a:rPr>
              <a:t>the balance</a:t>
            </a:r>
            <a:r>
              <a:rPr lang="en-US" sz="2200" dirty="0" smtClean="0">
                <a:latin typeface="Liberation Sans" panose="020B0604020202020204" pitchFamily="34" charset="0"/>
              </a:rPr>
              <a:t>. </a:t>
            </a:r>
          </a:p>
          <a:p>
            <a:pPr marL="1373188" lvl="2">
              <a:lnSpc>
                <a:spcPct val="125000"/>
              </a:lnSpc>
              <a:spcBef>
                <a:spcPts val="600"/>
              </a:spcBef>
              <a:buSzPct val="100000"/>
              <a:buFont typeface="Arial" panose="020B0604020202020204" pitchFamily="34" charset="0"/>
              <a:buChar char="●"/>
            </a:pPr>
            <a:r>
              <a:rPr lang="en-US" sz="2100" dirty="0" smtClean="0">
                <a:latin typeface="Liberation Sans" panose="020B0604020202020204" pitchFamily="34" charset="0"/>
              </a:rPr>
              <a:t>Direct deposit</a:t>
            </a:r>
          </a:p>
          <a:p>
            <a:pPr marL="1373188" lvl="2">
              <a:lnSpc>
                <a:spcPct val="125000"/>
              </a:lnSpc>
              <a:spcBef>
                <a:spcPts val="600"/>
              </a:spcBef>
              <a:buSzPct val="100000"/>
              <a:buFont typeface="Arial" panose="020B0604020202020204" pitchFamily="34" charset="0"/>
              <a:buChar char="●"/>
            </a:pPr>
            <a:r>
              <a:rPr lang="en-US" sz="2100" dirty="0" smtClean="0">
                <a:latin typeface="Liberation Sans" panose="020B0604020202020204" pitchFamily="34" charset="0"/>
              </a:rPr>
              <a:t>Automated </a:t>
            </a:r>
            <a:r>
              <a:rPr lang="en-US" sz="2100" dirty="0">
                <a:latin typeface="Liberation Sans" panose="020B0604020202020204" pitchFamily="34" charset="0"/>
              </a:rPr>
              <a:t>teller </a:t>
            </a:r>
            <a:r>
              <a:rPr lang="en-US" sz="2100" dirty="0" smtClean="0">
                <a:latin typeface="Liberation Sans" panose="020B0604020202020204" pitchFamily="34" charset="0"/>
              </a:rPr>
              <a:t>machine</a:t>
            </a:r>
          </a:p>
          <a:p>
            <a:pPr marL="1373188" lvl="2">
              <a:lnSpc>
                <a:spcPct val="125000"/>
              </a:lnSpc>
              <a:spcBef>
                <a:spcPts val="600"/>
              </a:spcBef>
              <a:buSzPct val="100000"/>
              <a:buFont typeface="Arial" panose="020B0604020202020204" pitchFamily="34" charset="0"/>
              <a:buChar char="●"/>
            </a:pPr>
            <a:r>
              <a:rPr lang="en-US" sz="2100" dirty="0" smtClean="0">
                <a:latin typeface="Liberation Sans" panose="020B0604020202020204" pitchFamily="34" charset="0"/>
              </a:rPr>
              <a:t>Electronic </a:t>
            </a:r>
            <a:r>
              <a:rPr lang="en-US" sz="2100" dirty="0">
                <a:latin typeface="Liberation Sans" panose="020B0604020202020204" pitchFamily="34" charset="0"/>
              </a:rPr>
              <a:t>funds </a:t>
            </a:r>
            <a:r>
              <a:rPr lang="en-US" sz="2100" dirty="0" smtClean="0">
                <a:latin typeface="Liberation Sans" panose="020B0604020202020204" pitchFamily="34" charset="0"/>
              </a:rPr>
              <a:t>transfer</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BANK STATEMENTS</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Text Box 2"/>
          <p:cNvSpPr txBox="1">
            <a:spLocks noChangeArrowheads="1"/>
          </p:cNvSpPr>
          <p:nvPr/>
        </p:nvSpPr>
        <p:spPr bwMode="auto">
          <a:xfrm>
            <a:off x="457200" y="1627634"/>
            <a:ext cx="7924800" cy="41049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514350" indent="-3429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sz="2300" b="1" dirty="0" smtClean="0">
                <a:latin typeface="Liberation Sans" panose="020B0604020202020204" pitchFamily="34" charset="0"/>
              </a:rPr>
              <a:t>Shows </a:t>
            </a:r>
            <a:r>
              <a:rPr lang="en-US" sz="2300" b="1" dirty="0">
                <a:latin typeface="Liberation Sans" panose="020B0604020202020204" pitchFamily="34" charset="0"/>
              </a:rPr>
              <a:t>the following: </a:t>
            </a:r>
          </a:p>
          <a:p>
            <a:pPr marL="628650" lvl="1" indent="-457200">
              <a:lnSpc>
                <a:spcPct val="125000"/>
              </a:lnSpc>
              <a:spcBef>
                <a:spcPts val="1200"/>
              </a:spcBef>
              <a:buSzPct val="100000"/>
              <a:buFont typeface="+mj-lt"/>
              <a:buAutoNum type="arabicPeriod" startAt="3"/>
            </a:pPr>
            <a:r>
              <a:rPr lang="en-US" altLang="en-US" sz="2200" dirty="0" smtClean="0">
                <a:solidFill>
                  <a:schemeClr val="accent6"/>
                </a:solidFill>
                <a:latin typeface="Liberation Sans" panose="020B0604020202020204" pitchFamily="34" charset="0"/>
              </a:rPr>
              <a:t>Debit Memorandum</a:t>
            </a:r>
            <a:r>
              <a:rPr lang="en-US" sz="2200" dirty="0" smtClean="0">
                <a:solidFill>
                  <a:schemeClr val="accent6"/>
                </a:solidFill>
                <a:latin typeface="Liberation Sans" panose="020B0604020202020204" pitchFamily="34" charset="0"/>
              </a:rPr>
              <a:t>. (-’s)</a:t>
            </a:r>
            <a:endParaRPr lang="en-US" sz="2200" dirty="0" smtClean="0">
              <a:solidFill>
                <a:schemeClr val="accent6"/>
              </a:solidFill>
              <a:latin typeface="Liberation Sans" panose="020B0604020202020204" pitchFamily="34" charset="0"/>
            </a:endParaRPr>
          </a:p>
          <a:p>
            <a:pPr marL="1379538" lvl="1" indent="-465138">
              <a:lnSpc>
                <a:spcPct val="125000"/>
              </a:lnSpc>
              <a:spcBef>
                <a:spcPts val="600"/>
              </a:spcBef>
              <a:buSzPct val="100000"/>
              <a:buFont typeface="Arial" panose="020B0604020202020204" pitchFamily="34" charset="0"/>
              <a:buChar char="●"/>
            </a:pPr>
            <a:r>
              <a:rPr lang="en-US" altLang="en-US" sz="2100" dirty="0" smtClean="0">
                <a:solidFill>
                  <a:schemeClr val="accent6"/>
                </a:solidFill>
                <a:latin typeface="Liberation Sans" panose="020B0604020202020204" pitchFamily="34" charset="0"/>
              </a:rPr>
              <a:t>Bank </a:t>
            </a:r>
            <a:r>
              <a:rPr lang="en-US" altLang="en-US" sz="2100" dirty="0">
                <a:solidFill>
                  <a:schemeClr val="accent6"/>
                </a:solidFill>
                <a:latin typeface="Liberation Sans" panose="020B0604020202020204" pitchFamily="34" charset="0"/>
              </a:rPr>
              <a:t>service </a:t>
            </a:r>
            <a:r>
              <a:rPr lang="en-US" altLang="en-US" sz="2100" dirty="0" smtClean="0">
                <a:solidFill>
                  <a:schemeClr val="accent6"/>
                </a:solidFill>
                <a:latin typeface="Liberation Sans" panose="020B0604020202020204" pitchFamily="34" charset="0"/>
              </a:rPr>
              <a:t>charge (-$)</a:t>
            </a:r>
            <a:endParaRPr lang="en-US" altLang="en-US" sz="2100" dirty="0">
              <a:solidFill>
                <a:schemeClr val="accent6"/>
              </a:solidFill>
              <a:latin typeface="Liberation Sans" panose="020B0604020202020204" pitchFamily="34" charset="0"/>
            </a:endParaRPr>
          </a:p>
          <a:p>
            <a:pPr marL="1379538" lvl="1" indent="-465138">
              <a:lnSpc>
                <a:spcPct val="125000"/>
              </a:lnSpc>
              <a:spcBef>
                <a:spcPts val="600"/>
              </a:spcBef>
              <a:buSzPct val="100000"/>
              <a:buFont typeface="Arial" panose="020B0604020202020204" pitchFamily="34" charset="0"/>
              <a:buChar char="●"/>
            </a:pPr>
            <a:r>
              <a:rPr lang="en-US" altLang="en-US" sz="2100" dirty="0" smtClean="0">
                <a:solidFill>
                  <a:schemeClr val="accent6"/>
                </a:solidFill>
                <a:latin typeface="Liberation Sans" panose="020B0604020202020204" pitchFamily="34" charset="0"/>
              </a:rPr>
              <a:t>NSF check </a:t>
            </a:r>
            <a:r>
              <a:rPr lang="en-US" altLang="en-US" sz="2100" dirty="0">
                <a:solidFill>
                  <a:schemeClr val="accent6"/>
                </a:solidFill>
                <a:latin typeface="Liberation Sans" panose="020B0604020202020204" pitchFamily="34" charset="0"/>
              </a:rPr>
              <a:t>(not sufficient funds</a:t>
            </a:r>
            <a:r>
              <a:rPr lang="en-US" altLang="en-US" sz="2100" dirty="0" smtClean="0">
                <a:solidFill>
                  <a:schemeClr val="accent6"/>
                </a:solidFill>
                <a:latin typeface="Liberation Sans" panose="020B0604020202020204" pitchFamily="34" charset="0"/>
              </a:rPr>
              <a:t>) (-$)</a:t>
            </a:r>
            <a:endParaRPr lang="en-US" altLang="en-US" sz="2100" dirty="0">
              <a:solidFill>
                <a:schemeClr val="accent6"/>
              </a:solidFill>
              <a:latin typeface="Liberation Sans" panose="020B0604020202020204" pitchFamily="34" charset="0"/>
            </a:endParaRPr>
          </a:p>
          <a:p>
            <a:pPr marL="688975" indent="-457200">
              <a:lnSpc>
                <a:spcPct val="120000"/>
              </a:lnSpc>
              <a:spcBef>
                <a:spcPct val="40000"/>
              </a:spcBef>
              <a:buSzPct val="100000"/>
              <a:buFont typeface="+mj-lt"/>
              <a:buAutoNum type="arabicPeriod" startAt="4"/>
            </a:pPr>
            <a:r>
              <a:rPr lang="en-US" altLang="en-US" sz="2200" dirty="0">
                <a:solidFill>
                  <a:srgbClr val="00B050"/>
                </a:solidFill>
                <a:latin typeface="Liberation Sans" panose="020B0604020202020204" pitchFamily="34" charset="0"/>
              </a:rPr>
              <a:t>Credit </a:t>
            </a:r>
            <a:r>
              <a:rPr lang="en-US" altLang="en-US" sz="2200" dirty="0" smtClean="0">
                <a:solidFill>
                  <a:srgbClr val="00B050"/>
                </a:solidFill>
                <a:latin typeface="Liberation Sans" panose="020B0604020202020204" pitchFamily="34" charset="0"/>
              </a:rPr>
              <a:t>Memorandum</a:t>
            </a:r>
            <a:r>
              <a:rPr lang="en-US" altLang="en-US" sz="2200" dirty="0" smtClean="0">
                <a:solidFill>
                  <a:srgbClr val="00B050"/>
                </a:solidFill>
                <a:latin typeface="Liberation Sans" panose="020B0604020202020204" pitchFamily="34" charset="0"/>
              </a:rPr>
              <a:t>. (+’s)</a:t>
            </a:r>
            <a:endParaRPr lang="en-US" altLang="en-US" sz="2200" dirty="0" smtClean="0">
              <a:solidFill>
                <a:srgbClr val="00B050"/>
              </a:solidFill>
              <a:latin typeface="Liberation Sans" panose="020B0604020202020204" pitchFamily="34" charset="0"/>
            </a:endParaRPr>
          </a:p>
          <a:p>
            <a:pPr marL="1377950" lvl="1" indent="-457200">
              <a:lnSpc>
                <a:spcPct val="120000"/>
              </a:lnSpc>
              <a:spcBef>
                <a:spcPts val="600"/>
              </a:spcBef>
              <a:buSzPct val="100000"/>
              <a:buFont typeface="Arial" panose="020B0604020202020204" pitchFamily="34" charset="0"/>
              <a:buChar char="●"/>
            </a:pPr>
            <a:r>
              <a:rPr lang="en-US" altLang="en-US" sz="2100" dirty="0" smtClean="0">
                <a:solidFill>
                  <a:srgbClr val="00B050"/>
                </a:solidFill>
                <a:latin typeface="Liberation Sans" panose="020B0604020202020204" pitchFamily="34" charset="0"/>
              </a:rPr>
              <a:t>Collection of a </a:t>
            </a:r>
            <a:r>
              <a:rPr lang="en-US" altLang="en-US" sz="2100" dirty="0">
                <a:solidFill>
                  <a:srgbClr val="00B050"/>
                </a:solidFill>
                <a:latin typeface="Liberation Sans" panose="020B0604020202020204" pitchFamily="34" charset="0"/>
              </a:rPr>
              <a:t>notes </a:t>
            </a:r>
            <a:r>
              <a:rPr lang="en-US" altLang="en-US" sz="2100" dirty="0" smtClean="0">
                <a:solidFill>
                  <a:srgbClr val="00B050"/>
                </a:solidFill>
                <a:latin typeface="Liberation Sans" panose="020B0604020202020204" pitchFamily="34" charset="0"/>
              </a:rPr>
              <a:t>receivable (+$)</a:t>
            </a:r>
            <a:endParaRPr lang="en-US" altLang="en-US" sz="2100" dirty="0" smtClean="0">
              <a:solidFill>
                <a:srgbClr val="00B050"/>
              </a:solidFill>
              <a:latin typeface="Liberation Sans" panose="020B0604020202020204" pitchFamily="34" charset="0"/>
            </a:endParaRPr>
          </a:p>
          <a:p>
            <a:pPr marL="1377950" lvl="1" indent="-457200">
              <a:lnSpc>
                <a:spcPct val="120000"/>
              </a:lnSpc>
              <a:spcBef>
                <a:spcPts val="600"/>
              </a:spcBef>
              <a:buSzPct val="100000"/>
              <a:buFont typeface="Arial" panose="020B0604020202020204" pitchFamily="34" charset="0"/>
              <a:buChar char="●"/>
            </a:pPr>
            <a:r>
              <a:rPr lang="en-US" altLang="en-US" sz="2100" dirty="0" smtClean="0">
                <a:solidFill>
                  <a:srgbClr val="00B050"/>
                </a:solidFill>
                <a:latin typeface="Liberation Sans" panose="020B0604020202020204" pitchFamily="34" charset="0"/>
              </a:rPr>
              <a:t>Interest </a:t>
            </a:r>
            <a:r>
              <a:rPr lang="en-US" altLang="en-US" sz="2100" dirty="0" smtClean="0">
                <a:solidFill>
                  <a:srgbClr val="00B050"/>
                </a:solidFill>
                <a:latin typeface="Liberation Sans" panose="020B0604020202020204" pitchFamily="34" charset="0"/>
              </a:rPr>
              <a:t>earned (+$)</a:t>
            </a:r>
            <a:endParaRPr lang="en-US" altLang="en-US" sz="2100" dirty="0" smtClean="0">
              <a:solidFill>
                <a:srgbClr val="00B050"/>
              </a:solidFill>
              <a:latin typeface="Liberation Sans" panose="020B0604020202020204" pitchFamily="34" charset="0"/>
            </a:endParaRPr>
          </a:p>
          <a:p>
            <a:pPr marL="682625" lvl="1" indent="-457200">
              <a:lnSpc>
                <a:spcPct val="120000"/>
              </a:lnSpc>
              <a:spcBef>
                <a:spcPts val="1200"/>
              </a:spcBef>
              <a:buSzPct val="100000"/>
              <a:buFont typeface="+mj-lt"/>
              <a:buAutoNum type="arabicPeriod" startAt="5"/>
            </a:pPr>
            <a:r>
              <a:rPr lang="en-US" sz="2200" dirty="0">
                <a:latin typeface="Liberation Sans" panose="020B0604020202020204" pitchFamily="34" charset="0"/>
              </a:rPr>
              <a:t>The account balance after each day’s transactions</a:t>
            </a:r>
            <a:r>
              <a:rPr lang="en-US" sz="2200" dirty="0" smtClean="0">
                <a:latin typeface="Liberation Sans" panose="020B0604020202020204" pitchFamily="34" charset="0"/>
              </a:rPr>
              <a:t>.</a:t>
            </a:r>
            <a:r>
              <a:rPr lang="en-US" altLang="en-US" sz="2100" dirty="0" smtClean="0">
                <a:latin typeface="Liberation Sans" panose="020B0604020202020204" pitchFamily="34" charset="0"/>
              </a:rPr>
              <a:t> </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BANK STATEMENTS</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pic>
        <p:nvPicPr>
          <p:cNvPr id="1026" name="Picture 2" descr="Image result for bad ch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204" y="1339116"/>
            <a:ext cx="2724150" cy="126682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flipV="1">
            <a:off x="5181600" y="2514600"/>
            <a:ext cx="609600" cy="762000"/>
          </a:xfrm>
          <a:prstGeom prst="straightConnector1">
            <a:avLst/>
          </a:prstGeom>
          <a:solidFill>
            <a:schemeClr val="accent1"/>
          </a:solidFill>
          <a:ln w="12700" cap="sq" cmpd="sng" algn="ctr">
            <a:solidFill>
              <a:schemeClr val="tx1"/>
            </a:solidFill>
            <a:prstDash val="solid"/>
            <a:round/>
            <a:headEnd type="none" w="sm" len="sm"/>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91366406"/>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2604448"/>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8"/>
            <a:ext cx="8001000" cy="3553111"/>
          </a:xfrm>
          <a:prstGeom prst="rect">
            <a:avLst/>
          </a:prstGeom>
          <a:noFill/>
          <a:ln>
            <a:noFill/>
          </a:ln>
          <a:effectLst/>
          <a:extLst/>
        </p:spPr>
        <p:txBody>
          <a:bodyPr lIns="91440" tIns="46038" rIns="182562" bIns="46038"/>
          <a:lstStyle/>
          <a:p>
            <a:pPr marL="0" lvl="1" algn="l">
              <a:lnSpc>
                <a:spcPct val="125000"/>
              </a:lnSpc>
              <a:spcBef>
                <a:spcPts val="1200"/>
              </a:spcBef>
              <a:buClr>
                <a:schemeClr val="tx1"/>
              </a:buClr>
            </a:pPr>
            <a:r>
              <a:rPr lang="en-US" altLang="en-US" sz="2300" dirty="0" smtClean="0">
                <a:latin typeface="Liberation Sans" panose="020B0604020202020204" pitchFamily="34" charset="0"/>
              </a:rPr>
              <a:t>The </a:t>
            </a:r>
            <a:r>
              <a:rPr lang="en-US" altLang="en-US" sz="2300" dirty="0">
                <a:latin typeface="Liberation Sans" panose="020B0604020202020204" pitchFamily="34" charset="0"/>
              </a:rPr>
              <a:t>control features of a bank account do not </a:t>
            </a:r>
            <a:r>
              <a:rPr lang="en-US" altLang="en-US" sz="2300" dirty="0" smtClean="0">
                <a:latin typeface="Liberation Sans" panose="020B0604020202020204" pitchFamily="34" charset="0"/>
              </a:rPr>
              <a:t>include:</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having </a:t>
            </a:r>
            <a:r>
              <a:rPr lang="en-US" altLang="en-US" sz="2300" dirty="0">
                <a:latin typeface="Liberation Sans" panose="020B0604020202020204" pitchFamily="34" charset="0"/>
              </a:rPr>
              <a:t>bank auditors verify the correctness of the bank balance per books. </a:t>
            </a:r>
            <a:endParaRPr lang="en-US" altLang="en-US" sz="2300" dirty="0" smtClean="0">
              <a:latin typeface="Liberation Sans" panose="020B0604020202020204" pitchFamily="34" charset="0"/>
            </a:endParaRP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minimizing </a:t>
            </a:r>
            <a:r>
              <a:rPr lang="en-US" altLang="en-US" sz="2300" dirty="0">
                <a:latin typeface="Liberation Sans" panose="020B0604020202020204" pitchFamily="34" charset="0"/>
              </a:rPr>
              <a:t>the amount of cash that must be kept on </a:t>
            </a:r>
            <a:r>
              <a:rPr lang="en-US" altLang="en-US" sz="2300" dirty="0" smtClean="0">
                <a:latin typeface="Liberation Sans" panose="020B0604020202020204" pitchFamily="34" charset="0"/>
              </a:rPr>
              <a:t>hand.</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providing </a:t>
            </a:r>
            <a:r>
              <a:rPr lang="en-US" altLang="en-US" sz="2300" dirty="0">
                <a:latin typeface="Liberation Sans" panose="020B0604020202020204" pitchFamily="34" charset="0"/>
              </a:rPr>
              <a:t>a double record of all bank </a:t>
            </a:r>
            <a:r>
              <a:rPr lang="en-US" altLang="en-US" sz="2300" dirty="0" smtClean="0">
                <a:latin typeface="Liberation Sans" panose="020B0604020202020204" pitchFamily="34" charset="0"/>
              </a:rPr>
              <a:t>transactions.</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safeguarding </a:t>
            </a:r>
            <a:r>
              <a:rPr lang="en-US" altLang="en-US" sz="2300" dirty="0">
                <a:latin typeface="Liberation Sans" panose="020B0604020202020204" pitchFamily="34" charset="0"/>
              </a:rPr>
              <a:t>cash by using a bank as a depository.</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BANK STATEMENTS</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1462266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80" name="Text Box 1032"/>
          <p:cNvSpPr txBox="1">
            <a:spLocks noChangeArrowheads="1"/>
          </p:cNvSpPr>
          <p:nvPr/>
        </p:nvSpPr>
        <p:spPr bwMode="auto">
          <a:xfrm>
            <a:off x="609600" y="1295400"/>
            <a:ext cx="7620000" cy="3911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altLang="en-US" sz="2300" dirty="0">
                <a:solidFill>
                  <a:srgbClr val="000000"/>
                </a:solidFill>
                <a:latin typeface="Liberation Sans" panose="020B0604020202020204" pitchFamily="34" charset="0"/>
              </a:rPr>
              <a:t>Reconcile balance per books and balance per bank to their “correct or true” balance.</a:t>
            </a:r>
          </a:p>
          <a:p>
            <a:pPr>
              <a:lnSpc>
                <a:spcPct val="125000"/>
              </a:lnSpc>
              <a:spcBef>
                <a:spcPts val="1200"/>
              </a:spcBef>
              <a:buClr>
                <a:srgbClr val="800000"/>
              </a:buClr>
              <a:buSzPct val="80000"/>
            </a:pPr>
            <a:r>
              <a:rPr lang="en-US" altLang="en-US" sz="2300" b="1" dirty="0">
                <a:solidFill>
                  <a:srgbClr val="000000"/>
                </a:solidFill>
                <a:latin typeface="Liberation Sans" panose="020B0604020202020204" pitchFamily="34" charset="0"/>
              </a:rPr>
              <a:t>Reconciling Items</a:t>
            </a:r>
            <a:r>
              <a:rPr lang="en-US" altLang="en-US" sz="2300" dirty="0">
                <a:solidFill>
                  <a:srgbClr val="000000"/>
                </a:solidFill>
                <a:latin typeface="Liberation Sans" panose="020B0604020202020204" pitchFamily="34" charset="0"/>
              </a:rPr>
              <a:t>:</a:t>
            </a:r>
          </a:p>
          <a:p>
            <a:pPr lvl="1">
              <a:lnSpc>
                <a:spcPct val="125000"/>
              </a:lnSpc>
              <a:spcBef>
                <a:spcPts val="1200"/>
              </a:spcBef>
              <a:buClr>
                <a:schemeClr val="tx1"/>
              </a:buClr>
              <a:buFontTx/>
              <a:buAutoNum type="arabicPeriod"/>
            </a:pPr>
            <a:r>
              <a:rPr lang="en-US" altLang="en-US" sz="2200" dirty="0">
                <a:solidFill>
                  <a:srgbClr val="000000"/>
                </a:solidFill>
                <a:latin typeface="Liberation Sans" panose="020B0604020202020204" pitchFamily="34" charset="0"/>
              </a:rPr>
              <a:t>Deposits in transit.</a:t>
            </a:r>
          </a:p>
          <a:p>
            <a:pPr lvl="1">
              <a:lnSpc>
                <a:spcPct val="125000"/>
              </a:lnSpc>
              <a:spcBef>
                <a:spcPts val="1200"/>
              </a:spcBef>
              <a:buClr>
                <a:schemeClr val="tx1"/>
              </a:buClr>
              <a:buFontTx/>
              <a:buAutoNum type="arabicPeriod"/>
            </a:pPr>
            <a:r>
              <a:rPr lang="en-US" altLang="en-US" sz="2200" dirty="0">
                <a:solidFill>
                  <a:srgbClr val="000000"/>
                </a:solidFill>
                <a:latin typeface="Liberation Sans" panose="020B0604020202020204" pitchFamily="34" charset="0"/>
              </a:rPr>
              <a:t>Outstanding checks.</a:t>
            </a:r>
          </a:p>
          <a:p>
            <a:pPr lvl="1">
              <a:lnSpc>
                <a:spcPct val="125000"/>
              </a:lnSpc>
              <a:spcBef>
                <a:spcPts val="1200"/>
              </a:spcBef>
              <a:buClr>
                <a:schemeClr val="tx1"/>
              </a:buClr>
              <a:buFontTx/>
              <a:buAutoNum type="arabicPeriod"/>
            </a:pPr>
            <a:r>
              <a:rPr lang="en-US" altLang="en-US" sz="2200" dirty="0">
                <a:solidFill>
                  <a:srgbClr val="000000"/>
                </a:solidFill>
                <a:latin typeface="Liberation Sans" panose="020B0604020202020204" pitchFamily="34" charset="0"/>
              </a:rPr>
              <a:t>Bank memoranda.</a:t>
            </a:r>
          </a:p>
          <a:p>
            <a:pPr lvl="1">
              <a:lnSpc>
                <a:spcPct val="125000"/>
              </a:lnSpc>
              <a:spcBef>
                <a:spcPts val="1200"/>
              </a:spcBef>
              <a:buClr>
                <a:schemeClr val="tx1"/>
              </a:buClr>
              <a:buFontTx/>
              <a:buAutoNum type="arabicPeriod"/>
            </a:pPr>
            <a:r>
              <a:rPr lang="en-US" altLang="en-US" sz="2200" dirty="0">
                <a:solidFill>
                  <a:srgbClr val="000000"/>
                </a:solidFill>
                <a:latin typeface="Liberation Sans" panose="020B0604020202020204" pitchFamily="34" charset="0"/>
              </a:rPr>
              <a:t>Errors.</a:t>
            </a:r>
          </a:p>
        </p:txBody>
      </p:sp>
      <p:sp>
        <p:nvSpPr>
          <p:cNvPr id="643083" name="Text Box 1035"/>
          <p:cNvSpPr txBox="1">
            <a:spLocks noChangeArrowheads="1"/>
          </p:cNvSpPr>
          <p:nvPr/>
        </p:nvSpPr>
        <p:spPr bwMode="auto">
          <a:xfrm>
            <a:off x="4724400" y="35052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b="1" dirty="0">
                <a:solidFill>
                  <a:srgbClr val="CC0000"/>
                </a:solidFill>
                <a:latin typeface="Liberation Sans" panose="020B0604020202020204" pitchFamily="34" charset="0"/>
              </a:rPr>
              <a:t>Time Lags</a:t>
            </a:r>
          </a:p>
        </p:txBody>
      </p:sp>
      <p:sp>
        <p:nvSpPr>
          <p:cNvPr id="643084" name="AutoShape 1036"/>
          <p:cNvSpPr>
            <a:spLocks/>
          </p:cNvSpPr>
          <p:nvPr/>
        </p:nvSpPr>
        <p:spPr bwMode="auto">
          <a:xfrm>
            <a:off x="4114800" y="2971800"/>
            <a:ext cx="381000" cy="1600200"/>
          </a:xfrm>
          <a:prstGeom prst="rightBrace">
            <a:avLst>
              <a:gd name="adj1" fmla="val 35000"/>
              <a:gd name="adj2" fmla="val 50000"/>
            </a:avLst>
          </a:prstGeom>
          <a:noFill/>
          <a:ln w="28575" cap="sq">
            <a:solidFill>
              <a:srgbClr val="CC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dirty="0">
              <a:solidFill>
                <a:srgbClr val="FF0000"/>
              </a:solidFill>
              <a:latin typeface="Liberation Sans" panose="020B0604020202020204" pitchFamily="34" charset="0"/>
            </a:endParaRPr>
          </a:p>
        </p:txBody>
      </p:sp>
      <p:sp>
        <p:nvSpPr>
          <p:cNvPr id="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RECONCILING THE BANK ACCOUNT</a:t>
            </a:r>
          </a:p>
          <a:p>
            <a:pPr algn="l"/>
            <a:endParaRPr lang="en-US" altLang="en-US" sz="3200" b="1" dirty="0">
              <a:solidFill>
                <a:schemeClr val="tx2">
                  <a:lumMod val="50000"/>
                </a:schemeClr>
              </a:solidFill>
              <a:latin typeface="Liberation Sans" panose="020B0604020202020204" pitchFamily="34" charset="0"/>
            </a:endParaRP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62200"/>
            <a:ext cx="36957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86000"/>
            <a:ext cx="373697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0" name="WordArt 6"/>
          <p:cNvSpPr>
            <a:spLocks noChangeArrowheads="1" noChangeShapeType="1" noTextEdit="1"/>
          </p:cNvSpPr>
          <p:nvPr/>
        </p:nvSpPr>
        <p:spPr bwMode="auto">
          <a:xfrm>
            <a:off x="4191000" y="3124200"/>
            <a:ext cx="838200" cy="1457325"/>
          </a:xfrm>
          <a:prstGeom prst="rect">
            <a:avLst/>
          </a:prstGeom>
        </p:spPr>
        <p:txBody>
          <a:bodyPr wrap="none" fromWordArt="1">
            <a:prstTxWarp prst="textSlantUp">
              <a:avLst>
                <a:gd name="adj" fmla="val 55556"/>
              </a:avLst>
            </a:prstTxWarp>
          </a:bodyPr>
          <a:lstStyle/>
          <a:p>
            <a:r>
              <a:rPr lang="en-US" sz="3600" kern="10">
                <a:ln w="9525" cap="sq">
                  <a:solidFill>
                    <a:srgbClr val="000000"/>
                  </a:solidFill>
                  <a:round/>
                  <a:headEnd type="none" w="sm" len="sm"/>
                  <a:tailEnd type="none" w="sm" len="sm"/>
                </a:ln>
                <a:solidFill>
                  <a:srgbClr val="000000"/>
                </a:solidFill>
                <a:latin typeface="Arial Black" panose="020B0A04020102020204" pitchFamily="34" charset="0"/>
              </a:rPr>
              <a:t>VS.</a:t>
            </a:r>
          </a:p>
        </p:txBody>
      </p:sp>
      <p:sp>
        <p:nvSpPr>
          <p:cNvPr id="45061" name="Rectangle 7"/>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smtClean="0">
                <a:effectLst/>
              </a:rPr>
              <a:t>Bank Statement reconciliation…</a:t>
            </a:r>
          </a:p>
        </p:txBody>
      </p:sp>
      <p:pic>
        <p:nvPicPr>
          <p:cNvPr id="45062" name="Picture 8" descr="ANd9GcSWu-sz0Q82f_TgHYTuYDqytDHktD9JNrSnicLlYlDDCUYEClI1Cw"/>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438400" y="685800"/>
            <a:ext cx="4191000" cy="14303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8135304"/>
      </p:ext>
    </p:extLst>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81000" y="1676400"/>
            <a:ext cx="84582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457200" indent="-457200">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pPr algn="l">
              <a:lnSpc>
                <a:spcPct val="105000"/>
              </a:lnSpc>
              <a:spcBef>
                <a:spcPct val="30000"/>
              </a:spcBef>
            </a:pPr>
            <a:r>
              <a:rPr lang="en-US" altLang="en-US" sz="2000" b="1">
                <a:solidFill>
                  <a:srgbClr val="000000"/>
                </a:solidFill>
              </a:rPr>
              <a:t>“Bank service charge not recorded by the depositor $20.”</a:t>
            </a:r>
          </a:p>
          <a:p>
            <a:pPr algn="l">
              <a:lnSpc>
                <a:spcPct val="105000"/>
              </a:lnSpc>
              <a:spcBef>
                <a:spcPct val="30000"/>
              </a:spcBef>
            </a:pPr>
            <a:r>
              <a:rPr lang="en-US" altLang="en-US" sz="2000">
                <a:solidFill>
                  <a:srgbClr val="000000"/>
                </a:solidFill>
              </a:rPr>
              <a:t>Bank has reduced your balance by $20… you have not….</a:t>
            </a:r>
          </a:p>
          <a:p>
            <a:pPr algn="l">
              <a:lnSpc>
                <a:spcPct val="105000"/>
              </a:lnSpc>
              <a:spcBef>
                <a:spcPct val="30000"/>
              </a:spcBef>
            </a:pPr>
            <a:endParaRPr lang="en-US" altLang="en-US" sz="2000">
              <a:solidFill>
                <a:srgbClr val="000000"/>
              </a:solidFill>
            </a:endParaRPr>
          </a:p>
          <a:p>
            <a:pPr algn="l">
              <a:lnSpc>
                <a:spcPct val="105000"/>
              </a:lnSpc>
              <a:spcBef>
                <a:spcPct val="30000"/>
              </a:spcBef>
            </a:pPr>
            <a:r>
              <a:rPr lang="en-US" altLang="en-US" sz="2000" b="1">
                <a:solidFill>
                  <a:srgbClr val="000000"/>
                </a:solidFill>
              </a:rPr>
              <a:t>“A deposit in transit of $800.”</a:t>
            </a:r>
          </a:p>
          <a:p>
            <a:pPr algn="l">
              <a:lnSpc>
                <a:spcPct val="105000"/>
              </a:lnSpc>
              <a:spcBef>
                <a:spcPct val="30000"/>
              </a:spcBef>
            </a:pPr>
            <a:r>
              <a:rPr lang="en-US" altLang="en-US" sz="2000">
                <a:solidFill>
                  <a:srgbClr val="000000"/>
                </a:solidFill>
              </a:rPr>
              <a:t>Your books show the $800 deposit, the bank does not…</a:t>
            </a:r>
          </a:p>
          <a:p>
            <a:pPr algn="l">
              <a:lnSpc>
                <a:spcPct val="105000"/>
              </a:lnSpc>
              <a:spcBef>
                <a:spcPct val="30000"/>
              </a:spcBef>
            </a:pPr>
            <a:endParaRPr lang="en-US" altLang="en-US" sz="2000">
              <a:solidFill>
                <a:srgbClr val="000000"/>
              </a:solidFill>
            </a:endParaRPr>
          </a:p>
          <a:p>
            <a:pPr algn="l">
              <a:lnSpc>
                <a:spcPct val="105000"/>
              </a:lnSpc>
              <a:spcBef>
                <a:spcPct val="30000"/>
              </a:spcBef>
            </a:pPr>
            <a:r>
              <a:rPr lang="en-US" altLang="en-US" sz="2000" b="1">
                <a:solidFill>
                  <a:srgbClr val="000000"/>
                </a:solidFill>
              </a:rPr>
              <a:t>“An outstanding check of $450.”</a:t>
            </a:r>
          </a:p>
          <a:p>
            <a:pPr algn="l">
              <a:lnSpc>
                <a:spcPct val="105000"/>
              </a:lnSpc>
              <a:spcBef>
                <a:spcPct val="30000"/>
              </a:spcBef>
            </a:pPr>
            <a:r>
              <a:rPr lang="en-US" altLang="en-US" sz="2000">
                <a:solidFill>
                  <a:srgbClr val="000000"/>
                </a:solidFill>
              </a:rPr>
              <a:t>Your records show a check written for $450, the bank has no record of it…</a:t>
            </a:r>
          </a:p>
        </p:txBody>
      </p:sp>
      <p:sp>
        <p:nvSpPr>
          <p:cNvPr id="649229" name="Rectangle 13"/>
          <p:cNvSpPr>
            <a:spLocks noGrp="1" noChangeArrowheads="1"/>
          </p:cNvSpPr>
          <p:nvPr>
            <p:ph type="title" idx="4294967295"/>
          </p:nvPr>
        </p:nvSpPr>
        <p:spPr bwMode="auto">
          <a:xfrm>
            <a:off x="457200" y="457200"/>
            <a:ext cx="8305800" cy="838200"/>
          </a:xfrm>
          <a:prstGeom prst="rect">
            <a:avLst/>
          </a:prstGeom>
          <a:solidFill>
            <a:srgbClr val="003399"/>
          </a:solidFill>
          <a:ln w="12700">
            <a:solidFill>
              <a:schemeClr val="tx1"/>
            </a:solidFill>
            <a:miter lim="800000"/>
            <a:headEnd/>
            <a:tailEnd/>
          </a:ln>
          <a:effectLst>
            <a:outerShdw dist="107763" dir="2700000" algn="ctr" rotWithShape="0">
              <a:schemeClr val="bg2"/>
            </a:outerShdw>
          </a:effectLst>
        </p:spPr>
        <p:txBody>
          <a:bodyPr lIns="90488" tIns="44450" rIns="90488" bIns="44450"/>
          <a:lstStyle/>
          <a:p>
            <a:pPr marL="109538" algn="l">
              <a:defRPr/>
            </a:pPr>
            <a:r>
              <a:rPr lang="en-US" altLang="en-US" sz="2600" dirty="0" smtClean="0">
                <a:solidFill>
                  <a:schemeClr val="bg1"/>
                </a:solidFill>
                <a:effectLst>
                  <a:outerShdw blurRad="38100" dist="38100" dir="2700000" algn="tl">
                    <a:srgbClr val="000000"/>
                  </a:outerShdw>
                </a:effectLst>
              </a:rPr>
              <a:t>Bank Reconciliation Items – </a:t>
            </a:r>
            <a:r>
              <a:rPr lang="en-US" altLang="en-US" sz="2600" dirty="0" smtClean="0">
                <a:solidFill>
                  <a:srgbClr val="FFC000"/>
                </a:solidFill>
                <a:effectLst>
                  <a:outerShdw blurRad="38100" dist="38100" dir="2700000" algn="tl">
                    <a:srgbClr val="000000"/>
                  </a:outerShdw>
                </a:effectLst>
              </a:rPr>
              <a:t>what does one side know that the other side doesn't?</a:t>
            </a:r>
          </a:p>
        </p:txBody>
      </p:sp>
      <p:sp>
        <p:nvSpPr>
          <p:cNvPr id="649230" name="Text Box 14"/>
          <p:cNvSpPr txBox="1">
            <a:spLocks noChangeArrowheads="1"/>
          </p:cNvSpPr>
          <p:nvPr/>
        </p:nvSpPr>
        <p:spPr bwMode="auto">
          <a:xfrm>
            <a:off x="1295400" y="6369050"/>
            <a:ext cx="7696200" cy="336550"/>
          </a:xfrm>
          <a:prstGeom prst="rect">
            <a:avLst/>
          </a:prstGeom>
          <a:solidFill>
            <a:schemeClr val="bg1"/>
          </a:solidFill>
          <a:ln w="19050">
            <a:noFill/>
            <a:miter lim="800000"/>
            <a:headEnd/>
            <a:tailEnd/>
          </a:ln>
          <a:effectLst/>
        </p:spPr>
        <p:txBody>
          <a:bodyPr>
            <a:spAutoFit/>
          </a:bodyPr>
          <a:lstStyle/>
          <a:p>
            <a:pPr marL="457200" indent="-457200" algn="r">
              <a:spcBef>
                <a:spcPct val="50000"/>
              </a:spcBef>
              <a:defRPr/>
            </a:pPr>
            <a:r>
              <a:rPr lang="en-US" sz="1600" b="1" i="1">
                <a:solidFill>
                  <a:schemeClr val="bg2"/>
                </a:solidFill>
                <a:effectLst>
                  <a:outerShdw blurRad="38100" dist="38100" dir="2700000" algn="tl">
                    <a:srgbClr val="C0C0C0"/>
                  </a:outerShdw>
                </a:effectLst>
              </a:rPr>
              <a:t>LO 7  Prepare a bank reconciliation.</a:t>
            </a:r>
          </a:p>
        </p:txBody>
      </p:sp>
    </p:spTree>
    <p:extLst>
      <p:ext uri="{BB962C8B-B14F-4D97-AF65-F5344CB8AC3E}">
        <p14:creationId xmlns:p14="http://schemas.microsoft.com/office/powerpoint/2010/main" val="3053485696"/>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wcsd\Documents\GroupWise\IMG_37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4787871"/>
      </p:ext>
    </p:extLst>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6" name="Text Box 1030"/>
          <p:cNvSpPr txBox="1">
            <a:spLocks noChangeArrowheads="1"/>
          </p:cNvSpPr>
          <p:nvPr/>
        </p:nvSpPr>
        <p:spPr bwMode="auto">
          <a:xfrm>
            <a:off x="609600" y="3245489"/>
            <a:ext cx="2895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571500"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1800" b="1" dirty="0">
                <a:latin typeface="Liberation Sans" panose="020B0604020202020204" pitchFamily="34" charset="0"/>
              </a:rPr>
              <a:t>+  	</a:t>
            </a:r>
            <a:r>
              <a:rPr lang="en-US" altLang="en-US" sz="1800" b="1" dirty="0" smtClean="0">
                <a:latin typeface="Liberation Sans" panose="020B0604020202020204" pitchFamily="34" charset="0"/>
              </a:rPr>
              <a:t>Deposits </a:t>
            </a:r>
            <a:r>
              <a:rPr lang="en-US" altLang="en-US" sz="1800" b="1" dirty="0">
                <a:latin typeface="Liberation Sans" panose="020B0604020202020204" pitchFamily="34" charset="0"/>
              </a:rPr>
              <a:t>in </a:t>
            </a:r>
            <a:r>
              <a:rPr lang="en-US" altLang="en-US" sz="1800" b="1" dirty="0" smtClean="0">
                <a:latin typeface="Liberation Sans" panose="020B0604020202020204" pitchFamily="34" charset="0"/>
              </a:rPr>
              <a:t>transit</a:t>
            </a:r>
            <a:endParaRPr lang="en-US" altLang="en-US" sz="1800" b="1" dirty="0">
              <a:latin typeface="Liberation Sans" panose="020B0604020202020204" pitchFamily="34" charset="0"/>
            </a:endParaRPr>
          </a:p>
          <a:p>
            <a:pPr>
              <a:spcBef>
                <a:spcPct val="50000"/>
              </a:spcBef>
            </a:pPr>
            <a:r>
              <a:rPr lang="en-US" altLang="en-US" sz="1800" b="1" dirty="0">
                <a:latin typeface="Liberation Sans" panose="020B0604020202020204" pitchFamily="34" charset="0"/>
              </a:rPr>
              <a:t>-  	Outstanding </a:t>
            </a:r>
            <a:r>
              <a:rPr lang="en-US" altLang="en-US" sz="1800" b="1" dirty="0" smtClean="0">
                <a:latin typeface="Liberation Sans" panose="020B0604020202020204" pitchFamily="34" charset="0"/>
              </a:rPr>
              <a:t>checks</a:t>
            </a:r>
            <a:endParaRPr lang="en-US" altLang="en-US" sz="1800" b="1" dirty="0">
              <a:latin typeface="Liberation Sans" panose="020B0604020202020204" pitchFamily="34" charset="0"/>
            </a:endParaRPr>
          </a:p>
          <a:p>
            <a:pPr>
              <a:spcBef>
                <a:spcPct val="50000"/>
              </a:spcBef>
            </a:pPr>
            <a:r>
              <a:rPr lang="en-US" altLang="en-US" sz="1800" b="1" dirty="0">
                <a:latin typeface="Liberation Sans" panose="020B0604020202020204" pitchFamily="34" charset="0"/>
              </a:rPr>
              <a:t>+/- 	Bank </a:t>
            </a:r>
            <a:r>
              <a:rPr lang="en-US" altLang="en-US" sz="1800" b="1" dirty="0" smtClean="0">
                <a:latin typeface="Liberation Sans" panose="020B0604020202020204" pitchFamily="34" charset="0"/>
              </a:rPr>
              <a:t>errors</a:t>
            </a:r>
            <a:endParaRPr lang="en-US" altLang="en-US" sz="1800" b="1" dirty="0">
              <a:latin typeface="Liberation Sans" panose="020B0604020202020204" pitchFamily="34" charset="0"/>
            </a:endParaRPr>
          </a:p>
        </p:txBody>
      </p:sp>
      <p:sp>
        <p:nvSpPr>
          <p:cNvPr id="645127" name="Line 1031"/>
          <p:cNvSpPr>
            <a:spLocks noChangeShapeType="1"/>
          </p:cNvSpPr>
          <p:nvPr/>
        </p:nvSpPr>
        <p:spPr bwMode="auto">
          <a:xfrm>
            <a:off x="762000" y="5455289"/>
            <a:ext cx="2743200"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45128" name="Line 1032"/>
          <p:cNvSpPr>
            <a:spLocks noChangeShapeType="1"/>
          </p:cNvSpPr>
          <p:nvPr/>
        </p:nvSpPr>
        <p:spPr bwMode="auto">
          <a:xfrm>
            <a:off x="762000" y="5836289"/>
            <a:ext cx="2743200"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45129" name="Text Box 1033"/>
          <p:cNvSpPr txBox="1">
            <a:spLocks noChangeArrowheads="1"/>
          </p:cNvSpPr>
          <p:nvPr/>
        </p:nvSpPr>
        <p:spPr bwMode="auto">
          <a:xfrm>
            <a:off x="5486400" y="3245489"/>
            <a:ext cx="32766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46037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spcBef>
                <a:spcPct val="50000"/>
              </a:spcBef>
              <a:buClr>
                <a:srgbClr val="800000"/>
              </a:buClr>
              <a:buFont typeface="Wingdings" pitchFamily="2" charset="2"/>
              <a:buNone/>
            </a:pPr>
            <a:r>
              <a:rPr lang="en-US" altLang="en-US" sz="1800" b="1" dirty="0">
                <a:latin typeface="Liberation Sans" panose="020B0604020202020204" pitchFamily="34" charset="0"/>
              </a:rPr>
              <a:t>+	</a:t>
            </a:r>
            <a:r>
              <a:rPr lang="en-US" altLang="en-US" sz="1800" b="1" dirty="0" smtClean="0">
                <a:latin typeface="Liberation Sans" panose="020B0604020202020204" pitchFamily="34" charset="0"/>
              </a:rPr>
              <a:t>EFT collections and other deposits</a:t>
            </a:r>
            <a:endParaRPr lang="en-US" altLang="en-US" sz="1800" b="1" dirty="0">
              <a:latin typeface="Liberation Sans" panose="020B0604020202020204" pitchFamily="34" charset="0"/>
            </a:endParaRPr>
          </a:p>
          <a:p>
            <a:pPr>
              <a:spcBef>
                <a:spcPct val="50000"/>
              </a:spcBef>
            </a:pPr>
            <a:r>
              <a:rPr lang="en-US" altLang="en-US" sz="1800" b="1" dirty="0">
                <a:latin typeface="Liberation Sans" panose="020B0604020202020204" pitchFamily="34" charset="0"/>
              </a:rPr>
              <a:t>-	NSF (bounced) checks</a:t>
            </a:r>
          </a:p>
          <a:p>
            <a:pPr>
              <a:spcBef>
                <a:spcPct val="50000"/>
              </a:spcBef>
            </a:pPr>
            <a:r>
              <a:rPr lang="en-US" altLang="en-US" sz="1800" b="1" dirty="0">
                <a:latin typeface="Liberation Sans" panose="020B0604020202020204" pitchFamily="34" charset="0"/>
              </a:rPr>
              <a:t>-	</a:t>
            </a:r>
            <a:r>
              <a:rPr lang="en-US" altLang="en-US" sz="1800" b="1" dirty="0" smtClean="0">
                <a:latin typeface="Liberation Sans" panose="020B0604020202020204" pitchFamily="34" charset="0"/>
              </a:rPr>
              <a:t>Service charges and other payments</a:t>
            </a:r>
            <a:endParaRPr lang="en-US" altLang="en-US" sz="1800" b="1" dirty="0">
              <a:latin typeface="Liberation Sans" panose="020B0604020202020204" pitchFamily="34" charset="0"/>
            </a:endParaRPr>
          </a:p>
          <a:p>
            <a:pPr>
              <a:spcBef>
                <a:spcPct val="50000"/>
              </a:spcBef>
            </a:pPr>
            <a:r>
              <a:rPr lang="en-US" altLang="en-US" sz="1800" b="1" dirty="0">
                <a:latin typeface="Liberation Sans" panose="020B0604020202020204" pitchFamily="34" charset="0"/>
              </a:rPr>
              <a:t>+/-	Company </a:t>
            </a:r>
            <a:r>
              <a:rPr lang="en-US" altLang="en-US" sz="1800" b="1" dirty="0" smtClean="0">
                <a:latin typeface="Liberation Sans" panose="020B0604020202020204" pitchFamily="34" charset="0"/>
              </a:rPr>
              <a:t>errors</a:t>
            </a:r>
            <a:endParaRPr lang="en-US" altLang="en-US" sz="1800" b="1" dirty="0">
              <a:latin typeface="Liberation Sans" panose="020B0604020202020204" pitchFamily="34" charset="0"/>
            </a:endParaRPr>
          </a:p>
        </p:txBody>
      </p:sp>
      <p:sp>
        <p:nvSpPr>
          <p:cNvPr id="645130" name="Line 1034"/>
          <p:cNvSpPr>
            <a:spLocks noChangeShapeType="1"/>
          </p:cNvSpPr>
          <p:nvPr/>
        </p:nvSpPr>
        <p:spPr bwMode="auto">
          <a:xfrm>
            <a:off x="5638800" y="5455289"/>
            <a:ext cx="2743200"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45131" name="Line 1035"/>
          <p:cNvSpPr>
            <a:spLocks noChangeShapeType="1"/>
          </p:cNvSpPr>
          <p:nvPr/>
        </p:nvSpPr>
        <p:spPr bwMode="auto">
          <a:xfrm>
            <a:off x="5638800" y="5836289"/>
            <a:ext cx="2743200"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45132" name="Text Box 1036"/>
          <p:cNvSpPr txBox="1">
            <a:spLocks noChangeArrowheads="1"/>
          </p:cNvSpPr>
          <p:nvPr/>
        </p:nvSpPr>
        <p:spPr bwMode="auto">
          <a:xfrm>
            <a:off x="609600" y="5469577"/>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46037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latin typeface="Liberation Sans" panose="020B0604020202020204" pitchFamily="34" charset="0"/>
              </a:rPr>
              <a:t>CORRECT BALANCE</a:t>
            </a:r>
          </a:p>
        </p:txBody>
      </p:sp>
      <p:sp>
        <p:nvSpPr>
          <p:cNvPr id="645133" name="Text Box 1037"/>
          <p:cNvSpPr txBox="1">
            <a:spLocks noChangeArrowheads="1"/>
          </p:cNvSpPr>
          <p:nvPr/>
        </p:nvSpPr>
        <p:spPr bwMode="auto">
          <a:xfrm>
            <a:off x="5562600" y="5469577"/>
            <a:ext cx="2895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6075" indent="-346075" algn="l">
              <a:defRPr sz="2400">
                <a:solidFill>
                  <a:schemeClr val="tx1"/>
                </a:solidFill>
                <a:latin typeface="Times New Roman" pitchFamily="18" charset="0"/>
              </a:defRPr>
            </a:lvl1pPr>
            <a:lvl2pPr marL="460375" algn="l">
              <a:defRPr sz="2400">
                <a:solidFill>
                  <a:schemeClr val="tx1"/>
                </a:solidFill>
                <a:latin typeface="Times New Roman" pitchFamily="18" charset="0"/>
              </a:defRPr>
            </a:lvl2pPr>
            <a:lvl3pPr algn="l">
              <a:defRPr sz="2400">
                <a:solidFill>
                  <a:schemeClr val="tx1"/>
                </a:solidFill>
                <a:latin typeface="Times New Roman" pitchFamily="18" charset="0"/>
              </a:defRPr>
            </a:lvl3pPr>
            <a:lvl4pPr algn="l">
              <a:defRPr sz="2400">
                <a:solidFill>
                  <a:schemeClr val="tx1"/>
                </a:solidFill>
                <a:latin typeface="Times New Roman" pitchFamily="18" charset="0"/>
              </a:defRPr>
            </a:lvl4pPr>
            <a:lvl5pPr algn="l">
              <a:defRPr sz="2400">
                <a:solidFill>
                  <a:schemeClr val="tx1"/>
                </a:solidFill>
                <a:latin typeface="Times New Roman" pitchFamily="18" charset="0"/>
              </a:defRPr>
            </a:lvl5pPr>
            <a:lvl6pPr eaLnBrk="0" fontAlgn="base" hangingPunct="0">
              <a:spcBef>
                <a:spcPct val="0"/>
              </a:spcBef>
              <a:spcAft>
                <a:spcPct val="0"/>
              </a:spcAft>
              <a:defRPr sz="2400">
                <a:solidFill>
                  <a:schemeClr val="tx1"/>
                </a:solidFill>
                <a:latin typeface="Times New Roman" pitchFamily="18" charset="0"/>
              </a:defRPr>
            </a:lvl6pPr>
            <a:lvl7pPr eaLnBrk="0" fontAlgn="base" hangingPunct="0">
              <a:spcBef>
                <a:spcPct val="0"/>
              </a:spcBef>
              <a:spcAft>
                <a:spcPct val="0"/>
              </a:spcAft>
              <a:defRPr sz="2400">
                <a:solidFill>
                  <a:schemeClr val="tx1"/>
                </a:solidFill>
                <a:latin typeface="Times New Roman" pitchFamily="18" charset="0"/>
              </a:defRPr>
            </a:lvl7pPr>
            <a:lvl8pPr eaLnBrk="0" fontAlgn="base" hangingPunct="0">
              <a:spcBef>
                <a:spcPct val="0"/>
              </a:spcBef>
              <a:spcAft>
                <a:spcPct val="0"/>
              </a:spcAft>
              <a:defRPr sz="2400">
                <a:solidFill>
                  <a:schemeClr val="tx1"/>
                </a:solidFill>
                <a:latin typeface="Times New Roman" pitchFamily="18" charset="0"/>
              </a:defRPr>
            </a:lvl8pPr>
            <a:lvl9pPr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ltLang="en-US" sz="1800" b="1" dirty="0">
                <a:latin typeface="Liberation Sans" panose="020B0604020202020204" pitchFamily="34" charset="0"/>
              </a:rPr>
              <a:t>CORRECT BALANCE</a:t>
            </a:r>
          </a:p>
        </p:txBody>
      </p:sp>
      <p:sp>
        <p:nvSpPr>
          <p:cNvPr id="645135" name="AutoShape 1039"/>
          <p:cNvSpPr>
            <a:spLocks noChangeArrowheads="1"/>
          </p:cNvSpPr>
          <p:nvPr/>
        </p:nvSpPr>
        <p:spPr bwMode="auto">
          <a:xfrm>
            <a:off x="3733800" y="5496233"/>
            <a:ext cx="1600200" cy="304800"/>
          </a:xfrm>
          <a:prstGeom prst="leftRightArrow">
            <a:avLst>
              <a:gd name="adj1" fmla="val 50000"/>
              <a:gd name="adj2" fmla="val 105000"/>
            </a:avLst>
          </a:prstGeom>
          <a:solidFill>
            <a:srgbClr val="CC0000"/>
          </a:solidFill>
          <a:ln w="12700" cap="sq">
            <a:solidFill>
              <a:schemeClr val="tx1"/>
            </a:solidFill>
            <a:miter lim="800000"/>
            <a:headEnd type="none" w="sm" len="sm"/>
            <a:tailEnd type="none" w="sm" len="sm"/>
          </a:ln>
          <a:effectLst/>
          <a:extLst/>
        </p:spPr>
        <p:txBody>
          <a:bodyPr wrap="none" anchor="ctr"/>
          <a:lstStyle/>
          <a:p>
            <a:endParaRPr lang="en-US" dirty="0">
              <a:latin typeface="Liberation Sans" panose="020B0604020202020204" pitchFamily="34" charset="0"/>
            </a:endParaRPr>
          </a:p>
        </p:txBody>
      </p:sp>
      <p:sp>
        <p:nvSpPr>
          <p:cNvPr id="645136" name="Line 1040"/>
          <p:cNvSpPr>
            <a:spLocks noChangeShapeType="1"/>
          </p:cNvSpPr>
          <p:nvPr/>
        </p:nvSpPr>
        <p:spPr bwMode="auto">
          <a:xfrm>
            <a:off x="762000" y="3169289"/>
            <a:ext cx="2743200"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645137" name="Line 1041"/>
          <p:cNvSpPr>
            <a:spLocks noChangeShapeType="1"/>
          </p:cNvSpPr>
          <p:nvPr/>
        </p:nvSpPr>
        <p:spPr bwMode="auto">
          <a:xfrm>
            <a:off x="5638800" y="3169289"/>
            <a:ext cx="2743200" cy="0"/>
          </a:xfrm>
          <a:prstGeom prst="line">
            <a:avLst/>
          </a:prstGeom>
          <a:noFill/>
          <a:ln w="381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pic>
        <p:nvPicPr>
          <p:cNvPr id="645145" name="Picture 1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1357952"/>
            <a:ext cx="7343775" cy="173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0"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rgbClr val="CC0000"/>
                </a:solidFill>
                <a:latin typeface="Liberation Sans" panose="020B0604020202020204" pitchFamily="34" charset="0"/>
              </a:rPr>
              <a:t>RECONCILIATION PROCEDURES</a:t>
            </a:r>
          </a:p>
        </p:txBody>
      </p:sp>
      <p:sp>
        <p:nvSpPr>
          <p:cNvPr id="645139" name="Text Box 1043"/>
          <p:cNvSpPr txBox="1">
            <a:spLocks noChangeArrowheads="1"/>
          </p:cNvSpPr>
          <p:nvPr/>
        </p:nvSpPr>
        <p:spPr bwMode="auto">
          <a:xfrm>
            <a:off x="838200" y="6019800"/>
            <a:ext cx="2462284" cy="461665"/>
          </a:xfrm>
          <a:prstGeom prst="rect">
            <a:avLst/>
          </a:prstGeom>
          <a:noFill/>
          <a:ln>
            <a:noFill/>
          </a:ln>
          <a:effectLst/>
          <a:extLst/>
        </p:spPr>
        <p:txBody>
          <a:bodyPr wrap="square">
            <a:spAutoFit/>
          </a:bodyPr>
          <a:lstStyle>
            <a:defPPr>
              <a:defRPr lang="en-US"/>
            </a:defPPr>
            <a:lvl1pPr algn="l">
              <a:defRPr sz="1200" b="1">
                <a:latin typeface="Liberation Sans" panose="020B0604020202020204" pitchFamily="34" charset="0"/>
              </a:defRPr>
            </a:lvl1pPr>
          </a:lstStyle>
          <a:p>
            <a:r>
              <a:rPr lang="en-US" dirty="0"/>
              <a:t>ILLUSTRATION 7-8</a:t>
            </a:r>
          </a:p>
          <a:p>
            <a:r>
              <a:rPr lang="en-US" b="0" dirty="0"/>
              <a:t>Bank reconciliation adjustments</a:t>
            </a:r>
            <a:endParaRPr lang="en-US" altLang="en-US" b="0" dirty="0"/>
          </a:p>
        </p:txBody>
      </p:sp>
      <p:sp>
        <p:nvSpPr>
          <p:cNvPr id="1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
        <p:nvSpPr>
          <p:cNvPr id="2" name="Rectangle 1"/>
          <p:cNvSpPr/>
          <p:nvPr/>
        </p:nvSpPr>
        <p:spPr>
          <a:xfrm>
            <a:off x="-76200" y="-102603"/>
            <a:ext cx="8839200" cy="400110"/>
          </a:xfrm>
          <a:prstGeom prst="rect">
            <a:avLst/>
          </a:prstGeom>
        </p:spPr>
        <p:txBody>
          <a:bodyPr wrap="square">
            <a:spAutoFit/>
          </a:bodyPr>
          <a:lstStyle/>
          <a:p>
            <a:r>
              <a:rPr lang="en-US" altLang="en-US" sz="2000" dirty="0">
                <a:solidFill>
                  <a:schemeClr val="tx2">
                    <a:lumMod val="60000"/>
                    <a:lumOff val="40000"/>
                  </a:schemeClr>
                </a:solidFill>
                <a:latin typeface="+mn-lt"/>
              </a:rPr>
              <a:t>HELPFUL VID: https://www.youtube.com/watch?v=9LfnlMz2Aic</a:t>
            </a:r>
            <a:endParaRPr lang="en-US" altLang="en-US" sz="2000" dirty="0">
              <a:solidFill>
                <a:schemeClr val="tx2">
                  <a:lumMod val="60000"/>
                  <a:lumOff val="40000"/>
                </a:schemeClr>
              </a:solidFill>
              <a:latin typeface="+mn-lt"/>
            </a:endParaRPr>
          </a:p>
        </p:txBody>
      </p:sp>
    </p:spTree>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rgbClr val="CC0000"/>
                </a:solidFill>
                <a:latin typeface="Liberation Sans" panose="020B0604020202020204" pitchFamily="34" charset="0"/>
              </a:rPr>
              <a:t>BANK RECONCILIATION ILLUSTRATED</a:t>
            </a:r>
          </a:p>
        </p:txBody>
      </p:sp>
      <p:sp>
        <p:nvSpPr>
          <p:cNvPr id="2" name="Rectangle 1"/>
          <p:cNvSpPr/>
          <p:nvPr/>
        </p:nvSpPr>
        <p:spPr>
          <a:xfrm>
            <a:off x="304800" y="1219200"/>
            <a:ext cx="8534400" cy="5262979"/>
          </a:xfrm>
          <a:prstGeom prst="rect">
            <a:avLst/>
          </a:prstGeom>
        </p:spPr>
        <p:txBody>
          <a:bodyPr wrap="square">
            <a:spAutoFit/>
          </a:bodyPr>
          <a:lstStyle/>
          <a:p>
            <a:pPr algn="l">
              <a:spcBef>
                <a:spcPts val="0"/>
              </a:spcBef>
            </a:pPr>
            <a:r>
              <a:rPr lang="en-US" sz="1800" dirty="0">
                <a:latin typeface="Liberation Sans" panose="020B0604020202020204" pitchFamily="34" charset="0"/>
              </a:rPr>
              <a:t>T</a:t>
            </a:r>
            <a:r>
              <a:rPr lang="en-US" sz="1800" dirty="0" smtClean="0">
                <a:latin typeface="Liberation Sans" panose="020B0604020202020204" pitchFamily="34" charset="0"/>
              </a:rPr>
              <a:t>he </a:t>
            </a:r>
            <a:r>
              <a:rPr lang="en-US" sz="1800" dirty="0">
                <a:latin typeface="Liberation Sans" panose="020B0604020202020204" pitchFamily="34" charset="0"/>
              </a:rPr>
              <a:t>bank statement for Laird </a:t>
            </a:r>
            <a:r>
              <a:rPr lang="en-US" sz="1800" dirty="0" smtClean="0">
                <a:latin typeface="Liberation Sans" panose="020B0604020202020204" pitchFamily="34" charset="0"/>
              </a:rPr>
              <a:t>Company </a:t>
            </a:r>
            <a:r>
              <a:rPr lang="en-US" sz="1800" dirty="0">
                <a:latin typeface="Liberation Sans" panose="020B0604020202020204" pitchFamily="34" charset="0"/>
              </a:rPr>
              <a:t>shows a balance per bank of $</a:t>
            </a:r>
            <a:r>
              <a:rPr lang="en-US" sz="1800" dirty="0" smtClean="0">
                <a:latin typeface="Liberation Sans" panose="020B0604020202020204" pitchFamily="34" charset="0"/>
              </a:rPr>
              <a:t>15,907.45 on </a:t>
            </a:r>
            <a:r>
              <a:rPr lang="en-US" sz="1800" dirty="0">
                <a:latin typeface="Liberation Sans" panose="020B0604020202020204" pitchFamily="34" charset="0"/>
              </a:rPr>
              <a:t>April 30, 2017. On this date the balance of cash per books is $11,709.45</a:t>
            </a:r>
            <a:r>
              <a:rPr lang="en-US" sz="1800" dirty="0" smtClean="0">
                <a:latin typeface="Liberation Sans" panose="020B0604020202020204" pitchFamily="34" charset="0"/>
              </a:rPr>
              <a:t>. Laird </a:t>
            </a:r>
            <a:r>
              <a:rPr lang="en-US" sz="1800" dirty="0">
                <a:latin typeface="Liberation Sans" panose="020B0604020202020204" pitchFamily="34" charset="0"/>
              </a:rPr>
              <a:t>determines the following reconciling </a:t>
            </a:r>
            <a:r>
              <a:rPr lang="en-US" sz="1800" dirty="0" smtClean="0">
                <a:latin typeface="Liberation Sans" panose="020B0604020202020204" pitchFamily="34" charset="0"/>
              </a:rPr>
              <a:t>items.</a:t>
            </a:r>
          </a:p>
          <a:p>
            <a:pPr algn="l">
              <a:spcBef>
                <a:spcPts val="600"/>
              </a:spcBef>
              <a:tabLst>
                <a:tab pos="7997825" algn="r"/>
              </a:tabLst>
            </a:pPr>
            <a:r>
              <a:rPr lang="en-US" sz="1800" b="1" dirty="0" smtClean="0">
                <a:latin typeface="Liberation Sans" panose="020B0604020202020204" pitchFamily="34" charset="0"/>
              </a:rPr>
              <a:t>Deposits in transit: </a:t>
            </a:r>
            <a:r>
              <a:rPr lang="en-US" sz="1800" dirty="0" smtClean="0">
                <a:latin typeface="Liberation Sans" panose="020B0604020202020204" pitchFamily="34" charset="0"/>
              </a:rPr>
              <a:t>April 30 deposit (received by </a:t>
            </a:r>
          </a:p>
          <a:p>
            <a:pPr algn="l">
              <a:spcBef>
                <a:spcPts val="0"/>
              </a:spcBef>
              <a:tabLst>
                <a:tab pos="7997825" algn="r"/>
              </a:tabLst>
            </a:pPr>
            <a:r>
              <a:rPr lang="en-US" sz="1800" dirty="0" smtClean="0">
                <a:latin typeface="Liberation Sans" panose="020B0604020202020204" pitchFamily="34" charset="0"/>
              </a:rPr>
              <a:t>bank on May 1). 	$2,201.40</a:t>
            </a:r>
          </a:p>
          <a:p>
            <a:pPr algn="l">
              <a:spcBef>
                <a:spcPts val="600"/>
              </a:spcBef>
              <a:tabLst>
                <a:tab pos="7997825" algn="r"/>
              </a:tabLst>
            </a:pPr>
            <a:r>
              <a:rPr lang="en-US" sz="1800" b="1" dirty="0" smtClean="0">
                <a:latin typeface="Liberation Sans" panose="020B0604020202020204" pitchFamily="34" charset="0"/>
              </a:rPr>
              <a:t>Outstanding checks: </a:t>
            </a:r>
            <a:r>
              <a:rPr lang="en-US" sz="1800" dirty="0" smtClean="0">
                <a:latin typeface="Liberation Sans" panose="020B0604020202020204" pitchFamily="34" charset="0"/>
              </a:rPr>
              <a:t>No. 453, $3,000.00; No. 457,</a:t>
            </a:r>
          </a:p>
          <a:p>
            <a:pPr algn="l">
              <a:spcBef>
                <a:spcPts val="0"/>
              </a:spcBef>
              <a:tabLst>
                <a:tab pos="7997825" algn="r"/>
              </a:tabLst>
            </a:pPr>
            <a:r>
              <a:rPr lang="en-US" sz="1800" dirty="0" smtClean="0">
                <a:latin typeface="Liberation Sans" panose="020B0604020202020204" pitchFamily="34" charset="0"/>
              </a:rPr>
              <a:t>$1,401.30; No. 460, $1,502.70. 	5,904.00</a:t>
            </a:r>
          </a:p>
          <a:p>
            <a:pPr algn="l">
              <a:spcBef>
                <a:spcPts val="600"/>
              </a:spcBef>
              <a:tabLst>
                <a:tab pos="7997825" algn="r"/>
              </a:tabLst>
            </a:pPr>
            <a:r>
              <a:rPr lang="en-US" sz="1800" b="1" dirty="0" smtClean="0">
                <a:latin typeface="Liberation Sans" panose="020B0604020202020204" pitchFamily="34" charset="0"/>
              </a:rPr>
              <a:t>Other deposits: </a:t>
            </a:r>
            <a:r>
              <a:rPr lang="en-US" sz="1800" dirty="0" smtClean="0">
                <a:latin typeface="Liberation Sans" panose="020B0604020202020204" pitchFamily="34" charset="0"/>
              </a:rPr>
              <a:t>Unrecorded electronic receipt from customer </a:t>
            </a:r>
          </a:p>
          <a:p>
            <a:pPr algn="l">
              <a:spcBef>
                <a:spcPts val="0"/>
              </a:spcBef>
              <a:tabLst>
                <a:tab pos="7997825" algn="r"/>
              </a:tabLst>
            </a:pPr>
            <a:r>
              <a:rPr lang="en-US" sz="1800" dirty="0" smtClean="0">
                <a:latin typeface="Liberation Sans" panose="020B0604020202020204" pitchFamily="34" charset="0"/>
              </a:rPr>
              <a:t>on account on April 9 determined from bank statement. 	1,035.00</a:t>
            </a:r>
          </a:p>
          <a:p>
            <a:pPr algn="l">
              <a:spcBef>
                <a:spcPts val="600"/>
              </a:spcBef>
              <a:tabLst>
                <a:tab pos="7997825" algn="r"/>
              </a:tabLst>
            </a:pPr>
            <a:r>
              <a:rPr lang="en-US" sz="1800" b="1" dirty="0" smtClean="0">
                <a:latin typeface="Liberation Sans" panose="020B0604020202020204" pitchFamily="34" charset="0"/>
              </a:rPr>
              <a:t>Other payments: </a:t>
            </a:r>
            <a:r>
              <a:rPr lang="en-US" sz="1800" dirty="0" smtClean="0">
                <a:latin typeface="Liberation Sans" panose="020B0604020202020204" pitchFamily="34" charset="0"/>
              </a:rPr>
              <a:t>Unrecorded charges determined from the </a:t>
            </a:r>
          </a:p>
          <a:p>
            <a:pPr algn="l">
              <a:spcBef>
                <a:spcPts val="0"/>
              </a:spcBef>
              <a:tabLst>
                <a:tab pos="7997825" algn="r"/>
              </a:tabLst>
            </a:pPr>
            <a:r>
              <a:rPr lang="en-US" sz="1800" dirty="0" smtClean="0">
                <a:latin typeface="Liberation Sans" panose="020B0604020202020204" pitchFamily="34" charset="0"/>
              </a:rPr>
              <a:t>bank statement are as follows:</a:t>
            </a:r>
          </a:p>
          <a:p>
            <a:pPr marL="341313" indent="-341313" algn="l">
              <a:spcBef>
                <a:spcPts val="0"/>
              </a:spcBef>
              <a:tabLst>
                <a:tab pos="7997825" algn="r"/>
              </a:tabLst>
            </a:pPr>
            <a:r>
              <a:rPr lang="en-US" sz="1800" dirty="0" smtClean="0">
                <a:latin typeface="Liberation Sans" panose="020B0604020202020204" pitchFamily="34" charset="0"/>
              </a:rPr>
              <a:t>	Returned NSF check on April 29 	425.60</a:t>
            </a:r>
          </a:p>
          <a:p>
            <a:pPr marL="341313" indent="-341313" algn="l">
              <a:spcBef>
                <a:spcPts val="0"/>
              </a:spcBef>
              <a:tabLst>
                <a:tab pos="7997825" algn="r"/>
              </a:tabLst>
            </a:pPr>
            <a:r>
              <a:rPr lang="en-US" sz="1800" dirty="0" smtClean="0">
                <a:latin typeface="Liberation Sans" panose="020B0604020202020204" pitchFamily="34" charset="0"/>
              </a:rPr>
              <a:t>	Debit and credit card fees on April 30 	120.00</a:t>
            </a:r>
          </a:p>
          <a:p>
            <a:pPr marL="341313" indent="-341313" algn="l">
              <a:spcBef>
                <a:spcPts val="0"/>
              </a:spcBef>
              <a:tabLst>
                <a:tab pos="7997825" algn="r"/>
              </a:tabLst>
            </a:pPr>
            <a:r>
              <a:rPr lang="en-US" sz="1800" dirty="0" smtClean="0">
                <a:latin typeface="Liberation Sans" panose="020B0604020202020204" pitchFamily="34" charset="0"/>
              </a:rPr>
              <a:t>	Bank service charges on April 30 	30.00</a:t>
            </a:r>
          </a:p>
          <a:p>
            <a:pPr algn="l">
              <a:spcBef>
                <a:spcPts val="600"/>
              </a:spcBef>
              <a:tabLst>
                <a:tab pos="7997825" algn="r"/>
              </a:tabLst>
            </a:pPr>
            <a:r>
              <a:rPr lang="en-US" sz="1800" b="1" dirty="0" smtClean="0">
                <a:latin typeface="Liberation Sans" panose="020B0604020202020204" pitchFamily="34" charset="0"/>
              </a:rPr>
              <a:t>Company errors: </a:t>
            </a:r>
            <a:r>
              <a:rPr lang="en-US" sz="1800" dirty="0" smtClean="0">
                <a:latin typeface="Liberation Sans" panose="020B0604020202020204" pitchFamily="34" charset="0"/>
              </a:rPr>
              <a:t>Check No. 443 was correctly written by Laird </a:t>
            </a:r>
          </a:p>
          <a:p>
            <a:pPr algn="l">
              <a:spcBef>
                <a:spcPts val="0"/>
              </a:spcBef>
              <a:tabLst>
                <a:tab pos="7997825" algn="r"/>
              </a:tabLst>
            </a:pPr>
            <a:r>
              <a:rPr lang="en-US" sz="1800" dirty="0" smtClean="0">
                <a:latin typeface="Liberation Sans" panose="020B0604020202020204" pitchFamily="34" charset="0"/>
              </a:rPr>
              <a:t>for $1,226 </a:t>
            </a:r>
            <a:r>
              <a:rPr lang="en-US" sz="1800" dirty="0">
                <a:latin typeface="Liberation Sans" panose="020B0604020202020204" pitchFamily="34" charset="0"/>
              </a:rPr>
              <a:t>and</a:t>
            </a:r>
            <a:r>
              <a:rPr lang="en-US" sz="1800" dirty="0" smtClean="0">
                <a:latin typeface="Liberation Sans" panose="020B0604020202020204" pitchFamily="34" charset="0"/>
              </a:rPr>
              <a:t> was correctly paid by the bank on April 12. </a:t>
            </a:r>
          </a:p>
          <a:p>
            <a:pPr algn="l">
              <a:spcBef>
                <a:spcPts val="0"/>
              </a:spcBef>
              <a:tabLst>
                <a:tab pos="7997825" algn="r"/>
              </a:tabLst>
            </a:pPr>
            <a:r>
              <a:rPr lang="en-US" sz="1800" dirty="0" smtClean="0">
                <a:latin typeface="Liberation Sans" panose="020B0604020202020204" pitchFamily="34" charset="0"/>
              </a:rPr>
              <a:t>However, it was recorded as $1,262 on Laird’s books. 	36.00</a:t>
            </a:r>
            <a:endParaRPr lang="en-US" sz="1800" dirty="0">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Text Box 2"/>
          <p:cNvSpPr txBox="1">
            <a:spLocks noChangeArrowheads="1"/>
          </p:cNvSpPr>
          <p:nvPr/>
        </p:nvSpPr>
        <p:spPr bwMode="auto">
          <a:xfrm>
            <a:off x="609600" y="1295400"/>
            <a:ext cx="7848600" cy="463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sz="2400">
                <a:solidFill>
                  <a:schemeClr val="tx1"/>
                </a:solidFill>
                <a:latin typeface="Times New Roman" pitchFamily="18" charset="0"/>
              </a:defRPr>
            </a:lvl1pPr>
            <a:lvl2pPr marL="973138" indent="-457200" algn="l">
              <a:defRPr sz="2400">
                <a:solidFill>
                  <a:schemeClr val="tx1"/>
                </a:solidFill>
                <a:latin typeface="Times New Roman" pitchFamily="18" charset="0"/>
              </a:defRPr>
            </a:lvl2pPr>
            <a:lvl3pPr marL="1544638" indent="-457200" algn="l">
              <a:defRPr sz="2400">
                <a:solidFill>
                  <a:schemeClr val="tx1"/>
                </a:solidFill>
                <a:latin typeface="Times New Roman" pitchFamily="18" charset="0"/>
              </a:defRPr>
            </a:lvl3pPr>
            <a:lvl4pPr marL="2116138" indent="-457200" algn="l">
              <a:defRPr sz="2400">
                <a:solidFill>
                  <a:schemeClr val="tx1"/>
                </a:solidFill>
                <a:latin typeface="Times New Roman" pitchFamily="18" charset="0"/>
              </a:defRPr>
            </a:lvl4pPr>
            <a:lvl5pPr marL="2687638" indent="-457200" algn="l">
              <a:defRPr sz="2400">
                <a:solidFill>
                  <a:schemeClr val="tx1"/>
                </a:solidFill>
                <a:latin typeface="Times New Roman" pitchFamily="18" charset="0"/>
              </a:defRPr>
            </a:lvl5pPr>
            <a:lvl6pPr marL="3144838" indent="-457200" eaLnBrk="0" fontAlgn="base" hangingPunct="0">
              <a:spcBef>
                <a:spcPct val="0"/>
              </a:spcBef>
              <a:spcAft>
                <a:spcPct val="0"/>
              </a:spcAft>
              <a:defRPr sz="2400">
                <a:solidFill>
                  <a:schemeClr val="tx1"/>
                </a:solidFill>
                <a:latin typeface="Times New Roman" pitchFamily="18" charset="0"/>
              </a:defRPr>
            </a:lvl6pPr>
            <a:lvl7pPr marL="3602038" indent="-457200" eaLnBrk="0" fontAlgn="base" hangingPunct="0">
              <a:spcBef>
                <a:spcPct val="0"/>
              </a:spcBef>
              <a:spcAft>
                <a:spcPct val="0"/>
              </a:spcAft>
              <a:defRPr sz="2400">
                <a:solidFill>
                  <a:schemeClr val="tx1"/>
                </a:solidFill>
                <a:latin typeface="Times New Roman" pitchFamily="18" charset="0"/>
              </a:defRPr>
            </a:lvl7pPr>
            <a:lvl8pPr marL="4059238" indent="-457200" eaLnBrk="0" fontAlgn="base" hangingPunct="0">
              <a:spcBef>
                <a:spcPct val="0"/>
              </a:spcBef>
              <a:spcAft>
                <a:spcPct val="0"/>
              </a:spcAft>
              <a:defRPr sz="2400">
                <a:solidFill>
                  <a:schemeClr val="tx1"/>
                </a:solidFill>
                <a:latin typeface="Times New Roman" pitchFamily="18" charset="0"/>
              </a:defRPr>
            </a:lvl8pPr>
            <a:lvl9pPr marL="4516438" indent="-457200" eaLnBrk="0" fontAlgn="base" hangingPunct="0">
              <a:spcBef>
                <a:spcPct val="0"/>
              </a:spcBef>
              <a:spcAft>
                <a:spcPct val="0"/>
              </a:spcAft>
              <a:defRPr sz="2400">
                <a:solidFill>
                  <a:schemeClr val="tx1"/>
                </a:solidFill>
                <a:latin typeface="Times New Roman" pitchFamily="18" charset="0"/>
              </a:defRPr>
            </a:lvl9pPr>
          </a:lstStyle>
          <a:p>
            <a:pPr>
              <a:lnSpc>
                <a:spcPct val="105000"/>
              </a:lnSpc>
              <a:spcBef>
                <a:spcPct val="30000"/>
              </a:spcBef>
            </a:pPr>
            <a:r>
              <a:rPr lang="en-US" altLang="en-US" sz="2300" b="1" dirty="0">
                <a:latin typeface="Liberation Sans" panose="020B0604020202020204" pitchFamily="34" charset="0"/>
              </a:rPr>
              <a:t>Illustration:  Prepare a bank reconciliation at April 30.</a:t>
            </a:r>
          </a:p>
        </p:txBody>
      </p:sp>
      <p:sp>
        <p:nvSpPr>
          <p:cNvPr id="735236" name="Line 4"/>
          <p:cNvSpPr>
            <a:spLocks noChangeShapeType="1"/>
          </p:cNvSpPr>
          <p:nvPr/>
        </p:nvSpPr>
        <p:spPr bwMode="auto">
          <a:xfrm rot="10800000">
            <a:off x="8077200" y="3163271"/>
            <a:ext cx="457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cap="sq">
                <a:solidFill>
                  <a:srgbClr val="800000"/>
                </a:solidFill>
                <a:round/>
                <a:headEnd type="none" w="sm" len="sm"/>
                <a:tailEnd type="triangl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37" name="Line 5"/>
          <p:cNvSpPr>
            <a:spLocks noChangeShapeType="1"/>
          </p:cNvSpPr>
          <p:nvPr/>
        </p:nvSpPr>
        <p:spPr bwMode="auto">
          <a:xfrm>
            <a:off x="8534400" y="3163271"/>
            <a:ext cx="0" cy="22860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cap="sq">
                <a:solidFill>
                  <a:srgbClr val="800000"/>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38" name="Line 6"/>
          <p:cNvSpPr>
            <a:spLocks noChangeShapeType="1"/>
          </p:cNvSpPr>
          <p:nvPr/>
        </p:nvSpPr>
        <p:spPr bwMode="auto">
          <a:xfrm rot="10800000">
            <a:off x="8077200" y="5449271"/>
            <a:ext cx="4572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38100" cap="sq">
                <a:solidFill>
                  <a:srgbClr val="800000"/>
                </a:solidFill>
                <a:round/>
                <a:headEnd type="none" w="sm" len="sm"/>
                <a:tailEnd type="triangl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39" name="Text Box 7"/>
          <p:cNvSpPr txBox="1">
            <a:spLocks noChangeArrowheads="1"/>
          </p:cNvSpPr>
          <p:nvPr/>
        </p:nvSpPr>
        <p:spPr bwMode="auto">
          <a:xfrm>
            <a:off x="838200" y="1863108"/>
            <a:ext cx="76200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6858000" algn="r"/>
              </a:tabLst>
              <a:defRPr sz="2400">
                <a:solidFill>
                  <a:schemeClr val="tx1"/>
                </a:solidFill>
                <a:latin typeface="Times New Roman" pitchFamily="18" charset="0"/>
              </a:defRPr>
            </a:lvl1pPr>
            <a:lvl2pPr marL="1028700" indent="-457200" algn="l">
              <a:tabLst>
                <a:tab pos="6858000" algn="r"/>
              </a:tabLst>
              <a:defRPr sz="2400">
                <a:solidFill>
                  <a:schemeClr val="tx1"/>
                </a:solidFill>
                <a:latin typeface="Times New Roman" pitchFamily="18" charset="0"/>
              </a:defRPr>
            </a:lvl2pPr>
            <a:lvl3pPr marL="1600200" indent="-457200" algn="l">
              <a:tabLst>
                <a:tab pos="6858000" algn="r"/>
              </a:tabLst>
              <a:defRPr sz="2400">
                <a:solidFill>
                  <a:schemeClr val="tx1"/>
                </a:solidFill>
                <a:latin typeface="Times New Roman" pitchFamily="18" charset="0"/>
              </a:defRPr>
            </a:lvl3pPr>
            <a:lvl4pPr marL="2171700" indent="-457200" algn="l">
              <a:tabLst>
                <a:tab pos="6858000" algn="r"/>
              </a:tabLst>
              <a:defRPr sz="2400">
                <a:solidFill>
                  <a:schemeClr val="tx1"/>
                </a:solidFill>
                <a:latin typeface="Times New Roman" pitchFamily="18" charset="0"/>
              </a:defRPr>
            </a:lvl4pPr>
            <a:lvl5pPr marL="2743200" indent="-457200" algn="l">
              <a:tabLst>
                <a:tab pos="68580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8580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8580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8580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858000" algn="r"/>
              </a:tabLst>
              <a:defRPr sz="2400">
                <a:solidFill>
                  <a:schemeClr val="tx1"/>
                </a:solidFill>
                <a:latin typeface="Times New Roman" pitchFamily="18" charset="0"/>
              </a:defRPr>
            </a:lvl9pPr>
          </a:lstStyle>
          <a:p>
            <a:pPr>
              <a:spcBef>
                <a:spcPct val="50000"/>
              </a:spcBef>
            </a:pPr>
            <a:r>
              <a:rPr lang="en-US" altLang="en-US" sz="2200" b="1" dirty="0">
                <a:solidFill>
                  <a:srgbClr val="CC0000"/>
                </a:solidFill>
                <a:latin typeface="Liberation Sans" panose="020B0604020202020204" pitchFamily="34" charset="0"/>
                <a:cs typeface="Arial" charset="0"/>
              </a:rPr>
              <a:t>Cash balance per bank statement</a:t>
            </a:r>
            <a:r>
              <a:rPr lang="en-US" altLang="en-US" sz="2000" b="1" dirty="0">
                <a:latin typeface="Liberation Sans" panose="020B0604020202020204" pitchFamily="34" charset="0"/>
                <a:cs typeface="Arial" charset="0"/>
              </a:rPr>
              <a:t>	$15,907.45</a:t>
            </a:r>
          </a:p>
        </p:txBody>
      </p:sp>
      <p:sp>
        <p:nvSpPr>
          <p:cNvPr id="735240" name="Text Box 8"/>
          <p:cNvSpPr txBox="1">
            <a:spLocks noChangeArrowheads="1"/>
          </p:cNvSpPr>
          <p:nvPr/>
        </p:nvSpPr>
        <p:spPr bwMode="auto">
          <a:xfrm>
            <a:off x="838200" y="2244108"/>
            <a:ext cx="7620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149350" algn="l"/>
                <a:tab pos="6858000" algn="r"/>
              </a:tabLst>
              <a:defRPr sz="2400">
                <a:solidFill>
                  <a:schemeClr val="tx1"/>
                </a:solidFill>
                <a:latin typeface="Times New Roman" pitchFamily="18" charset="0"/>
              </a:defRPr>
            </a:lvl1pPr>
            <a:lvl2pPr marL="1028700" indent="-457200" algn="l">
              <a:tabLst>
                <a:tab pos="1149350" algn="l"/>
                <a:tab pos="6858000" algn="r"/>
              </a:tabLst>
              <a:defRPr sz="2400">
                <a:solidFill>
                  <a:schemeClr val="tx1"/>
                </a:solidFill>
                <a:latin typeface="Times New Roman" pitchFamily="18" charset="0"/>
              </a:defRPr>
            </a:lvl2pPr>
            <a:lvl3pPr marL="1600200" indent="-457200" algn="l">
              <a:tabLst>
                <a:tab pos="1149350" algn="l"/>
                <a:tab pos="6858000" algn="r"/>
              </a:tabLst>
              <a:defRPr sz="2400">
                <a:solidFill>
                  <a:schemeClr val="tx1"/>
                </a:solidFill>
                <a:latin typeface="Times New Roman" pitchFamily="18" charset="0"/>
              </a:defRPr>
            </a:lvl3pPr>
            <a:lvl4pPr marL="2171700" indent="-457200" algn="l">
              <a:tabLst>
                <a:tab pos="1149350" algn="l"/>
                <a:tab pos="6858000" algn="r"/>
              </a:tabLst>
              <a:defRPr sz="2400">
                <a:solidFill>
                  <a:schemeClr val="tx1"/>
                </a:solidFill>
                <a:latin typeface="Times New Roman" pitchFamily="18" charset="0"/>
              </a:defRPr>
            </a:lvl4pPr>
            <a:lvl5pPr marL="2743200" indent="-457200" algn="l">
              <a:tabLst>
                <a:tab pos="1149350" algn="l"/>
                <a:tab pos="68580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1149350" algn="l"/>
                <a:tab pos="68580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1149350" algn="l"/>
                <a:tab pos="68580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1149350" algn="l"/>
                <a:tab pos="68580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1149350" algn="l"/>
                <a:tab pos="6858000" algn="r"/>
              </a:tabLst>
              <a:defRPr sz="2400">
                <a:solidFill>
                  <a:schemeClr val="tx1"/>
                </a:solidFill>
                <a:latin typeface="Times New Roman" pitchFamily="18" charset="0"/>
              </a:defRPr>
            </a:lvl9pPr>
          </a:lstStyle>
          <a:p>
            <a:pPr>
              <a:spcBef>
                <a:spcPct val="50000"/>
              </a:spcBef>
            </a:pPr>
            <a:r>
              <a:rPr lang="en-US" altLang="en-US" sz="2000" b="1" dirty="0">
                <a:latin typeface="Liberation Sans" panose="020B0604020202020204" pitchFamily="34" charset="0"/>
                <a:cs typeface="Arial" charset="0"/>
              </a:rPr>
              <a:t>Deposit in transit	2,201.40</a:t>
            </a:r>
          </a:p>
        </p:txBody>
      </p:sp>
      <p:sp>
        <p:nvSpPr>
          <p:cNvPr id="735241" name="Text Box 9"/>
          <p:cNvSpPr txBox="1">
            <a:spLocks noChangeArrowheads="1"/>
          </p:cNvSpPr>
          <p:nvPr/>
        </p:nvSpPr>
        <p:spPr bwMode="auto">
          <a:xfrm>
            <a:off x="838200" y="2625108"/>
            <a:ext cx="7620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1149350" algn="l"/>
                <a:tab pos="6969125" algn="r"/>
              </a:tabLst>
              <a:defRPr sz="2400">
                <a:solidFill>
                  <a:schemeClr val="tx1"/>
                </a:solidFill>
                <a:latin typeface="Times New Roman" pitchFamily="18" charset="0"/>
              </a:defRPr>
            </a:lvl1pPr>
            <a:lvl2pPr marL="1028700" indent="-457200" algn="l">
              <a:tabLst>
                <a:tab pos="1149350" algn="l"/>
                <a:tab pos="6969125" algn="r"/>
              </a:tabLst>
              <a:defRPr sz="2400">
                <a:solidFill>
                  <a:schemeClr val="tx1"/>
                </a:solidFill>
                <a:latin typeface="Times New Roman" pitchFamily="18" charset="0"/>
              </a:defRPr>
            </a:lvl2pPr>
            <a:lvl3pPr marL="1600200" indent="-457200" algn="l">
              <a:tabLst>
                <a:tab pos="1149350" algn="l"/>
                <a:tab pos="6969125" algn="r"/>
              </a:tabLst>
              <a:defRPr sz="2400">
                <a:solidFill>
                  <a:schemeClr val="tx1"/>
                </a:solidFill>
                <a:latin typeface="Times New Roman" pitchFamily="18" charset="0"/>
              </a:defRPr>
            </a:lvl3pPr>
            <a:lvl4pPr marL="2171700" indent="-457200" algn="l">
              <a:tabLst>
                <a:tab pos="1149350" algn="l"/>
                <a:tab pos="6969125" algn="r"/>
              </a:tabLst>
              <a:defRPr sz="2400">
                <a:solidFill>
                  <a:schemeClr val="tx1"/>
                </a:solidFill>
                <a:latin typeface="Times New Roman" pitchFamily="18" charset="0"/>
              </a:defRPr>
            </a:lvl4pPr>
            <a:lvl5pPr marL="2743200" indent="-457200" algn="l">
              <a:tabLst>
                <a:tab pos="1149350" algn="l"/>
                <a:tab pos="6969125"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1149350" algn="l"/>
                <a:tab pos="6969125"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1149350" algn="l"/>
                <a:tab pos="6969125"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1149350" algn="l"/>
                <a:tab pos="6969125"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1149350" algn="l"/>
                <a:tab pos="6969125" algn="r"/>
              </a:tabLst>
              <a:defRPr sz="2400">
                <a:solidFill>
                  <a:schemeClr val="tx1"/>
                </a:solidFill>
                <a:latin typeface="Times New Roman" pitchFamily="18" charset="0"/>
              </a:defRPr>
            </a:lvl9pPr>
          </a:lstStyle>
          <a:p>
            <a:pPr>
              <a:spcBef>
                <a:spcPct val="50000"/>
              </a:spcBef>
            </a:pPr>
            <a:r>
              <a:rPr lang="en-US" altLang="en-US" sz="2000" b="1" dirty="0">
                <a:latin typeface="Liberation Sans" panose="020B0604020202020204" pitchFamily="34" charset="0"/>
                <a:cs typeface="Arial" charset="0"/>
              </a:rPr>
              <a:t>Outstanding checks	(5,904.00)</a:t>
            </a:r>
          </a:p>
        </p:txBody>
      </p:sp>
      <p:sp>
        <p:nvSpPr>
          <p:cNvPr id="735242" name="Text Box 10"/>
          <p:cNvSpPr txBox="1">
            <a:spLocks noChangeArrowheads="1"/>
          </p:cNvSpPr>
          <p:nvPr/>
        </p:nvSpPr>
        <p:spPr bwMode="auto">
          <a:xfrm>
            <a:off x="838200" y="2977533"/>
            <a:ext cx="7620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6858000" algn="r"/>
              </a:tabLst>
              <a:defRPr sz="2400">
                <a:solidFill>
                  <a:schemeClr val="tx1"/>
                </a:solidFill>
                <a:latin typeface="Times New Roman" pitchFamily="18" charset="0"/>
              </a:defRPr>
            </a:lvl1pPr>
            <a:lvl2pPr marL="1028700" indent="-457200" algn="l">
              <a:tabLst>
                <a:tab pos="6858000" algn="r"/>
              </a:tabLst>
              <a:defRPr sz="2400">
                <a:solidFill>
                  <a:schemeClr val="tx1"/>
                </a:solidFill>
                <a:latin typeface="Times New Roman" pitchFamily="18" charset="0"/>
              </a:defRPr>
            </a:lvl2pPr>
            <a:lvl3pPr marL="1600200" indent="-457200" algn="l">
              <a:tabLst>
                <a:tab pos="6858000" algn="r"/>
              </a:tabLst>
              <a:defRPr sz="2400">
                <a:solidFill>
                  <a:schemeClr val="tx1"/>
                </a:solidFill>
                <a:latin typeface="Times New Roman" pitchFamily="18" charset="0"/>
              </a:defRPr>
            </a:lvl3pPr>
            <a:lvl4pPr marL="2171700" indent="-457200" algn="l">
              <a:tabLst>
                <a:tab pos="6858000" algn="r"/>
              </a:tabLst>
              <a:defRPr sz="2400">
                <a:solidFill>
                  <a:schemeClr val="tx1"/>
                </a:solidFill>
                <a:latin typeface="Times New Roman" pitchFamily="18" charset="0"/>
              </a:defRPr>
            </a:lvl4pPr>
            <a:lvl5pPr marL="2743200" indent="-457200" algn="l">
              <a:tabLst>
                <a:tab pos="68580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8580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8580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8580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858000" algn="r"/>
              </a:tabLst>
              <a:defRPr sz="2400">
                <a:solidFill>
                  <a:schemeClr val="tx1"/>
                </a:solidFill>
                <a:latin typeface="Times New Roman" pitchFamily="18" charset="0"/>
              </a:defRPr>
            </a:lvl9pPr>
          </a:lstStyle>
          <a:p>
            <a:pPr>
              <a:spcBef>
                <a:spcPct val="50000"/>
              </a:spcBef>
            </a:pPr>
            <a:r>
              <a:rPr lang="en-US" altLang="en-US" sz="2000" b="1" dirty="0">
                <a:latin typeface="Liberation Sans" panose="020B0604020202020204" pitchFamily="34" charset="0"/>
                <a:cs typeface="Arial" charset="0"/>
              </a:rPr>
              <a:t>Adjusted cash balance per bank</a:t>
            </a:r>
            <a:r>
              <a:rPr lang="en-US" altLang="en-US" sz="2000" dirty="0">
                <a:latin typeface="Liberation Sans" panose="020B0604020202020204" pitchFamily="34" charset="0"/>
                <a:cs typeface="Arial" charset="0"/>
              </a:rPr>
              <a:t>	</a:t>
            </a:r>
            <a:r>
              <a:rPr lang="en-US" altLang="en-US" sz="2000" b="1" dirty="0">
                <a:solidFill>
                  <a:srgbClr val="CC0000"/>
                </a:solidFill>
                <a:latin typeface="Liberation Sans" panose="020B0604020202020204" pitchFamily="34" charset="0"/>
                <a:cs typeface="Arial" charset="0"/>
              </a:rPr>
              <a:t>$12,204.85</a:t>
            </a:r>
          </a:p>
        </p:txBody>
      </p:sp>
      <p:sp>
        <p:nvSpPr>
          <p:cNvPr id="735243" name="Text Box 11"/>
          <p:cNvSpPr txBox="1">
            <a:spLocks noChangeArrowheads="1"/>
          </p:cNvSpPr>
          <p:nvPr/>
        </p:nvSpPr>
        <p:spPr bwMode="auto">
          <a:xfrm>
            <a:off x="838200" y="3663333"/>
            <a:ext cx="76200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6858000" algn="r"/>
              </a:tabLst>
              <a:defRPr sz="2400">
                <a:solidFill>
                  <a:schemeClr val="tx1"/>
                </a:solidFill>
                <a:latin typeface="Times New Roman" pitchFamily="18" charset="0"/>
              </a:defRPr>
            </a:lvl1pPr>
            <a:lvl2pPr marL="1028700" indent="-457200" algn="l">
              <a:tabLst>
                <a:tab pos="6858000" algn="r"/>
              </a:tabLst>
              <a:defRPr sz="2400">
                <a:solidFill>
                  <a:schemeClr val="tx1"/>
                </a:solidFill>
                <a:latin typeface="Times New Roman" pitchFamily="18" charset="0"/>
              </a:defRPr>
            </a:lvl2pPr>
            <a:lvl3pPr marL="1600200" indent="-457200" algn="l">
              <a:tabLst>
                <a:tab pos="6858000" algn="r"/>
              </a:tabLst>
              <a:defRPr sz="2400">
                <a:solidFill>
                  <a:schemeClr val="tx1"/>
                </a:solidFill>
                <a:latin typeface="Times New Roman" pitchFamily="18" charset="0"/>
              </a:defRPr>
            </a:lvl3pPr>
            <a:lvl4pPr marL="2171700" indent="-457200" algn="l">
              <a:tabLst>
                <a:tab pos="6858000" algn="r"/>
              </a:tabLst>
              <a:defRPr sz="2400">
                <a:solidFill>
                  <a:schemeClr val="tx1"/>
                </a:solidFill>
                <a:latin typeface="Times New Roman" pitchFamily="18" charset="0"/>
              </a:defRPr>
            </a:lvl4pPr>
            <a:lvl5pPr marL="2743200" indent="-457200" algn="l">
              <a:tabLst>
                <a:tab pos="68580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8580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8580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8580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858000" algn="r"/>
              </a:tabLst>
              <a:defRPr sz="2400">
                <a:solidFill>
                  <a:schemeClr val="tx1"/>
                </a:solidFill>
                <a:latin typeface="Times New Roman" pitchFamily="18" charset="0"/>
              </a:defRPr>
            </a:lvl9pPr>
          </a:lstStyle>
          <a:p>
            <a:pPr>
              <a:spcBef>
                <a:spcPct val="50000"/>
              </a:spcBef>
            </a:pPr>
            <a:r>
              <a:rPr lang="en-US" altLang="en-US" sz="2200" b="1" dirty="0">
                <a:solidFill>
                  <a:srgbClr val="CC0000"/>
                </a:solidFill>
                <a:latin typeface="Liberation Sans" panose="020B0604020202020204" pitchFamily="34" charset="0"/>
                <a:cs typeface="Arial" charset="0"/>
              </a:rPr>
              <a:t>Cash balance per books</a:t>
            </a:r>
            <a:r>
              <a:rPr lang="en-US" altLang="en-US" sz="2000" b="1" dirty="0">
                <a:latin typeface="Liberation Sans" panose="020B0604020202020204" pitchFamily="34" charset="0"/>
                <a:cs typeface="Arial" charset="0"/>
              </a:rPr>
              <a:t>	$</a:t>
            </a:r>
            <a:r>
              <a:rPr lang="en-US" altLang="en-US" sz="2000" b="1" dirty="0" smtClean="0">
                <a:latin typeface="Liberation Sans" panose="020B0604020202020204" pitchFamily="34" charset="0"/>
                <a:cs typeface="Arial" charset="0"/>
              </a:rPr>
              <a:t>11,709.45</a:t>
            </a:r>
            <a:endParaRPr lang="en-US" altLang="en-US" sz="2000" b="1" dirty="0">
              <a:latin typeface="Liberation Sans" panose="020B0604020202020204" pitchFamily="34" charset="0"/>
              <a:cs typeface="Arial" charset="0"/>
            </a:endParaRPr>
          </a:p>
        </p:txBody>
      </p:sp>
      <p:sp>
        <p:nvSpPr>
          <p:cNvPr id="735245" name="Text Box 13"/>
          <p:cNvSpPr txBox="1">
            <a:spLocks noChangeArrowheads="1"/>
          </p:cNvSpPr>
          <p:nvPr/>
        </p:nvSpPr>
        <p:spPr bwMode="auto">
          <a:xfrm>
            <a:off x="838200" y="4060208"/>
            <a:ext cx="7620000" cy="1938992"/>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spcBef>
                <a:spcPct val="50000"/>
              </a:spcBef>
              <a:tabLst>
                <a:tab pos="1149350" algn="l"/>
                <a:tab pos="6969125" algn="r"/>
              </a:tabLst>
              <a:defRPr sz="2000" b="1">
                <a:latin typeface="Liberation Sans" panose="020B0604020202020204" pitchFamily="34" charset="0"/>
                <a:cs typeface="Arial" charset="0"/>
              </a:defRPr>
            </a:lvl1pPr>
            <a:lvl2pPr marL="1028700" indent="-457200" algn="l">
              <a:tabLst>
                <a:tab pos="1149350" algn="l"/>
                <a:tab pos="6969125" algn="r"/>
              </a:tabLst>
              <a:defRPr>
                <a:latin typeface="Times New Roman" pitchFamily="18" charset="0"/>
              </a:defRPr>
            </a:lvl2pPr>
            <a:lvl3pPr marL="1600200" indent="-457200" algn="l">
              <a:tabLst>
                <a:tab pos="1149350" algn="l"/>
                <a:tab pos="6969125" algn="r"/>
              </a:tabLst>
              <a:defRPr>
                <a:latin typeface="Times New Roman" pitchFamily="18" charset="0"/>
              </a:defRPr>
            </a:lvl3pPr>
            <a:lvl4pPr marL="2171700" indent="-457200" algn="l">
              <a:tabLst>
                <a:tab pos="1149350" algn="l"/>
                <a:tab pos="6969125" algn="r"/>
              </a:tabLst>
              <a:defRPr>
                <a:latin typeface="Times New Roman" pitchFamily="18" charset="0"/>
              </a:defRPr>
            </a:lvl4pPr>
            <a:lvl5pPr marL="2743200" indent="-457200" algn="l">
              <a:tabLst>
                <a:tab pos="1149350" algn="l"/>
                <a:tab pos="6969125" algn="r"/>
              </a:tabLst>
              <a:defRPr>
                <a:latin typeface="Times New Roman" pitchFamily="18" charset="0"/>
              </a:defRPr>
            </a:lvl5pPr>
            <a:lvl6pPr marL="3200400" indent="-457200" eaLnBrk="0" fontAlgn="base" hangingPunct="0">
              <a:spcBef>
                <a:spcPct val="0"/>
              </a:spcBef>
              <a:spcAft>
                <a:spcPct val="0"/>
              </a:spcAft>
              <a:tabLst>
                <a:tab pos="1149350" algn="l"/>
                <a:tab pos="6969125" algn="r"/>
              </a:tabLst>
              <a:defRPr>
                <a:latin typeface="Times New Roman" pitchFamily="18" charset="0"/>
              </a:defRPr>
            </a:lvl6pPr>
            <a:lvl7pPr marL="3657600" indent="-457200" eaLnBrk="0" fontAlgn="base" hangingPunct="0">
              <a:spcBef>
                <a:spcPct val="0"/>
              </a:spcBef>
              <a:spcAft>
                <a:spcPct val="0"/>
              </a:spcAft>
              <a:tabLst>
                <a:tab pos="1149350" algn="l"/>
                <a:tab pos="6969125" algn="r"/>
              </a:tabLst>
              <a:defRPr>
                <a:latin typeface="Times New Roman" pitchFamily="18" charset="0"/>
              </a:defRPr>
            </a:lvl7pPr>
            <a:lvl8pPr marL="4114800" indent="-457200" eaLnBrk="0" fontAlgn="base" hangingPunct="0">
              <a:spcBef>
                <a:spcPct val="0"/>
              </a:spcBef>
              <a:spcAft>
                <a:spcPct val="0"/>
              </a:spcAft>
              <a:tabLst>
                <a:tab pos="1149350" algn="l"/>
                <a:tab pos="6969125" algn="r"/>
              </a:tabLst>
              <a:defRPr>
                <a:latin typeface="Times New Roman" pitchFamily="18" charset="0"/>
              </a:defRPr>
            </a:lvl8pPr>
            <a:lvl9pPr marL="4572000" indent="-457200" eaLnBrk="0" fontAlgn="base" hangingPunct="0">
              <a:spcBef>
                <a:spcPct val="0"/>
              </a:spcBef>
              <a:spcAft>
                <a:spcPct val="0"/>
              </a:spcAft>
              <a:tabLst>
                <a:tab pos="1149350" algn="l"/>
                <a:tab pos="6969125" algn="r"/>
              </a:tabLst>
              <a:defRPr>
                <a:latin typeface="Times New Roman" pitchFamily="18" charset="0"/>
              </a:defRPr>
            </a:lvl9pPr>
          </a:lstStyle>
          <a:p>
            <a:pPr>
              <a:spcBef>
                <a:spcPts val="600"/>
              </a:spcBef>
              <a:tabLst>
                <a:tab pos="1149350" algn="l"/>
                <a:tab pos="6864350" algn="r"/>
              </a:tabLst>
            </a:pPr>
            <a:r>
              <a:rPr lang="en-US" dirty="0" smtClean="0"/>
              <a:t>Electronic </a:t>
            </a:r>
            <a:r>
              <a:rPr lang="en-US" dirty="0"/>
              <a:t>funds transfer received </a:t>
            </a:r>
            <a:r>
              <a:rPr lang="en-US" dirty="0" smtClean="0"/>
              <a:t>	$</a:t>
            </a:r>
            <a:r>
              <a:rPr lang="en-US" dirty="0"/>
              <a:t>1,035.00</a:t>
            </a:r>
          </a:p>
          <a:p>
            <a:pPr>
              <a:spcBef>
                <a:spcPts val="600"/>
              </a:spcBef>
              <a:tabLst>
                <a:tab pos="1149350" algn="l"/>
                <a:tab pos="6864350" algn="r"/>
              </a:tabLst>
            </a:pPr>
            <a:r>
              <a:rPr lang="en-US" dirty="0"/>
              <a:t>Error in recording check </a:t>
            </a:r>
            <a:r>
              <a:rPr lang="en-US" dirty="0" smtClean="0"/>
              <a:t> No</a:t>
            </a:r>
            <a:r>
              <a:rPr lang="en-US" dirty="0"/>
              <a:t>. 443 </a:t>
            </a:r>
            <a:r>
              <a:rPr lang="en-US" dirty="0" smtClean="0"/>
              <a:t>	36.00 </a:t>
            </a:r>
            <a:endParaRPr lang="en-US" dirty="0"/>
          </a:p>
          <a:p>
            <a:pPr>
              <a:spcBef>
                <a:spcPts val="600"/>
              </a:spcBef>
              <a:tabLst>
                <a:tab pos="1149350" algn="l"/>
                <a:tab pos="6973888" algn="r"/>
              </a:tabLst>
            </a:pPr>
            <a:r>
              <a:rPr lang="en-US" dirty="0" smtClean="0"/>
              <a:t>NSF </a:t>
            </a:r>
            <a:r>
              <a:rPr lang="en-US" dirty="0"/>
              <a:t>check </a:t>
            </a:r>
            <a:r>
              <a:rPr lang="en-US" dirty="0" smtClean="0"/>
              <a:t>	(425.60)</a:t>
            </a:r>
            <a:endParaRPr lang="en-US" dirty="0"/>
          </a:p>
          <a:p>
            <a:pPr>
              <a:spcBef>
                <a:spcPts val="600"/>
              </a:spcBef>
              <a:tabLst>
                <a:tab pos="1149350" algn="l"/>
                <a:tab pos="6973888" algn="r"/>
              </a:tabLst>
            </a:pPr>
            <a:r>
              <a:rPr lang="en-US" dirty="0"/>
              <a:t>Debit and credit card fees </a:t>
            </a:r>
            <a:r>
              <a:rPr lang="en-US" dirty="0" smtClean="0"/>
              <a:t>	(120.00)</a:t>
            </a:r>
            <a:endParaRPr lang="en-US" dirty="0"/>
          </a:p>
          <a:p>
            <a:pPr>
              <a:spcBef>
                <a:spcPts val="600"/>
              </a:spcBef>
              <a:tabLst>
                <a:tab pos="1149350" algn="l"/>
                <a:tab pos="6973888" algn="r"/>
              </a:tabLst>
            </a:pPr>
            <a:r>
              <a:rPr lang="en-US" dirty="0"/>
              <a:t>Bank service charge </a:t>
            </a:r>
            <a:r>
              <a:rPr lang="en-US" dirty="0" smtClean="0"/>
              <a:t>	(30.00)</a:t>
            </a:r>
            <a:endParaRPr lang="en-US" altLang="en-US" dirty="0"/>
          </a:p>
        </p:txBody>
      </p:sp>
      <p:sp>
        <p:nvSpPr>
          <p:cNvPr id="735248" name="Text Box 16"/>
          <p:cNvSpPr txBox="1">
            <a:spLocks noChangeArrowheads="1"/>
          </p:cNvSpPr>
          <p:nvPr/>
        </p:nvSpPr>
        <p:spPr bwMode="auto">
          <a:xfrm>
            <a:off x="838200" y="5963620"/>
            <a:ext cx="7620000"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6858000" algn="r"/>
              </a:tabLst>
              <a:defRPr sz="2400">
                <a:solidFill>
                  <a:schemeClr val="tx1"/>
                </a:solidFill>
                <a:latin typeface="Times New Roman" pitchFamily="18" charset="0"/>
              </a:defRPr>
            </a:lvl1pPr>
            <a:lvl2pPr marL="1028700" indent="-457200" algn="l">
              <a:tabLst>
                <a:tab pos="6858000" algn="r"/>
              </a:tabLst>
              <a:defRPr sz="2400">
                <a:solidFill>
                  <a:schemeClr val="tx1"/>
                </a:solidFill>
                <a:latin typeface="Times New Roman" pitchFamily="18" charset="0"/>
              </a:defRPr>
            </a:lvl2pPr>
            <a:lvl3pPr marL="1600200" indent="-457200" algn="l">
              <a:tabLst>
                <a:tab pos="6858000" algn="r"/>
              </a:tabLst>
              <a:defRPr sz="2400">
                <a:solidFill>
                  <a:schemeClr val="tx1"/>
                </a:solidFill>
                <a:latin typeface="Times New Roman" pitchFamily="18" charset="0"/>
              </a:defRPr>
            </a:lvl3pPr>
            <a:lvl4pPr marL="2171700" indent="-457200" algn="l">
              <a:tabLst>
                <a:tab pos="6858000" algn="r"/>
              </a:tabLst>
              <a:defRPr sz="2400">
                <a:solidFill>
                  <a:schemeClr val="tx1"/>
                </a:solidFill>
                <a:latin typeface="Times New Roman" pitchFamily="18" charset="0"/>
              </a:defRPr>
            </a:lvl4pPr>
            <a:lvl5pPr marL="2743200" indent="-457200" algn="l">
              <a:tabLst>
                <a:tab pos="68580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68580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68580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68580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6858000" algn="r"/>
              </a:tabLst>
              <a:defRPr sz="2400">
                <a:solidFill>
                  <a:schemeClr val="tx1"/>
                </a:solidFill>
                <a:latin typeface="Times New Roman" pitchFamily="18" charset="0"/>
              </a:defRPr>
            </a:lvl9pPr>
          </a:lstStyle>
          <a:p>
            <a:pPr>
              <a:spcBef>
                <a:spcPct val="50000"/>
              </a:spcBef>
            </a:pPr>
            <a:r>
              <a:rPr lang="en-US" altLang="en-US" sz="2000" b="1" dirty="0">
                <a:latin typeface="Liberation Sans" panose="020B0604020202020204" pitchFamily="34" charset="0"/>
                <a:cs typeface="Arial" charset="0"/>
              </a:rPr>
              <a:t>Adjusted cash balance per books</a:t>
            </a:r>
            <a:r>
              <a:rPr lang="en-US" altLang="en-US" sz="2000" dirty="0">
                <a:latin typeface="Liberation Sans" panose="020B0604020202020204" pitchFamily="34" charset="0"/>
                <a:cs typeface="Arial" charset="0"/>
              </a:rPr>
              <a:t>	</a:t>
            </a:r>
            <a:r>
              <a:rPr lang="en-US" altLang="en-US" sz="2000" b="1" dirty="0">
                <a:solidFill>
                  <a:srgbClr val="CC0000"/>
                </a:solidFill>
                <a:latin typeface="Liberation Sans" panose="020B0604020202020204" pitchFamily="34" charset="0"/>
                <a:cs typeface="Arial" charset="0"/>
              </a:rPr>
              <a:t>$12,204.85</a:t>
            </a:r>
          </a:p>
        </p:txBody>
      </p:sp>
      <p:sp>
        <p:nvSpPr>
          <p:cNvPr id="735249" name="Freeform 17"/>
          <p:cNvSpPr>
            <a:spLocks/>
          </p:cNvSpPr>
          <p:nvPr/>
        </p:nvSpPr>
        <p:spPr bwMode="auto">
          <a:xfrm>
            <a:off x="6359856" y="3020396"/>
            <a:ext cx="1435100" cy="1587"/>
          </a:xfrm>
          <a:custGeom>
            <a:avLst/>
            <a:gdLst>
              <a:gd name="T0" fmla="*/ 0 w 672"/>
              <a:gd name="T1" fmla="*/ 0 h 1"/>
              <a:gd name="T2" fmla="*/ 672 w 672"/>
              <a:gd name="T3" fmla="*/ 0 h 1"/>
            </a:gdLst>
            <a:ahLst/>
            <a:cxnLst>
              <a:cxn ang="0">
                <a:pos x="T0" y="T1"/>
              </a:cxn>
              <a:cxn ang="0">
                <a:pos x="T2" y="T3"/>
              </a:cxn>
            </a:cxnLst>
            <a:rect l="0" t="0" r="r" b="b"/>
            <a:pathLst>
              <a:path w="672" h="1">
                <a:moveTo>
                  <a:pt x="0" y="0"/>
                </a:moveTo>
                <a:lnTo>
                  <a:pt x="672"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50" name="Freeform 18"/>
          <p:cNvSpPr>
            <a:spLocks/>
          </p:cNvSpPr>
          <p:nvPr/>
        </p:nvSpPr>
        <p:spPr bwMode="auto">
          <a:xfrm>
            <a:off x="6359856" y="3372821"/>
            <a:ext cx="1435100" cy="1587"/>
          </a:xfrm>
          <a:custGeom>
            <a:avLst/>
            <a:gdLst>
              <a:gd name="T0" fmla="*/ 0 w 672"/>
              <a:gd name="T1" fmla="*/ 0 h 1"/>
              <a:gd name="T2" fmla="*/ 672 w 672"/>
              <a:gd name="T3" fmla="*/ 0 h 1"/>
            </a:gdLst>
            <a:ahLst/>
            <a:cxnLst>
              <a:cxn ang="0">
                <a:pos x="T0" y="T1"/>
              </a:cxn>
              <a:cxn ang="0">
                <a:pos x="T2" y="T3"/>
              </a:cxn>
            </a:cxnLst>
            <a:rect l="0" t="0" r="r" b="b"/>
            <a:pathLst>
              <a:path w="672" h="1">
                <a:moveTo>
                  <a:pt x="0" y="0"/>
                </a:moveTo>
                <a:lnTo>
                  <a:pt x="672"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51" name="Freeform 19"/>
          <p:cNvSpPr>
            <a:spLocks/>
          </p:cNvSpPr>
          <p:nvPr/>
        </p:nvSpPr>
        <p:spPr bwMode="auto">
          <a:xfrm>
            <a:off x="6359856" y="5990608"/>
            <a:ext cx="1435100" cy="1587"/>
          </a:xfrm>
          <a:custGeom>
            <a:avLst/>
            <a:gdLst>
              <a:gd name="T0" fmla="*/ 0 w 672"/>
              <a:gd name="T1" fmla="*/ 0 h 1"/>
              <a:gd name="T2" fmla="*/ 672 w 672"/>
              <a:gd name="T3" fmla="*/ 0 h 1"/>
            </a:gdLst>
            <a:ahLst/>
            <a:cxnLst>
              <a:cxn ang="0">
                <a:pos x="T0" y="T1"/>
              </a:cxn>
              <a:cxn ang="0">
                <a:pos x="T2" y="T3"/>
              </a:cxn>
            </a:cxnLst>
            <a:rect l="0" t="0" r="r" b="b"/>
            <a:pathLst>
              <a:path w="672" h="1">
                <a:moveTo>
                  <a:pt x="0" y="0"/>
                </a:moveTo>
                <a:lnTo>
                  <a:pt x="672"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52" name="Freeform 20"/>
          <p:cNvSpPr>
            <a:spLocks/>
          </p:cNvSpPr>
          <p:nvPr/>
        </p:nvSpPr>
        <p:spPr bwMode="auto">
          <a:xfrm>
            <a:off x="6359856" y="6343033"/>
            <a:ext cx="1435100" cy="1587"/>
          </a:xfrm>
          <a:custGeom>
            <a:avLst/>
            <a:gdLst>
              <a:gd name="T0" fmla="*/ 0 w 672"/>
              <a:gd name="T1" fmla="*/ 0 h 1"/>
              <a:gd name="T2" fmla="*/ 672 w 672"/>
              <a:gd name="T3" fmla="*/ 0 h 1"/>
            </a:gdLst>
            <a:ahLst/>
            <a:cxnLst>
              <a:cxn ang="0">
                <a:pos x="T0" y="T1"/>
              </a:cxn>
              <a:cxn ang="0">
                <a:pos x="T2" y="T3"/>
              </a:cxn>
            </a:cxnLst>
            <a:rect l="0" t="0" r="r" b="b"/>
            <a:pathLst>
              <a:path w="672" h="1">
                <a:moveTo>
                  <a:pt x="0" y="0"/>
                </a:moveTo>
                <a:lnTo>
                  <a:pt x="672"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59" name="Freeform 27"/>
          <p:cNvSpPr>
            <a:spLocks/>
          </p:cNvSpPr>
          <p:nvPr/>
        </p:nvSpPr>
        <p:spPr bwMode="auto">
          <a:xfrm>
            <a:off x="6359856" y="3436960"/>
            <a:ext cx="1435100" cy="1588"/>
          </a:xfrm>
          <a:custGeom>
            <a:avLst/>
            <a:gdLst>
              <a:gd name="T0" fmla="*/ 0 w 672"/>
              <a:gd name="T1" fmla="*/ 0 h 1"/>
              <a:gd name="T2" fmla="*/ 672 w 672"/>
              <a:gd name="T3" fmla="*/ 0 h 1"/>
            </a:gdLst>
            <a:ahLst/>
            <a:cxnLst>
              <a:cxn ang="0">
                <a:pos x="T0" y="T1"/>
              </a:cxn>
              <a:cxn ang="0">
                <a:pos x="T2" y="T3"/>
              </a:cxn>
            </a:cxnLst>
            <a:rect l="0" t="0" r="r" b="b"/>
            <a:pathLst>
              <a:path w="672" h="1">
                <a:moveTo>
                  <a:pt x="0" y="0"/>
                </a:moveTo>
                <a:lnTo>
                  <a:pt x="672"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735260" name="Freeform 28"/>
          <p:cNvSpPr>
            <a:spLocks/>
          </p:cNvSpPr>
          <p:nvPr/>
        </p:nvSpPr>
        <p:spPr bwMode="auto">
          <a:xfrm>
            <a:off x="6359856" y="6420820"/>
            <a:ext cx="1435100" cy="1588"/>
          </a:xfrm>
          <a:custGeom>
            <a:avLst/>
            <a:gdLst>
              <a:gd name="T0" fmla="*/ 0 w 672"/>
              <a:gd name="T1" fmla="*/ 0 h 1"/>
              <a:gd name="T2" fmla="*/ 672 w 672"/>
              <a:gd name="T3" fmla="*/ 0 h 1"/>
            </a:gdLst>
            <a:ahLst/>
            <a:cxnLst>
              <a:cxn ang="0">
                <a:pos x="T0" y="T1"/>
              </a:cxn>
              <a:cxn ang="0">
                <a:pos x="T2" y="T3"/>
              </a:cxn>
            </a:cxnLst>
            <a:rect l="0" t="0" r="r" b="b"/>
            <a:pathLst>
              <a:path w="672" h="1">
                <a:moveTo>
                  <a:pt x="0" y="0"/>
                </a:moveTo>
                <a:lnTo>
                  <a:pt x="672" y="0"/>
                </a:lnTo>
              </a:path>
            </a:pathLst>
          </a:custGeom>
          <a:noFill/>
          <a:ln w="28575"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2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26"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rgbClr val="CC0000"/>
                </a:solidFill>
                <a:latin typeface="Liberation Sans" panose="020B0604020202020204" pitchFamily="34" charset="0"/>
              </a:rPr>
              <a:t>BANK RECONCILIATION ILLUSTRATED</a:t>
            </a:r>
          </a:p>
        </p:txBody>
      </p:sp>
      <p:sp>
        <p:nvSpPr>
          <p:cNvPr id="21"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5240"/>
                                        </p:tgtEl>
                                        <p:attrNameLst>
                                          <p:attrName>style.visibility</p:attrName>
                                        </p:attrNameLst>
                                      </p:cBhvr>
                                      <p:to>
                                        <p:strVal val="visible"/>
                                      </p:to>
                                    </p:set>
                                    <p:animEffect transition="in" filter="wipe(left)">
                                      <p:cBhvr>
                                        <p:cTn id="7" dur="500"/>
                                        <p:tgtEl>
                                          <p:spTgt spid="7352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5241"/>
                                        </p:tgtEl>
                                        <p:attrNameLst>
                                          <p:attrName>style.visibility</p:attrName>
                                        </p:attrNameLst>
                                      </p:cBhvr>
                                      <p:to>
                                        <p:strVal val="visible"/>
                                      </p:to>
                                    </p:set>
                                    <p:animEffect transition="in" filter="wipe(left)">
                                      <p:cBhvr>
                                        <p:cTn id="12" dur="500"/>
                                        <p:tgtEl>
                                          <p:spTgt spid="7352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35245">
                                            <p:txEl>
                                              <p:pRg st="0" end="0"/>
                                            </p:txEl>
                                          </p:spTgt>
                                        </p:tgtEl>
                                        <p:attrNameLst>
                                          <p:attrName>style.visibility</p:attrName>
                                        </p:attrNameLst>
                                      </p:cBhvr>
                                      <p:to>
                                        <p:strVal val="visible"/>
                                      </p:to>
                                    </p:set>
                                    <p:animEffect transition="in" filter="wipe(left)">
                                      <p:cBhvr>
                                        <p:cTn id="17" dur="500"/>
                                        <p:tgtEl>
                                          <p:spTgt spid="73524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35245">
                                            <p:txEl>
                                              <p:pRg st="1" end="1"/>
                                            </p:txEl>
                                          </p:spTgt>
                                        </p:tgtEl>
                                        <p:attrNameLst>
                                          <p:attrName>style.visibility</p:attrName>
                                        </p:attrNameLst>
                                      </p:cBhvr>
                                      <p:to>
                                        <p:strVal val="visible"/>
                                      </p:to>
                                    </p:set>
                                    <p:animEffect transition="in" filter="wipe(left)">
                                      <p:cBhvr>
                                        <p:cTn id="22" dur="500"/>
                                        <p:tgtEl>
                                          <p:spTgt spid="73524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35245">
                                            <p:txEl>
                                              <p:pRg st="2" end="2"/>
                                            </p:txEl>
                                          </p:spTgt>
                                        </p:tgtEl>
                                        <p:attrNameLst>
                                          <p:attrName>style.visibility</p:attrName>
                                        </p:attrNameLst>
                                      </p:cBhvr>
                                      <p:to>
                                        <p:strVal val="visible"/>
                                      </p:to>
                                    </p:set>
                                    <p:animEffect transition="in" filter="wipe(left)">
                                      <p:cBhvr>
                                        <p:cTn id="27" dur="500"/>
                                        <p:tgtEl>
                                          <p:spTgt spid="73524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35245">
                                            <p:txEl>
                                              <p:pRg st="3" end="3"/>
                                            </p:txEl>
                                          </p:spTgt>
                                        </p:tgtEl>
                                        <p:attrNameLst>
                                          <p:attrName>style.visibility</p:attrName>
                                        </p:attrNameLst>
                                      </p:cBhvr>
                                      <p:to>
                                        <p:strVal val="visible"/>
                                      </p:to>
                                    </p:set>
                                    <p:animEffect transition="in" filter="wipe(left)">
                                      <p:cBhvr>
                                        <p:cTn id="32" dur="500"/>
                                        <p:tgtEl>
                                          <p:spTgt spid="73524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35245">
                                            <p:txEl>
                                              <p:pRg st="4" end="4"/>
                                            </p:txEl>
                                          </p:spTgt>
                                        </p:tgtEl>
                                        <p:attrNameLst>
                                          <p:attrName>style.visibility</p:attrName>
                                        </p:attrNameLst>
                                      </p:cBhvr>
                                      <p:to>
                                        <p:strVal val="visible"/>
                                      </p:to>
                                    </p:set>
                                    <p:animEffect transition="in" filter="wipe(left)">
                                      <p:cBhvr>
                                        <p:cTn id="37" dur="500"/>
                                        <p:tgtEl>
                                          <p:spTgt spid="73524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35242"/>
                                        </p:tgtEl>
                                        <p:attrNameLst>
                                          <p:attrName>style.visibility</p:attrName>
                                        </p:attrNameLst>
                                      </p:cBhvr>
                                      <p:to>
                                        <p:strVal val="visible"/>
                                      </p:to>
                                    </p:set>
                                    <p:animEffect transition="in" filter="wipe(left)">
                                      <p:cBhvr>
                                        <p:cTn id="42" dur="500"/>
                                        <p:tgtEl>
                                          <p:spTgt spid="73524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35248"/>
                                        </p:tgtEl>
                                        <p:attrNameLst>
                                          <p:attrName>style.visibility</p:attrName>
                                        </p:attrNameLst>
                                      </p:cBhvr>
                                      <p:to>
                                        <p:strVal val="visible"/>
                                      </p:to>
                                    </p:set>
                                    <p:animEffect transition="in" filter="wipe(left)">
                                      <p:cBhvr>
                                        <p:cTn id="47" dur="500"/>
                                        <p:tgtEl>
                                          <p:spTgt spid="735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40" grpId="0" autoUpdateAnimBg="0"/>
      <p:bldP spid="735241" grpId="0" autoUpdateAnimBg="0"/>
      <p:bldP spid="735242" grpId="0" autoUpdateAnimBg="0"/>
      <p:bldP spid="735245" grpId="0" build="p" bldLvl="3"/>
      <p:bldP spid="735248"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8" name="Text Box 2"/>
          <p:cNvSpPr txBox="1">
            <a:spLocks noChangeArrowheads="1"/>
          </p:cNvSpPr>
          <p:nvPr/>
        </p:nvSpPr>
        <p:spPr bwMode="auto">
          <a:xfrm>
            <a:off x="609600" y="1854200"/>
            <a:ext cx="8382000" cy="9002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742950" indent="-285750" algn="l">
              <a:tabLst>
                <a:tab pos="457200" algn="l"/>
              </a:tabLst>
              <a:defRPr sz="2400">
                <a:solidFill>
                  <a:schemeClr val="tx1"/>
                </a:solidFill>
                <a:latin typeface="Times New Roman" pitchFamily="18" charset="0"/>
              </a:defRPr>
            </a:lvl2pPr>
            <a:lvl3pPr marL="1143000" indent="-228600" algn="l">
              <a:tabLst>
                <a:tab pos="457200" algn="l"/>
              </a:tabLst>
              <a:defRPr sz="2400">
                <a:solidFill>
                  <a:schemeClr val="tx1"/>
                </a:solidFill>
                <a:latin typeface="Times New Roman" pitchFamily="18" charset="0"/>
              </a:defRPr>
            </a:lvl3pPr>
            <a:lvl4pPr marL="1600200" indent="-228600" algn="l">
              <a:tabLst>
                <a:tab pos="457200" algn="l"/>
              </a:tabLst>
              <a:defRPr sz="2400">
                <a:solidFill>
                  <a:schemeClr val="tx1"/>
                </a:solidFill>
                <a:latin typeface="Times New Roman" pitchFamily="18" charset="0"/>
              </a:defRPr>
            </a:lvl4pPr>
            <a:lvl5pPr marL="2057400" indent="-228600" algn="l">
              <a:tabLst>
                <a:tab pos="457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25000"/>
              </a:lnSpc>
              <a:spcBef>
                <a:spcPct val="30000"/>
              </a:spcBef>
            </a:pPr>
            <a:r>
              <a:rPr lang="en-US" altLang="en-US" sz="2100" b="1" dirty="0">
                <a:latin typeface="Liberation Sans" panose="020B0604020202020204" pitchFamily="34" charset="0"/>
              </a:rPr>
              <a:t>Collection of </a:t>
            </a:r>
            <a:r>
              <a:rPr lang="en-US" altLang="en-US" sz="2100" b="1" dirty="0" smtClean="0">
                <a:latin typeface="Liberation Sans" panose="020B0604020202020204" pitchFamily="34" charset="0"/>
              </a:rPr>
              <a:t>Electronic Funds Transfer:</a:t>
            </a:r>
            <a:r>
              <a:rPr lang="en-US" altLang="en-US" sz="2100" dirty="0" smtClean="0">
                <a:latin typeface="Liberation Sans" panose="020B0604020202020204" pitchFamily="34" charset="0"/>
              </a:rPr>
              <a:t>  Payment of account by customer. The entry is:</a:t>
            </a:r>
            <a:endParaRPr lang="en-US" altLang="en-US" sz="2100" dirty="0">
              <a:latin typeface="Liberation Sans" panose="020B0604020202020204" pitchFamily="34" charset="0"/>
            </a:endParaRPr>
          </a:p>
        </p:txBody>
      </p:sp>
      <p:sp>
        <p:nvSpPr>
          <p:cNvPr id="818180" name="Text Box 4"/>
          <p:cNvSpPr txBox="1">
            <a:spLocks noChangeArrowheads="1"/>
          </p:cNvSpPr>
          <p:nvPr/>
        </p:nvSpPr>
        <p:spPr bwMode="auto">
          <a:xfrm>
            <a:off x="1905000" y="2971800"/>
            <a:ext cx="6705600" cy="90024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marL="463550" indent="-463550">
              <a:spcBef>
                <a:spcPct val="50000"/>
              </a:spcBef>
            </a:pPr>
            <a:r>
              <a:rPr lang="en-US" altLang="en-US" sz="2100" dirty="0">
                <a:latin typeface="Liberation Sans" panose="020B0604020202020204" pitchFamily="34" charset="0"/>
                <a:cs typeface="Arial" charset="0"/>
              </a:rPr>
              <a:t>Cash 	</a:t>
            </a:r>
            <a:r>
              <a:rPr lang="en-US" altLang="en-US" sz="2100" dirty="0" smtClean="0">
                <a:latin typeface="Liberation Sans" panose="020B0604020202020204" pitchFamily="34" charset="0"/>
                <a:cs typeface="Arial" charset="0"/>
              </a:rPr>
              <a:t>1,035.00</a:t>
            </a:r>
          </a:p>
          <a:p>
            <a:pPr marL="463550" indent="-463550">
              <a:spcBef>
                <a:spcPct val="50000"/>
              </a:spcBef>
              <a:tabLst>
                <a:tab pos="4800600" algn="r"/>
                <a:tab pos="6291263" algn="r"/>
              </a:tabLst>
            </a:pPr>
            <a:r>
              <a:rPr lang="en-US" altLang="en-US" sz="2100" dirty="0" smtClean="0">
                <a:latin typeface="Liberation Sans" panose="020B0604020202020204" pitchFamily="34" charset="0"/>
                <a:cs typeface="Arial" charset="0"/>
              </a:rPr>
              <a:t>	Accounts Receivable		1,035.00</a:t>
            </a:r>
            <a:endParaRPr lang="en-US" altLang="en-US" sz="2100" dirty="0">
              <a:latin typeface="Liberation Sans" panose="020B0604020202020204" pitchFamily="34" charset="0"/>
              <a:cs typeface="Arial" charset="0"/>
            </a:endParaRPr>
          </a:p>
        </p:txBody>
      </p:sp>
      <p:sp>
        <p:nvSpPr>
          <p:cNvPr id="818181" name="Text Box 5"/>
          <p:cNvSpPr txBox="1">
            <a:spLocks noChangeArrowheads="1"/>
          </p:cNvSpPr>
          <p:nvPr/>
        </p:nvSpPr>
        <p:spPr bwMode="auto">
          <a:xfrm>
            <a:off x="609600" y="2971800"/>
            <a:ext cx="12192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Apr. 30</a:t>
            </a:r>
          </a:p>
        </p:txBody>
      </p:sp>
      <p:sp>
        <p:nvSpPr>
          <p:cNvPr id="818189" name="Text Box 2"/>
          <p:cNvSpPr txBox="1">
            <a:spLocks noChangeArrowheads="1"/>
          </p:cNvSpPr>
          <p:nvPr/>
        </p:nvSpPr>
        <p:spPr bwMode="auto">
          <a:xfrm>
            <a:off x="609600" y="1295400"/>
            <a:ext cx="83820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b="1" dirty="0">
                <a:latin typeface="Liberation Sans" panose="020B0604020202020204" pitchFamily="34" charset="0"/>
              </a:rPr>
              <a:t>Entries From Bank Reconciliation</a:t>
            </a: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rgbClr val="CC0000"/>
                </a:solidFill>
                <a:latin typeface="Liberation Sans" panose="020B0604020202020204" pitchFamily="34" charset="0"/>
              </a:rPr>
              <a:t>BANK RECONCILIATION ILLUSTRATED</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8180">
                                            <p:txEl>
                                              <p:pRg st="0" end="0"/>
                                            </p:txEl>
                                          </p:spTgt>
                                        </p:tgtEl>
                                        <p:attrNameLst>
                                          <p:attrName>style.visibility</p:attrName>
                                        </p:attrNameLst>
                                      </p:cBhvr>
                                      <p:to>
                                        <p:strVal val="visible"/>
                                      </p:to>
                                    </p:set>
                                    <p:animEffect transition="in" filter="wipe(left)">
                                      <p:cBhvr>
                                        <p:cTn id="7" dur="500"/>
                                        <p:tgtEl>
                                          <p:spTgt spid="8181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8180">
                                            <p:txEl>
                                              <p:pRg st="1" end="1"/>
                                            </p:txEl>
                                          </p:spTgt>
                                        </p:tgtEl>
                                        <p:attrNameLst>
                                          <p:attrName>style.visibility</p:attrName>
                                        </p:attrNameLst>
                                      </p:cBhvr>
                                      <p:to>
                                        <p:strVal val="visible"/>
                                      </p:to>
                                    </p:set>
                                    <p:animEffect transition="in" filter="wipe(left)">
                                      <p:cBhvr>
                                        <p:cTn id="12" dur="500"/>
                                        <p:tgtEl>
                                          <p:spTgt spid="81818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80"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Text Box 2"/>
          <p:cNvSpPr txBox="1">
            <a:spLocks noChangeArrowheads="1"/>
          </p:cNvSpPr>
          <p:nvPr/>
        </p:nvSpPr>
        <p:spPr bwMode="auto">
          <a:xfrm>
            <a:off x="609600" y="1308100"/>
            <a:ext cx="8153400" cy="1296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742950" indent="-285750" algn="l">
              <a:tabLst>
                <a:tab pos="457200" algn="l"/>
              </a:tabLst>
              <a:defRPr sz="2400">
                <a:solidFill>
                  <a:schemeClr val="tx1"/>
                </a:solidFill>
                <a:latin typeface="Times New Roman" pitchFamily="18" charset="0"/>
              </a:defRPr>
            </a:lvl2pPr>
            <a:lvl3pPr marL="1143000" indent="-228600" algn="l">
              <a:tabLst>
                <a:tab pos="457200" algn="l"/>
              </a:tabLst>
              <a:defRPr sz="2400">
                <a:solidFill>
                  <a:schemeClr val="tx1"/>
                </a:solidFill>
                <a:latin typeface="Times New Roman" pitchFamily="18" charset="0"/>
              </a:defRPr>
            </a:lvl3pPr>
            <a:lvl4pPr marL="1600200" indent="-228600" algn="l">
              <a:tabLst>
                <a:tab pos="457200" algn="l"/>
              </a:tabLst>
              <a:defRPr sz="2400">
                <a:solidFill>
                  <a:schemeClr val="tx1"/>
                </a:solidFill>
                <a:latin typeface="Times New Roman" pitchFamily="18" charset="0"/>
              </a:defRPr>
            </a:lvl4pPr>
            <a:lvl5pPr marL="2057400" indent="-228600" algn="l">
              <a:tabLst>
                <a:tab pos="457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25000"/>
              </a:lnSpc>
              <a:spcBef>
                <a:spcPct val="50000"/>
              </a:spcBef>
            </a:pPr>
            <a:r>
              <a:rPr lang="en-US" altLang="en-US" sz="2100" b="1" dirty="0">
                <a:latin typeface="Liberation Sans" panose="020B0604020202020204" pitchFamily="34" charset="0"/>
              </a:rPr>
              <a:t>Book Error: </a:t>
            </a:r>
            <a:r>
              <a:rPr lang="en-US" altLang="en-US" sz="2100" dirty="0">
                <a:latin typeface="Liberation Sans" panose="020B0604020202020204" pitchFamily="34" charset="0"/>
              </a:rPr>
              <a:t> The cash disbursements journal shows that check no. 443 was a payment on account to Andrea Company, a supplier.  The correcting entry is:</a:t>
            </a:r>
          </a:p>
        </p:txBody>
      </p:sp>
      <p:sp>
        <p:nvSpPr>
          <p:cNvPr id="820228" name="Text Box 4"/>
          <p:cNvSpPr txBox="1">
            <a:spLocks noChangeArrowheads="1"/>
          </p:cNvSpPr>
          <p:nvPr/>
        </p:nvSpPr>
        <p:spPr bwMode="auto">
          <a:xfrm>
            <a:off x="1981200" y="2743200"/>
            <a:ext cx="6705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Cash 	36.00</a:t>
            </a:r>
          </a:p>
        </p:txBody>
      </p:sp>
      <p:sp>
        <p:nvSpPr>
          <p:cNvPr id="820229" name="Text Box 5"/>
          <p:cNvSpPr txBox="1">
            <a:spLocks noChangeArrowheads="1"/>
          </p:cNvSpPr>
          <p:nvPr/>
        </p:nvSpPr>
        <p:spPr bwMode="auto">
          <a:xfrm>
            <a:off x="609600" y="2743200"/>
            <a:ext cx="12192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Apr. 30</a:t>
            </a:r>
          </a:p>
        </p:txBody>
      </p:sp>
      <p:sp>
        <p:nvSpPr>
          <p:cNvPr id="820230" name="Text Box 6"/>
          <p:cNvSpPr txBox="1">
            <a:spLocks noChangeArrowheads="1"/>
          </p:cNvSpPr>
          <p:nvPr/>
        </p:nvSpPr>
        <p:spPr bwMode="auto">
          <a:xfrm>
            <a:off x="1981200" y="3217863"/>
            <a:ext cx="6705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tabLst>
                <a:tab pos="4800600" algn="r"/>
                <a:tab pos="6343650" algn="r"/>
              </a:tabLst>
              <a:defRPr sz="2400">
                <a:solidFill>
                  <a:schemeClr val="tx1"/>
                </a:solidFill>
                <a:latin typeface="Times New Roman" pitchFamily="18" charset="0"/>
              </a:defRPr>
            </a:lvl1pPr>
            <a:lvl2pPr marL="1028700" indent="-457200" algn="l">
              <a:tabLst>
                <a:tab pos="4800600" algn="r"/>
                <a:tab pos="6343650" algn="r"/>
              </a:tabLst>
              <a:defRPr sz="2400">
                <a:solidFill>
                  <a:schemeClr val="tx1"/>
                </a:solidFill>
                <a:latin typeface="Times New Roman" pitchFamily="18" charset="0"/>
              </a:defRPr>
            </a:lvl2pPr>
            <a:lvl3pPr marL="1600200" indent="-457200" algn="l">
              <a:tabLst>
                <a:tab pos="4800600" algn="r"/>
                <a:tab pos="6343650" algn="r"/>
              </a:tabLst>
              <a:defRPr sz="2400">
                <a:solidFill>
                  <a:schemeClr val="tx1"/>
                </a:solidFill>
                <a:latin typeface="Times New Roman" pitchFamily="18" charset="0"/>
              </a:defRPr>
            </a:lvl3pPr>
            <a:lvl4pPr marL="2171700" indent="-457200" algn="l">
              <a:tabLst>
                <a:tab pos="4800600" algn="r"/>
                <a:tab pos="6343650" algn="r"/>
              </a:tabLst>
              <a:defRPr sz="2400">
                <a:solidFill>
                  <a:schemeClr val="tx1"/>
                </a:solidFill>
                <a:latin typeface="Times New Roman" pitchFamily="18" charset="0"/>
              </a:defRPr>
            </a:lvl4pPr>
            <a:lvl5pPr marL="2743200" indent="-457200" algn="l">
              <a:tabLst>
                <a:tab pos="4800600" algn="r"/>
                <a:tab pos="63436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	Accounts payable		36.00</a:t>
            </a:r>
          </a:p>
        </p:txBody>
      </p:sp>
      <p:sp>
        <p:nvSpPr>
          <p:cNvPr id="820236" name="Text Box 2"/>
          <p:cNvSpPr txBox="1">
            <a:spLocks noChangeArrowheads="1"/>
          </p:cNvSpPr>
          <p:nvPr/>
        </p:nvSpPr>
        <p:spPr bwMode="auto">
          <a:xfrm>
            <a:off x="609600" y="4267200"/>
            <a:ext cx="8153400"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742950" indent="-285750" algn="l">
              <a:tabLst>
                <a:tab pos="457200" algn="l"/>
              </a:tabLst>
              <a:defRPr sz="2400">
                <a:solidFill>
                  <a:schemeClr val="tx1"/>
                </a:solidFill>
                <a:latin typeface="Times New Roman" pitchFamily="18" charset="0"/>
              </a:defRPr>
            </a:lvl2pPr>
            <a:lvl3pPr marL="1143000" indent="-228600" algn="l">
              <a:tabLst>
                <a:tab pos="457200" algn="l"/>
              </a:tabLst>
              <a:defRPr sz="2400">
                <a:solidFill>
                  <a:schemeClr val="tx1"/>
                </a:solidFill>
                <a:latin typeface="Times New Roman" pitchFamily="18" charset="0"/>
              </a:defRPr>
            </a:lvl3pPr>
            <a:lvl4pPr marL="1600200" indent="-228600" algn="l">
              <a:tabLst>
                <a:tab pos="457200" algn="l"/>
              </a:tabLst>
              <a:defRPr sz="2400">
                <a:solidFill>
                  <a:schemeClr val="tx1"/>
                </a:solidFill>
                <a:latin typeface="Times New Roman" pitchFamily="18" charset="0"/>
              </a:defRPr>
            </a:lvl4pPr>
            <a:lvl5pPr marL="2057400" indent="-228600" algn="l">
              <a:tabLst>
                <a:tab pos="457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25000"/>
              </a:lnSpc>
              <a:spcBef>
                <a:spcPct val="50000"/>
              </a:spcBef>
            </a:pPr>
            <a:r>
              <a:rPr lang="en-US" altLang="en-US" sz="2100" b="1" dirty="0">
                <a:latin typeface="Liberation Sans" panose="020B0604020202020204" pitchFamily="34" charset="0"/>
              </a:rPr>
              <a:t>NSF Check:</a:t>
            </a:r>
            <a:r>
              <a:rPr lang="en-US" altLang="en-US" sz="2100" dirty="0">
                <a:latin typeface="Liberation Sans" panose="020B0604020202020204" pitchFamily="34" charset="0"/>
              </a:rPr>
              <a:t>  As indicated earlier, an NSF check becomes an account receivable to the depositor.  The entry is:</a:t>
            </a:r>
          </a:p>
        </p:txBody>
      </p:sp>
      <p:sp>
        <p:nvSpPr>
          <p:cNvPr id="820237" name="Text Box 13"/>
          <p:cNvSpPr txBox="1">
            <a:spLocks noChangeArrowheads="1"/>
          </p:cNvSpPr>
          <p:nvPr/>
        </p:nvSpPr>
        <p:spPr bwMode="auto">
          <a:xfrm>
            <a:off x="1981200" y="5257800"/>
            <a:ext cx="6705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Accounts receivable	425.60</a:t>
            </a:r>
          </a:p>
        </p:txBody>
      </p:sp>
      <p:sp>
        <p:nvSpPr>
          <p:cNvPr id="820238" name="Text Box 14"/>
          <p:cNvSpPr txBox="1">
            <a:spLocks noChangeArrowheads="1"/>
          </p:cNvSpPr>
          <p:nvPr/>
        </p:nvSpPr>
        <p:spPr bwMode="auto">
          <a:xfrm>
            <a:off x="609600" y="5257800"/>
            <a:ext cx="12192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Apr. 30</a:t>
            </a:r>
          </a:p>
        </p:txBody>
      </p:sp>
      <p:sp>
        <p:nvSpPr>
          <p:cNvPr id="820239" name="Text Box 15"/>
          <p:cNvSpPr txBox="1">
            <a:spLocks noChangeArrowheads="1"/>
          </p:cNvSpPr>
          <p:nvPr/>
        </p:nvSpPr>
        <p:spPr bwMode="auto">
          <a:xfrm>
            <a:off x="1981200" y="5732463"/>
            <a:ext cx="6705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tabLst>
                <a:tab pos="4800600" algn="r"/>
                <a:tab pos="6343650" algn="r"/>
              </a:tabLst>
              <a:defRPr sz="2400">
                <a:solidFill>
                  <a:schemeClr val="tx1"/>
                </a:solidFill>
                <a:latin typeface="Times New Roman" pitchFamily="18" charset="0"/>
              </a:defRPr>
            </a:lvl1pPr>
            <a:lvl2pPr marL="1028700" indent="-457200" algn="l">
              <a:tabLst>
                <a:tab pos="4800600" algn="r"/>
                <a:tab pos="6343650" algn="r"/>
              </a:tabLst>
              <a:defRPr sz="2400">
                <a:solidFill>
                  <a:schemeClr val="tx1"/>
                </a:solidFill>
                <a:latin typeface="Times New Roman" pitchFamily="18" charset="0"/>
              </a:defRPr>
            </a:lvl2pPr>
            <a:lvl3pPr marL="1600200" indent="-457200" algn="l">
              <a:tabLst>
                <a:tab pos="4800600" algn="r"/>
                <a:tab pos="6343650" algn="r"/>
              </a:tabLst>
              <a:defRPr sz="2400">
                <a:solidFill>
                  <a:schemeClr val="tx1"/>
                </a:solidFill>
                <a:latin typeface="Times New Roman" pitchFamily="18" charset="0"/>
              </a:defRPr>
            </a:lvl3pPr>
            <a:lvl4pPr marL="2171700" indent="-457200" algn="l">
              <a:tabLst>
                <a:tab pos="4800600" algn="r"/>
                <a:tab pos="6343650" algn="r"/>
              </a:tabLst>
              <a:defRPr sz="2400">
                <a:solidFill>
                  <a:schemeClr val="tx1"/>
                </a:solidFill>
                <a:latin typeface="Times New Roman" pitchFamily="18" charset="0"/>
              </a:defRPr>
            </a:lvl4pPr>
            <a:lvl5pPr marL="2743200" indent="-457200" algn="l">
              <a:tabLst>
                <a:tab pos="4800600" algn="r"/>
                <a:tab pos="63436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	Cash		425.60</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5"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rgbClr val="CC0000"/>
                </a:solidFill>
                <a:latin typeface="Liberation Sans" panose="020B0604020202020204" pitchFamily="34" charset="0"/>
              </a:rPr>
              <a:t>BANK RECONCILIATION ILLUSTRATED</a:t>
            </a:r>
          </a:p>
        </p:txBody>
      </p:sp>
      <p:sp>
        <p:nvSpPr>
          <p:cNvPr id="16" name="Line 7"/>
          <p:cNvSpPr>
            <a:spLocks noChangeShapeType="1"/>
          </p:cNvSpPr>
          <p:nvPr/>
        </p:nvSpPr>
        <p:spPr bwMode="auto">
          <a:xfrm flipV="1">
            <a:off x="304800" y="3962400"/>
            <a:ext cx="8534400" cy="0"/>
          </a:xfrm>
          <a:prstGeom prst="line">
            <a:avLst/>
          </a:prstGeom>
          <a:noFill/>
          <a:ln w="28575" cap="sq">
            <a:solidFill>
              <a:srgbClr val="CC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0228"/>
                                        </p:tgtEl>
                                        <p:attrNameLst>
                                          <p:attrName>style.visibility</p:attrName>
                                        </p:attrNameLst>
                                      </p:cBhvr>
                                      <p:to>
                                        <p:strVal val="visible"/>
                                      </p:to>
                                    </p:set>
                                    <p:animEffect transition="in" filter="wipe(left)">
                                      <p:cBhvr>
                                        <p:cTn id="7" dur="500"/>
                                        <p:tgtEl>
                                          <p:spTgt spid="820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0230"/>
                                        </p:tgtEl>
                                        <p:attrNameLst>
                                          <p:attrName>style.visibility</p:attrName>
                                        </p:attrNameLst>
                                      </p:cBhvr>
                                      <p:to>
                                        <p:strVal val="visible"/>
                                      </p:to>
                                    </p:set>
                                    <p:animEffect transition="in" filter="wipe(left)">
                                      <p:cBhvr>
                                        <p:cTn id="12" dur="500"/>
                                        <p:tgtEl>
                                          <p:spTgt spid="8202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0237"/>
                                        </p:tgtEl>
                                        <p:attrNameLst>
                                          <p:attrName>style.visibility</p:attrName>
                                        </p:attrNameLst>
                                      </p:cBhvr>
                                      <p:to>
                                        <p:strVal val="visible"/>
                                      </p:to>
                                    </p:set>
                                    <p:animEffect transition="in" filter="wipe(left)">
                                      <p:cBhvr>
                                        <p:cTn id="17" dur="500"/>
                                        <p:tgtEl>
                                          <p:spTgt spid="8202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20239"/>
                                        </p:tgtEl>
                                        <p:attrNameLst>
                                          <p:attrName>style.visibility</p:attrName>
                                        </p:attrNameLst>
                                      </p:cBhvr>
                                      <p:to>
                                        <p:strVal val="visible"/>
                                      </p:to>
                                    </p:set>
                                    <p:animEffect transition="in" filter="wipe(left)">
                                      <p:cBhvr>
                                        <p:cTn id="22" dur="500"/>
                                        <p:tgtEl>
                                          <p:spTgt spid="820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28" grpId="0"/>
      <p:bldP spid="820230" grpId="0"/>
      <p:bldP spid="820237" grpId="0"/>
      <p:bldP spid="82023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8534400" cy="1982183"/>
          </a:xfrm>
          <a:prstGeom prst="rect">
            <a:avLst/>
          </a:prstGeom>
          <a:noFill/>
          <a:ln w="19050" cap="sq"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Lst>
        </p:spPr>
      </p:pic>
      <p:sp>
        <p:nvSpPr>
          <p:cNvPr id="905218" name="Text Box 2"/>
          <p:cNvSpPr txBox="1">
            <a:spLocks noChangeArrowheads="1"/>
          </p:cNvSpPr>
          <p:nvPr/>
        </p:nvSpPr>
        <p:spPr bwMode="auto">
          <a:xfrm>
            <a:off x="609600" y="1308100"/>
            <a:ext cx="8153400" cy="1264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742950" indent="-285750" algn="l">
              <a:tabLst>
                <a:tab pos="457200" algn="l"/>
              </a:tabLst>
              <a:defRPr sz="2400">
                <a:solidFill>
                  <a:schemeClr val="tx1"/>
                </a:solidFill>
                <a:latin typeface="Times New Roman" pitchFamily="18" charset="0"/>
              </a:defRPr>
            </a:lvl2pPr>
            <a:lvl3pPr marL="1143000" indent="-228600" algn="l">
              <a:tabLst>
                <a:tab pos="457200" algn="l"/>
              </a:tabLst>
              <a:defRPr sz="2400">
                <a:solidFill>
                  <a:schemeClr val="tx1"/>
                </a:solidFill>
                <a:latin typeface="Times New Roman" pitchFamily="18" charset="0"/>
              </a:defRPr>
            </a:lvl3pPr>
            <a:lvl4pPr marL="1600200" indent="-228600" algn="l">
              <a:tabLst>
                <a:tab pos="457200" algn="l"/>
              </a:tabLst>
              <a:defRPr sz="2400">
                <a:solidFill>
                  <a:schemeClr val="tx1"/>
                </a:solidFill>
                <a:latin typeface="Times New Roman" pitchFamily="18" charset="0"/>
              </a:defRPr>
            </a:lvl4pPr>
            <a:lvl5pPr marL="2057400" indent="-228600" algn="l">
              <a:tabLst>
                <a:tab pos="457200"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25000"/>
              </a:lnSpc>
              <a:spcBef>
                <a:spcPct val="50000"/>
              </a:spcBef>
            </a:pPr>
            <a:r>
              <a:rPr lang="en-US" altLang="en-US" sz="2100" b="1" dirty="0">
                <a:latin typeface="Liberation Sans" panose="020B0604020202020204" pitchFamily="34" charset="0"/>
              </a:rPr>
              <a:t>Bank </a:t>
            </a:r>
            <a:r>
              <a:rPr lang="en-US" altLang="en-US" sz="2100" b="1" dirty="0" smtClean="0">
                <a:latin typeface="Liberation Sans" panose="020B0604020202020204" pitchFamily="34" charset="0"/>
              </a:rPr>
              <a:t>Charges Expense: </a:t>
            </a:r>
            <a:r>
              <a:rPr lang="en-US" altLang="en-US" sz="2100" dirty="0" smtClean="0">
                <a:latin typeface="Liberation Sans" panose="020B0604020202020204" pitchFamily="34" charset="0"/>
              </a:rPr>
              <a:t> </a:t>
            </a:r>
            <a:r>
              <a:rPr lang="en-US" sz="2100" dirty="0" smtClean="0">
                <a:latin typeface="Liberation Sans" panose="020B0604020202020204" pitchFamily="34" charset="0"/>
              </a:rPr>
              <a:t>Fees </a:t>
            </a:r>
            <a:r>
              <a:rPr lang="en-US" sz="2100" dirty="0">
                <a:latin typeface="Liberation Sans" panose="020B0604020202020204" pitchFamily="34" charset="0"/>
              </a:rPr>
              <a:t>for processing debit and credit card </a:t>
            </a:r>
            <a:r>
              <a:rPr lang="en-US" sz="2100" dirty="0" smtClean="0">
                <a:latin typeface="Liberation Sans" panose="020B0604020202020204" pitchFamily="34" charset="0"/>
              </a:rPr>
              <a:t>transactions are </a:t>
            </a:r>
            <a:r>
              <a:rPr lang="en-US" sz="2100" dirty="0">
                <a:latin typeface="Liberation Sans" panose="020B0604020202020204" pitchFamily="34" charset="0"/>
              </a:rPr>
              <a:t>normally debited to the Bank Charges Expense account, as are bank </a:t>
            </a:r>
            <a:r>
              <a:rPr lang="en-US" sz="2100" dirty="0" smtClean="0">
                <a:latin typeface="Liberation Sans" panose="020B0604020202020204" pitchFamily="34" charset="0"/>
              </a:rPr>
              <a:t>service charges. </a:t>
            </a:r>
            <a:r>
              <a:rPr lang="en-US" altLang="en-US" sz="2100" dirty="0" smtClean="0">
                <a:latin typeface="Liberation Sans" panose="020B0604020202020204" pitchFamily="34" charset="0"/>
              </a:rPr>
              <a:t>The </a:t>
            </a:r>
            <a:r>
              <a:rPr lang="en-US" altLang="en-US" sz="2100" dirty="0">
                <a:latin typeface="Liberation Sans" panose="020B0604020202020204" pitchFamily="34" charset="0"/>
              </a:rPr>
              <a:t>entry is:</a:t>
            </a:r>
          </a:p>
        </p:txBody>
      </p:sp>
      <p:sp>
        <p:nvSpPr>
          <p:cNvPr id="905219" name="Text Box 3"/>
          <p:cNvSpPr txBox="1">
            <a:spLocks noChangeArrowheads="1"/>
          </p:cNvSpPr>
          <p:nvPr/>
        </p:nvSpPr>
        <p:spPr bwMode="auto">
          <a:xfrm>
            <a:off x="1981200" y="2819400"/>
            <a:ext cx="6705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tabLst>
                <a:tab pos="4803775" algn="r"/>
              </a:tabLst>
            </a:pPr>
            <a:r>
              <a:rPr lang="en-US" altLang="en-US" sz="2100" dirty="0" smtClean="0">
                <a:latin typeface="Liberation Sans" panose="020B0604020202020204" pitchFamily="34" charset="0"/>
                <a:cs typeface="Arial" charset="0"/>
              </a:rPr>
              <a:t>Bank Charge Expense</a:t>
            </a:r>
            <a:r>
              <a:rPr lang="en-US" altLang="en-US" sz="2100" dirty="0">
                <a:latin typeface="Liberation Sans" panose="020B0604020202020204" pitchFamily="34" charset="0"/>
                <a:cs typeface="Arial" charset="0"/>
              </a:rPr>
              <a:t>	</a:t>
            </a:r>
            <a:r>
              <a:rPr lang="en-US" altLang="en-US" sz="2100" dirty="0" smtClean="0">
                <a:latin typeface="Liberation Sans" panose="020B0604020202020204" pitchFamily="34" charset="0"/>
                <a:cs typeface="Arial" charset="0"/>
              </a:rPr>
              <a:t>150.00</a:t>
            </a:r>
            <a:endParaRPr lang="en-US" altLang="en-US" sz="2100" dirty="0">
              <a:latin typeface="Liberation Sans" panose="020B0604020202020204" pitchFamily="34" charset="0"/>
              <a:cs typeface="Arial" charset="0"/>
            </a:endParaRPr>
          </a:p>
        </p:txBody>
      </p:sp>
      <p:sp>
        <p:nvSpPr>
          <p:cNvPr id="905220" name="Text Box 4"/>
          <p:cNvSpPr txBox="1">
            <a:spLocks noChangeArrowheads="1"/>
          </p:cNvSpPr>
          <p:nvPr/>
        </p:nvSpPr>
        <p:spPr bwMode="auto">
          <a:xfrm>
            <a:off x="609600" y="2819400"/>
            <a:ext cx="12192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800600" algn="r"/>
              </a:tabLst>
              <a:defRPr sz="2400">
                <a:solidFill>
                  <a:schemeClr val="tx1"/>
                </a:solidFill>
                <a:latin typeface="Times New Roman" pitchFamily="18" charset="0"/>
              </a:defRPr>
            </a:lvl1pPr>
            <a:lvl2pPr marL="1028700" indent="-457200" algn="l">
              <a:tabLst>
                <a:tab pos="4800600" algn="r"/>
              </a:tabLst>
              <a:defRPr sz="2400">
                <a:solidFill>
                  <a:schemeClr val="tx1"/>
                </a:solidFill>
                <a:latin typeface="Times New Roman" pitchFamily="18" charset="0"/>
              </a:defRPr>
            </a:lvl2pPr>
            <a:lvl3pPr marL="1600200" indent="-457200" algn="l">
              <a:tabLst>
                <a:tab pos="4800600" algn="r"/>
              </a:tabLst>
              <a:defRPr sz="2400">
                <a:solidFill>
                  <a:schemeClr val="tx1"/>
                </a:solidFill>
                <a:latin typeface="Times New Roman" pitchFamily="18" charset="0"/>
              </a:defRPr>
            </a:lvl3pPr>
            <a:lvl4pPr marL="2171700" indent="-457200" algn="l">
              <a:tabLst>
                <a:tab pos="4800600" algn="r"/>
              </a:tabLst>
              <a:defRPr sz="2400">
                <a:solidFill>
                  <a:schemeClr val="tx1"/>
                </a:solidFill>
                <a:latin typeface="Times New Roman" pitchFamily="18" charset="0"/>
              </a:defRPr>
            </a:lvl4pPr>
            <a:lvl5pPr marL="2743200" indent="-457200" algn="l">
              <a:tabLst>
                <a:tab pos="480060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Apr. 30</a:t>
            </a:r>
          </a:p>
        </p:txBody>
      </p:sp>
      <p:sp>
        <p:nvSpPr>
          <p:cNvPr id="905221" name="Text Box 5"/>
          <p:cNvSpPr txBox="1">
            <a:spLocks noChangeArrowheads="1"/>
          </p:cNvSpPr>
          <p:nvPr/>
        </p:nvSpPr>
        <p:spPr bwMode="auto">
          <a:xfrm>
            <a:off x="1981200" y="3294063"/>
            <a:ext cx="6705600" cy="412750"/>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lgn="l">
              <a:tabLst>
                <a:tab pos="4800600" algn="r"/>
                <a:tab pos="6343650" algn="r"/>
              </a:tabLst>
              <a:defRPr sz="2400">
                <a:solidFill>
                  <a:schemeClr val="tx1"/>
                </a:solidFill>
                <a:latin typeface="Times New Roman" pitchFamily="18" charset="0"/>
              </a:defRPr>
            </a:lvl1pPr>
            <a:lvl2pPr marL="1028700" indent="-457200" algn="l">
              <a:tabLst>
                <a:tab pos="4800600" algn="r"/>
                <a:tab pos="6343650" algn="r"/>
              </a:tabLst>
              <a:defRPr sz="2400">
                <a:solidFill>
                  <a:schemeClr val="tx1"/>
                </a:solidFill>
                <a:latin typeface="Times New Roman" pitchFamily="18" charset="0"/>
              </a:defRPr>
            </a:lvl2pPr>
            <a:lvl3pPr marL="1600200" indent="-457200" algn="l">
              <a:tabLst>
                <a:tab pos="4800600" algn="r"/>
                <a:tab pos="6343650" algn="r"/>
              </a:tabLst>
              <a:defRPr sz="2400">
                <a:solidFill>
                  <a:schemeClr val="tx1"/>
                </a:solidFill>
                <a:latin typeface="Times New Roman" pitchFamily="18" charset="0"/>
              </a:defRPr>
            </a:lvl3pPr>
            <a:lvl4pPr marL="2171700" indent="-457200" algn="l">
              <a:tabLst>
                <a:tab pos="4800600" algn="r"/>
                <a:tab pos="6343650" algn="r"/>
              </a:tabLst>
              <a:defRPr sz="2400">
                <a:solidFill>
                  <a:schemeClr val="tx1"/>
                </a:solidFill>
                <a:latin typeface="Times New Roman" pitchFamily="18" charset="0"/>
              </a:defRPr>
            </a:lvl4pPr>
            <a:lvl5pPr marL="2743200" indent="-457200" algn="l">
              <a:tabLst>
                <a:tab pos="4800600" algn="r"/>
                <a:tab pos="6343650"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800600" algn="r"/>
                <a:tab pos="6343650" algn="r"/>
              </a:tabLst>
              <a:defRPr sz="2400">
                <a:solidFill>
                  <a:schemeClr val="tx1"/>
                </a:solidFill>
                <a:latin typeface="Times New Roman" pitchFamily="18" charset="0"/>
              </a:defRPr>
            </a:lvl9pPr>
          </a:lstStyle>
          <a:p>
            <a:pPr>
              <a:spcBef>
                <a:spcPct val="50000"/>
              </a:spcBef>
            </a:pPr>
            <a:r>
              <a:rPr lang="en-US" altLang="en-US" sz="2100" dirty="0">
                <a:latin typeface="Liberation Sans" panose="020B0604020202020204" pitchFamily="34" charset="0"/>
                <a:cs typeface="Arial" charset="0"/>
              </a:rPr>
              <a:t>	Cash		</a:t>
            </a:r>
            <a:r>
              <a:rPr lang="en-US" altLang="en-US" sz="2100" dirty="0" smtClean="0">
                <a:latin typeface="Liberation Sans" panose="020B0604020202020204" pitchFamily="34" charset="0"/>
                <a:cs typeface="Arial" charset="0"/>
              </a:rPr>
              <a:t>150.00</a:t>
            </a:r>
            <a:endParaRPr lang="en-US" altLang="en-US" sz="2100" dirty="0">
              <a:latin typeface="Liberation Sans" panose="020B0604020202020204" pitchFamily="34" charset="0"/>
              <a:cs typeface="Arial" charset="0"/>
            </a:endParaRPr>
          </a:p>
        </p:txBody>
      </p:sp>
      <p:sp>
        <p:nvSpPr>
          <p:cNvPr id="12"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3"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rgbClr val="CC0000"/>
                </a:solidFill>
                <a:latin typeface="Liberation Sans" panose="020B0604020202020204" pitchFamily="34" charset="0"/>
              </a:rPr>
              <a:t>BANK RECONCILIATION ILLUSTRATED</a:t>
            </a:r>
          </a:p>
        </p:txBody>
      </p:sp>
      <p:sp>
        <p:nvSpPr>
          <p:cNvPr id="2" name="Rectangle 1"/>
          <p:cNvSpPr/>
          <p:nvPr/>
        </p:nvSpPr>
        <p:spPr>
          <a:xfrm>
            <a:off x="838200" y="6077887"/>
            <a:ext cx="25908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7-10</a:t>
            </a:r>
          </a:p>
          <a:p>
            <a:pPr algn="l"/>
            <a:r>
              <a:rPr lang="en-US" sz="1200" dirty="0">
                <a:latin typeface="Liberation Sans" panose="020B0604020202020204" pitchFamily="34" charset="0"/>
              </a:rPr>
              <a:t>Adjusted balance in </a:t>
            </a:r>
            <a:r>
              <a:rPr lang="en-US" sz="1200" dirty="0" smtClean="0">
                <a:latin typeface="Liberation Sans" panose="020B0604020202020204" pitchFamily="34" charset="0"/>
              </a:rPr>
              <a:t>Cash account</a:t>
            </a:r>
            <a:endParaRPr lang="en-US" sz="1200" dirty="0">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05219"/>
                                        </p:tgtEl>
                                        <p:attrNameLst>
                                          <p:attrName>style.visibility</p:attrName>
                                        </p:attrNameLst>
                                      </p:cBhvr>
                                      <p:to>
                                        <p:strVal val="visible"/>
                                      </p:to>
                                    </p:set>
                                    <p:animEffect transition="in" filter="wipe(left)">
                                      <p:cBhvr>
                                        <p:cTn id="7" dur="500"/>
                                        <p:tgtEl>
                                          <p:spTgt spid="9052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05221"/>
                                        </p:tgtEl>
                                        <p:attrNameLst>
                                          <p:attrName>style.visibility</p:attrName>
                                        </p:attrNameLst>
                                      </p:cBhvr>
                                      <p:to>
                                        <p:strVal val="visible"/>
                                      </p:to>
                                    </p:set>
                                    <p:animEffect transition="in" filter="wipe(left)">
                                      <p:cBhvr>
                                        <p:cTn id="12"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19" grpId="0"/>
      <p:bldP spid="90522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800600"/>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8"/>
            <a:ext cx="8001000" cy="3319628"/>
          </a:xfrm>
          <a:prstGeom prst="rect">
            <a:avLst/>
          </a:prstGeom>
          <a:noFill/>
          <a:ln>
            <a:noFill/>
          </a:ln>
          <a:effectLst/>
          <a:extLst/>
        </p:spPr>
        <p:txBody>
          <a:bodyPr lIns="91440" tIns="46038" rIns="182562" bIns="46038">
            <a:spAutoFit/>
          </a:bodyPr>
          <a:lstStyle/>
          <a:p>
            <a:pPr marL="0" lvl="1" algn="l">
              <a:lnSpc>
                <a:spcPct val="125000"/>
              </a:lnSpc>
              <a:spcBef>
                <a:spcPts val="1200"/>
              </a:spcBef>
              <a:buClr>
                <a:schemeClr val="tx1"/>
              </a:buClr>
            </a:pPr>
            <a:r>
              <a:rPr lang="en-US" altLang="en-US" sz="2300" dirty="0" smtClean="0">
                <a:latin typeface="Liberation Sans" panose="020B0604020202020204" pitchFamily="34" charset="0"/>
              </a:rPr>
              <a:t>The </a:t>
            </a:r>
            <a:r>
              <a:rPr lang="en-US" altLang="en-US" sz="2300" dirty="0">
                <a:latin typeface="Liberation Sans" panose="020B0604020202020204" pitchFamily="34" charset="0"/>
              </a:rPr>
              <a:t>reconciling item in a bank reconciliation that will result in an adjusting entry by the depositor </a:t>
            </a:r>
            <a:r>
              <a:rPr lang="en-US" altLang="en-US" sz="2300" dirty="0" smtClean="0">
                <a:latin typeface="Liberation Sans" panose="020B0604020202020204" pitchFamily="34" charset="0"/>
              </a:rPr>
              <a:t>is:</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outstanding checks.</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deposit </a:t>
            </a:r>
            <a:r>
              <a:rPr lang="en-US" altLang="en-US" sz="2300" dirty="0">
                <a:latin typeface="Liberation Sans" panose="020B0604020202020204" pitchFamily="34" charset="0"/>
              </a:rPr>
              <a:t>in </a:t>
            </a:r>
            <a:r>
              <a:rPr lang="en-US" altLang="en-US" sz="2300" dirty="0" smtClean="0">
                <a:latin typeface="Liberation Sans" panose="020B0604020202020204" pitchFamily="34" charset="0"/>
              </a:rPr>
              <a:t>transit.</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a </a:t>
            </a:r>
            <a:r>
              <a:rPr lang="en-US" altLang="en-US" sz="2300" dirty="0">
                <a:latin typeface="Liberation Sans" panose="020B0604020202020204" pitchFamily="34" charset="0"/>
              </a:rPr>
              <a:t>bank </a:t>
            </a:r>
            <a:r>
              <a:rPr lang="en-US" altLang="en-US" sz="2300" dirty="0" smtClean="0">
                <a:latin typeface="Liberation Sans" panose="020B0604020202020204" pitchFamily="34" charset="0"/>
              </a:rPr>
              <a:t>error.</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bank </a:t>
            </a:r>
            <a:r>
              <a:rPr lang="en-US" altLang="en-US" sz="2300" dirty="0">
                <a:latin typeface="Liberation Sans" panose="020B0604020202020204" pitchFamily="34" charset="0"/>
              </a:rPr>
              <a:t>service charges.</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spcBef>
                <a:spcPct val="50000"/>
              </a:spcBef>
              <a:buClr>
                <a:srgbClr val="800000"/>
              </a:buClr>
              <a:buSzPct val="80000"/>
            </a:pPr>
            <a:r>
              <a:rPr lang="en-US" altLang="en-US" sz="3200" b="1" dirty="0" smtClean="0">
                <a:solidFill>
                  <a:schemeClr val="tx2">
                    <a:lumMod val="50000"/>
                  </a:schemeClr>
                </a:solidFill>
                <a:latin typeface="Liberation Sans" panose="020B0604020202020204" pitchFamily="34" charset="0"/>
              </a:rPr>
              <a:t>BANK RECONCILIATION</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280001641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57200" y="381000"/>
            <a:ext cx="3276600" cy="560388"/>
          </a:xfrm>
          <a:prstGeom prst="rect">
            <a:avLst/>
          </a:prstGeom>
          <a:solidFill>
            <a:srgbClr val="009900"/>
          </a:solidFill>
          <a:ln>
            <a:noFill/>
          </a:ln>
          <a:effectLst/>
        </p:spPr>
        <p:txBody>
          <a:bodyPr lIns="90488" tIns="44450" rIns="90488" bIns="44450" anchor="ctr" anchorCtr="0"/>
          <a:lstStyle/>
          <a:p>
            <a:pPr marL="53975" algn="l"/>
            <a:r>
              <a:rPr lang="en-US" altLang="en-US" b="1" i="0" dirty="0" smtClean="0">
                <a:solidFill>
                  <a:schemeClr val="accent3"/>
                </a:solidFill>
                <a:latin typeface="Liberation Sans" panose="020B0604020202020204" pitchFamily="34" charset="0"/>
              </a:rPr>
              <a:t>INVESTOR INSIGHT</a:t>
            </a:r>
            <a:endParaRPr lang="en-US" altLang="en-US" b="1" i="0" dirty="0">
              <a:solidFill>
                <a:schemeClr val="accent3"/>
              </a:solidFill>
              <a:latin typeface="Liberation Sans" panose="020B0604020202020204" pitchFamily="34" charset="0"/>
            </a:endParaRPr>
          </a:p>
        </p:txBody>
      </p:sp>
      <p:sp>
        <p:nvSpPr>
          <p:cNvPr id="2" name="Rectangle 1"/>
          <p:cNvSpPr/>
          <p:nvPr/>
        </p:nvSpPr>
        <p:spPr>
          <a:xfrm>
            <a:off x="457200" y="1066800"/>
            <a:ext cx="8229600" cy="5307479"/>
          </a:xfrm>
          <a:prstGeom prst="rect">
            <a:avLst/>
          </a:prstGeom>
        </p:spPr>
        <p:txBody>
          <a:bodyPr wrap="square">
            <a:spAutoFit/>
          </a:bodyPr>
          <a:lstStyle/>
          <a:p>
            <a:pPr algn="just">
              <a:lnSpc>
                <a:spcPct val="105000"/>
              </a:lnSpc>
              <a:spcBef>
                <a:spcPts val="600"/>
              </a:spcBef>
            </a:pPr>
            <a:r>
              <a:rPr lang="en-US" sz="1800" dirty="0" smtClean="0">
                <a:latin typeface="Liberation Sans" panose="020B0604020202020204" pitchFamily="34" charset="0"/>
              </a:rPr>
              <a:t>No </a:t>
            </a:r>
            <a:r>
              <a:rPr lang="en-US" sz="1800" dirty="0">
                <a:latin typeface="Liberation Sans" panose="020B0604020202020204" pitchFamily="34" charset="0"/>
              </a:rPr>
              <a:t>recent fraud has </a:t>
            </a:r>
            <a:r>
              <a:rPr lang="en-US" sz="1800" dirty="0" smtClean="0">
                <a:latin typeface="Liberation Sans" panose="020B0604020202020204" pitchFamily="34" charset="0"/>
              </a:rPr>
              <a:t>generated more </a:t>
            </a:r>
            <a:r>
              <a:rPr lang="en-US" sz="1800" dirty="0">
                <a:latin typeface="Liberation Sans" panose="020B0604020202020204" pitchFamily="34" charset="0"/>
              </a:rPr>
              <a:t>interest and rage than </a:t>
            </a:r>
            <a:r>
              <a:rPr lang="en-US" sz="1800" dirty="0" smtClean="0">
                <a:latin typeface="Liberation Sans" panose="020B0604020202020204" pitchFamily="34" charset="0"/>
              </a:rPr>
              <a:t>the one </a:t>
            </a:r>
            <a:r>
              <a:rPr lang="en-US" sz="1800" dirty="0">
                <a:latin typeface="Liberation Sans" panose="020B0604020202020204" pitchFamily="34" charset="0"/>
              </a:rPr>
              <a:t>perpetrated by </a:t>
            </a:r>
            <a:r>
              <a:rPr lang="en-US" sz="1800" dirty="0" smtClean="0">
                <a:latin typeface="Liberation Sans" panose="020B0604020202020204" pitchFamily="34" charset="0"/>
              </a:rPr>
              <a:t>Bernard Madoff</a:t>
            </a:r>
            <a:r>
              <a:rPr lang="en-US" sz="1800" dirty="0">
                <a:latin typeface="Liberation Sans" panose="020B0604020202020204" pitchFamily="34" charset="0"/>
              </a:rPr>
              <a:t>. Madoff was an </a:t>
            </a:r>
            <a:r>
              <a:rPr lang="en-US" sz="1800" dirty="0" smtClean="0">
                <a:latin typeface="Liberation Sans" panose="020B0604020202020204" pitchFamily="34" charset="0"/>
              </a:rPr>
              <a:t>elite New </a:t>
            </a:r>
            <a:r>
              <a:rPr lang="en-US" sz="1800" dirty="0">
                <a:latin typeface="Liberation Sans" panose="020B0604020202020204" pitchFamily="34" charset="0"/>
              </a:rPr>
              <a:t>York investment fund </a:t>
            </a:r>
            <a:r>
              <a:rPr lang="en-US" sz="1800" dirty="0" smtClean="0">
                <a:latin typeface="Liberation Sans" panose="020B0604020202020204" pitchFamily="34" charset="0"/>
              </a:rPr>
              <a:t>manager who </a:t>
            </a:r>
            <a:r>
              <a:rPr lang="en-US" sz="1800" dirty="0">
                <a:latin typeface="Liberation Sans" panose="020B0604020202020204" pitchFamily="34" charset="0"/>
              </a:rPr>
              <a:t>was highly regarded </a:t>
            </a:r>
            <a:r>
              <a:rPr lang="en-US" sz="1800" dirty="0" smtClean="0">
                <a:latin typeface="Liberation Sans" panose="020B0604020202020204" pitchFamily="34" charset="0"/>
              </a:rPr>
              <a:t>by securities </a:t>
            </a:r>
            <a:r>
              <a:rPr lang="en-US" sz="1800" dirty="0">
                <a:latin typeface="Liberation Sans" panose="020B0604020202020204" pitchFamily="34" charset="0"/>
              </a:rPr>
              <a:t>regulators. </a:t>
            </a:r>
            <a:r>
              <a:rPr lang="en-US" sz="1800" dirty="0" smtClean="0">
                <a:latin typeface="Liberation Sans" panose="020B0604020202020204" pitchFamily="34" charset="0"/>
              </a:rPr>
              <a:t>Investors flocked </a:t>
            </a:r>
            <a:r>
              <a:rPr lang="en-US" sz="1800" dirty="0">
                <a:latin typeface="Liberation Sans" panose="020B0604020202020204" pitchFamily="34" charset="0"/>
              </a:rPr>
              <a:t>to him because he </a:t>
            </a:r>
            <a:r>
              <a:rPr lang="en-US" sz="1800" dirty="0" smtClean="0">
                <a:latin typeface="Liberation Sans" panose="020B0604020202020204" pitchFamily="34" charset="0"/>
              </a:rPr>
              <a:t>delivered steady </a:t>
            </a:r>
            <a:r>
              <a:rPr lang="en-US" sz="1800" dirty="0">
                <a:latin typeface="Liberation Sans" panose="020B0604020202020204" pitchFamily="34" charset="0"/>
              </a:rPr>
              <a:t>returns of </a:t>
            </a:r>
            <a:r>
              <a:rPr lang="en-US" sz="1800" dirty="0" smtClean="0">
                <a:latin typeface="Liberation Sans" panose="020B0604020202020204" pitchFamily="34" charset="0"/>
              </a:rPr>
              <a:t>between 10</a:t>
            </a:r>
            <a:r>
              <a:rPr lang="en-US" sz="1800" dirty="0">
                <a:latin typeface="Liberation Sans" panose="020B0604020202020204" pitchFamily="34" charset="0"/>
              </a:rPr>
              <a:t>% and 15%, no matter </a:t>
            </a:r>
            <a:r>
              <a:rPr lang="en-US" sz="1800" dirty="0" smtClean="0">
                <a:latin typeface="Liberation Sans" panose="020B0604020202020204" pitchFamily="34" charset="0"/>
              </a:rPr>
              <a:t>whether the </a:t>
            </a:r>
            <a:r>
              <a:rPr lang="en-US" sz="1800" dirty="0">
                <a:latin typeface="Liberation Sans" panose="020B0604020202020204" pitchFamily="34" charset="0"/>
              </a:rPr>
              <a:t>market was going up or </a:t>
            </a:r>
            <a:r>
              <a:rPr lang="en-US" sz="1800" dirty="0" smtClean="0">
                <a:latin typeface="Liberation Sans" panose="020B0604020202020204" pitchFamily="34" charset="0"/>
              </a:rPr>
              <a:t>going down</a:t>
            </a:r>
            <a:r>
              <a:rPr lang="en-US" sz="1800" dirty="0">
                <a:latin typeface="Liberation Sans" panose="020B0604020202020204" pitchFamily="34" charset="0"/>
              </a:rPr>
              <a:t>. However, for many years</a:t>
            </a:r>
            <a:r>
              <a:rPr lang="en-US" sz="1800" dirty="0" smtClean="0">
                <a:latin typeface="Liberation Sans" panose="020B0604020202020204" pitchFamily="34" charset="0"/>
              </a:rPr>
              <a:t>, Madoff </a:t>
            </a:r>
            <a:r>
              <a:rPr lang="en-US" sz="1800" dirty="0">
                <a:latin typeface="Liberation Sans" panose="020B0604020202020204" pitchFamily="34" charset="0"/>
              </a:rPr>
              <a:t>did not actually </a:t>
            </a:r>
            <a:r>
              <a:rPr lang="en-US" sz="1800" dirty="0" smtClean="0">
                <a:latin typeface="Liberation Sans" panose="020B0604020202020204" pitchFamily="34" charset="0"/>
              </a:rPr>
              <a:t>invest the </a:t>
            </a:r>
            <a:r>
              <a:rPr lang="en-US" sz="1800" dirty="0">
                <a:latin typeface="Liberation Sans" panose="020B0604020202020204" pitchFamily="34" charset="0"/>
              </a:rPr>
              <a:t>cash that people gave to him</a:t>
            </a:r>
            <a:r>
              <a:rPr lang="en-US" sz="1800" dirty="0" smtClean="0">
                <a:latin typeface="Liberation Sans" panose="020B0604020202020204" pitchFamily="34" charset="0"/>
              </a:rPr>
              <a:t>. Instead</a:t>
            </a:r>
            <a:r>
              <a:rPr lang="en-US" sz="1800" dirty="0">
                <a:latin typeface="Liberation Sans" panose="020B0604020202020204" pitchFamily="34" charset="0"/>
              </a:rPr>
              <a:t>, he was running a Ponzi scheme: He paid returns </a:t>
            </a:r>
            <a:r>
              <a:rPr lang="en-US" sz="1800" dirty="0" smtClean="0">
                <a:latin typeface="Liberation Sans" panose="020B0604020202020204" pitchFamily="34" charset="0"/>
              </a:rPr>
              <a:t>to existing </a:t>
            </a:r>
            <a:r>
              <a:rPr lang="en-US" sz="1800" dirty="0">
                <a:latin typeface="Liberation Sans" panose="020B0604020202020204" pitchFamily="34" charset="0"/>
              </a:rPr>
              <a:t>investors using cash received from new investors. </a:t>
            </a:r>
            <a:r>
              <a:rPr lang="en-US" sz="1800" dirty="0" smtClean="0">
                <a:latin typeface="Liberation Sans" panose="020B0604020202020204" pitchFamily="34" charset="0"/>
              </a:rPr>
              <a:t>As long </a:t>
            </a:r>
            <a:r>
              <a:rPr lang="en-US" sz="1800" dirty="0">
                <a:latin typeface="Liberation Sans" panose="020B0604020202020204" pitchFamily="34" charset="0"/>
              </a:rPr>
              <a:t>as the size of his investment fund continued to grow </a:t>
            </a:r>
            <a:r>
              <a:rPr lang="en-US" sz="1800" dirty="0" smtClean="0">
                <a:latin typeface="Liberation Sans" panose="020B0604020202020204" pitchFamily="34" charset="0"/>
              </a:rPr>
              <a:t>from new </a:t>
            </a:r>
            <a:r>
              <a:rPr lang="en-US" sz="1800" dirty="0">
                <a:latin typeface="Liberation Sans" panose="020B0604020202020204" pitchFamily="34" charset="0"/>
              </a:rPr>
              <a:t>investments at a rate that exceeded the amounts that </a:t>
            </a:r>
            <a:r>
              <a:rPr lang="en-US" sz="1800" dirty="0" smtClean="0">
                <a:latin typeface="Liberation Sans" panose="020B0604020202020204" pitchFamily="34" charset="0"/>
              </a:rPr>
              <a:t>he needed </a:t>
            </a:r>
            <a:r>
              <a:rPr lang="en-US" sz="1800" dirty="0">
                <a:latin typeface="Liberation Sans" panose="020B0604020202020204" pitchFamily="34" charset="0"/>
              </a:rPr>
              <a:t>to pay out in returns, Madoff was able to operate </a:t>
            </a:r>
            <a:r>
              <a:rPr lang="en-US" sz="1800" dirty="0" smtClean="0">
                <a:latin typeface="Liberation Sans" panose="020B0604020202020204" pitchFamily="34" charset="0"/>
              </a:rPr>
              <a:t>his fraud </a:t>
            </a:r>
            <a:r>
              <a:rPr lang="en-US" sz="1800" dirty="0">
                <a:latin typeface="Liberation Sans" panose="020B0604020202020204" pitchFamily="34" charset="0"/>
              </a:rPr>
              <a:t>smoothly</a:t>
            </a:r>
            <a:r>
              <a:rPr lang="en-US" sz="1800" dirty="0" smtClean="0">
                <a:latin typeface="Liberation Sans" panose="020B0604020202020204" pitchFamily="34" charset="0"/>
              </a:rPr>
              <a:t>. To </a:t>
            </a:r>
            <a:r>
              <a:rPr lang="en-US" sz="1800" dirty="0">
                <a:latin typeface="Liberation Sans" panose="020B0604020202020204" pitchFamily="34" charset="0"/>
              </a:rPr>
              <a:t>conceal his misdeeds, Madoff fabricated false </a:t>
            </a:r>
            <a:r>
              <a:rPr lang="en-US" sz="1800" dirty="0" smtClean="0">
                <a:latin typeface="Liberation Sans" panose="020B0604020202020204" pitchFamily="34" charset="0"/>
              </a:rPr>
              <a:t>investment statements </a:t>
            </a:r>
            <a:r>
              <a:rPr lang="en-US" sz="1800" dirty="0">
                <a:latin typeface="Liberation Sans" panose="020B0604020202020204" pitchFamily="34" charset="0"/>
              </a:rPr>
              <a:t>that were provided to investors. In addition</a:t>
            </a:r>
            <a:r>
              <a:rPr lang="en-US" sz="1800" dirty="0" smtClean="0">
                <a:latin typeface="Liberation Sans" panose="020B0604020202020204" pitchFamily="34" charset="0"/>
              </a:rPr>
              <a:t>, Madoff </a:t>
            </a:r>
            <a:r>
              <a:rPr lang="en-US" sz="1800" dirty="0">
                <a:latin typeface="Liberation Sans" panose="020B0604020202020204" pitchFamily="34" charset="0"/>
              </a:rPr>
              <a:t>hired an auditor that never </a:t>
            </a:r>
            <a:r>
              <a:rPr lang="en-US" sz="1800" dirty="0" smtClean="0">
                <a:latin typeface="Liberation Sans" panose="020B0604020202020204" pitchFamily="34" charset="0"/>
              </a:rPr>
              <a:t>verified </a:t>
            </a:r>
            <a:r>
              <a:rPr lang="en-US" sz="1800" dirty="0">
                <a:latin typeface="Liberation Sans" panose="020B0604020202020204" pitchFamily="34" charset="0"/>
              </a:rPr>
              <a:t>the accuracy of </a:t>
            </a:r>
            <a:r>
              <a:rPr lang="en-US" sz="1800" dirty="0" smtClean="0">
                <a:latin typeface="Liberation Sans" panose="020B0604020202020204" pitchFamily="34" charset="0"/>
              </a:rPr>
              <a:t>the investment </a:t>
            </a:r>
            <a:r>
              <a:rPr lang="en-US" sz="1800" dirty="0">
                <a:latin typeface="Liberation Sans" panose="020B0604020202020204" pitchFamily="34" charset="0"/>
              </a:rPr>
              <a:t>records but automatically issued </a:t>
            </a:r>
            <a:r>
              <a:rPr lang="en-US" sz="1800" dirty="0" smtClean="0">
                <a:latin typeface="Liberation Sans" panose="020B0604020202020204" pitchFamily="34" charset="0"/>
              </a:rPr>
              <a:t>unqualified opinions each </a:t>
            </a:r>
            <a:r>
              <a:rPr lang="en-US" sz="1800" dirty="0">
                <a:latin typeface="Liberation Sans" panose="020B0604020202020204" pitchFamily="34" charset="0"/>
              </a:rPr>
              <a:t>year. A competing fund manager warned the SEC </a:t>
            </a:r>
            <a:r>
              <a:rPr lang="en-US" sz="1800" dirty="0" smtClean="0">
                <a:latin typeface="Liberation Sans" panose="020B0604020202020204" pitchFamily="34" charset="0"/>
              </a:rPr>
              <a:t>a number </a:t>
            </a:r>
            <a:r>
              <a:rPr lang="en-US" sz="1800" dirty="0">
                <a:latin typeface="Liberation Sans" panose="020B0604020202020204" pitchFamily="34" charset="0"/>
              </a:rPr>
              <a:t>of times over a nearly 10-year period that he </a:t>
            </a:r>
            <a:r>
              <a:rPr lang="en-US" sz="1800" dirty="0" smtClean="0">
                <a:latin typeface="Liberation Sans" panose="020B0604020202020204" pitchFamily="34" charset="0"/>
              </a:rPr>
              <a:t>thought Madoff </a:t>
            </a:r>
            <a:r>
              <a:rPr lang="en-US" sz="1800" dirty="0">
                <a:latin typeface="Liberation Sans" panose="020B0604020202020204" pitchFamily="34" charset="0"/>
              </a:rPr>
              <a:t>was engaged in fraud. The SEC never </a:t>
            </a:r>
            <a:r>
              <a:rPr lang="en-US" sz="1800" dirty="0" smtClean="0">
                <a:latin typeface="Liberation Sans" panose="020B0604020202020204" pitchFamily="34" charset="0"/>
              </a:rPr>
              <a:t>aggressively investigated </a:t>
            </a:r>
            <a:r>
              <a:rPr lang="en-US" sz="1800" dirty="0">
                <a:latin typeface="Liberation Sans" panose="020B0604020202020204" pitchFamily="34" charset="0"/>
              </a:rPr>
              <a:t>the allegations. Investors, many of which </a:t>
            </a:r>
            <a:r>
              <a:rPr lang="en-US" sz="1800" dirty="0" smtClean="0">
                <a:latin typeface="Liberation Sans" panose="020B0604020202020204" pitchFamily="34" charset="0"/>
              </a:rPr>
              <a:t>were charitable </a:t>
            </a:r>
            <a:r>
              <a:rPr lang="en-US" sz="1800" dirty="0">
                <a:latin typeface="Liberation Sans" panose="020B0604020202020204" pitchFamily="34" charset="0"/>
              </a:rPr>
              <a:t>organizations, lost more than $18 billion. </a:t>
            </a:r>
            <a:r>
              <a:rPr lang="en-US" sz="1800" dirty="0" smtClean="0">
                <a:latin typeface="Liberation Sans" panose="020B0604020202020204" pitchFamily="34" charset="0"/>
              </a:rPr>
              <a:t>Madoff was </a:t>
            </a:r>
            <a:r>
              <a:rPr lang="en-US" sz="1800" dirty="0">
                <a:latin typeface="Liberation Sans" panose="020B0604020202020204" pitchFamily="34" charset="0"/>
              </a:rPr>
              <a:t>sentenced to a jail term of 150 years</a:t>
            </a:r>
            <a:r>
              <a:rPr lang="en-US" sz="1800" dirty="0" smtClean="0">
                <a:latin typeface="Liberation Sans" panose="020B0604020202020204" pitchFamily="34" charset="0"/>
              </a:rPr>
              <a:t>.</a:t>
            </a:r>
            <a:r>
              <a:rPr lang="en-US" sz="1800" dirty="0">
                <a:latin typeface="Liberation Sans" panose="020B0604020202020204" pitchFamily="34" charset="0"/>
              </a:rPr>
              <a:t>	</a:t>
            </a:r>
          </a:p>
        </p:txBody>
      </p:sp>
      <p:sp>
        <p:nvSpPr>
          <p:cNvPr id="6" name="Rectangle 5"/>
          <p:cNvSpPr>
            <a:spLocks noChangeArrowheads="1"/>
          </p:cNvSpPr>
          <p:nvPr/>
        </p:nvSpPr>
        <p:spPr bwMode="auto">
          <a:xfrm>
            <a:off x="3810000" y="381000"/>
            <a:ext cx="4648200" cy="560388"/>
          </a:xfrm>
          <a:prstGeom prst="rect">
            <a:avLst/>
          </a:prstGeom>
          <a:noFill/>
          <a:ln>
            <a:noFill/>
          </a:ln>
          <a:effectLst/>
        </p:spPr>
        <p:txBody>
          <a:bodyPr lIns="90488" tIns="44450" rIns="90488" bIns="44450" anchor="ctr" anchorCtr="0"/>
          <a:lstStyle/>
          <a:p>
            <a:pPr algn="just">
              <a:lnSpc>
                <a:spcPct val="110000"/>
              </a:lnSpc>
              <a:spcBef>
                <a:spcPts val="600"/>
              </a:spcBef>
            </a:pPr>
            <a:r>
              <a:rPr lang="en-US" b="1" dirty="0">
                <a:latin typeface="Liberation Sans" panose="020B0604020202020204" pitchFamily="34" charset="0"/>
              </a:rPr>
              <a:t>Madoff’s Ponzi Scheme</a:t>
            </a: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extLst>
      <p:ext uri="{BB962C8B-B14F-4D97-AF65-F5344CB8AC3E}">
        <p14:creationId xmlns:p14="http://schemas.microsoft.com/office/powerpoint/2010/main" val="1765531716"/>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74" name="Rectangle 10"/>
          <p:cNvSpPr>
            <a:spLocks noChangeArrowheads="1"/>
          </p:cNvSpPr>
          <p:nvPr/>
        </p:nvSpPr>
        <p:spPr bwMode="auto">
          <a:xfrm>
            <a:off x="533400" y="3846255"/>
            <a:ext cx="7391400" cy="2554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057400" algn="l"/>
              </a:tabLst>
              <a:defRPr sz="2400">
                <a:solidFill>
                  <a:schemeClr val="tx1"/>
                </a:solidFill>
                <a:latin typeface="Times New Roman" pitchFamily="18" charset="0"/>
              </a:defRPr>
            </a:lvl1pPr>
            <a:lvl2pPr marL="971550" indent="-457200" algn="l">
              <a:tabLst>
                <a:tab pos="2057400" algn="l"/>
              </a:tabLst>
              <a:defRPr sz="2400">
                <a:solidFill>
                  <a:schemeClr val="tx1"/>
                </a:solidFill>
                <a:latin typeface="Times New Roman" pitchFamily="18" charset="0"/>
              </a:defRPr>
            </a:lvl2pPr>
            <a:lvl3pPr marL="1543050" indent="-457200" algn="l">
              <a:tabLst>
                <a:tab pos="2057400" algn="l"/>
              </a:tabLst>
              <a:defRPr sz="2400">
                <a:solidFill>
                  <a:schemeClr val="tx1"/>
                </a:solidFill>
                <a:latin typeface="Times New Roman" pitchFamily="18" charset="0"/>
              </a:defRPr>
            </a:lvl3pPr>
            <a:lvl4pPr marL="2114550" indent="-457200" algn="l">
              <a:tabLst>
                <a:tab pos="2057400" algn="l"/>
              </a:tabLst>
              <a:defRPr sz="2400">
                <a:solidFill>
                  <a:schemeClr val="tx1"/>
                </a:solidFill>
                <a:latin typeface="Times New Roman" pitchFamily="18" charset="0"/>
              </a:defRPr>
            </a:lvl4pPr>
            <a:lvl5pPr marL="2686050" indent="-457200" algn="l">
              <a:tabLst>
                <a:tab pos="2057400" algn="l"/>
              </a:tabLst>
              <a:defRPr sz="2400">
                <a:solidFill>
                  <a:schemeClr val="tx1"/>
                </a:solidFill>
                <a:latin typeface="Times New Roman" pitchFamily="18" charset="0"/>
              </a:defRPr>
            </a:lvl5pPr>
            <a:lvl6pPr marL="3143250" indent="-457200" eaLnBrk="0" fontAlgn="base" hangingPunct="0">
              <a:spcBef>
                <a:spcPct val="0"/>
              </a:spcBef>
              <a:spcAft>
                <a:spcPct val="0"/>
              </a:spcAft>
              <a:tabLst>
                <a:tab pos="2057400" algn="l"/>
              </a:tabLst>
              <a:defRPr sz="2400">
                <a:solidFill>
                  <a:schemeClr val="tx1"/>
                </a:solidFill>
                <a:latin typeface="Times New Roman" pitchFamily="18" charset="0"/>
              </a:defRPr>
            </a:lvl6pPr>
            <a:lvl7pPr marL="3600450" indent="-457200" eaLnBrk="0" fontAlgn="base" hangingPunct="0">
              <a:spcBef>
                <a:spcPct val="0"/>
              </a:spcBef>
              <a:spcAft>
                <a:spcPct val="0"/>
              </a:spcAft>
              <a:tabLst>
                <a:tab pos="2057400" algn="l"/>
              </a:tabLst>
              <a:defRPr sz="2400">
                <a:solidFill>
                  <a:schemeClr val="tx1"/>
                </a:solidFill>
                <a:latin typeface="Times New Roman" pitchFamily="18" charset="0"/>
              </a:defRPr>
            </a:lvl7pPr>
            <a:lvl8pPr marL="4057650" indent="-457200" eaLnBrk="0" fontAlgn="base" hangingPunct="0">
              <a:spcBef>
                <a:spcPct val="0"/>
              </a:spcBef>
              <a:spcAft>
                <a:spcPct val="0"/>
              </a:spcAft>
              <a:tabLst>
                <a:tab pos="2057400" algn="l"/>
              </a:tabLst>
              <a:defRPr sz="2400">
                <a:solidFill>
                  <a:schemeClr val="tx1"/>
                </a:solidFill>
                <a:latin typeface="Times New Roman" pitchFamily="18" charset="0"/>
              </a:defRPr>
            </a:lvl8pPr>
            <a:lvl9pPr marL="4514850" indent="-457200" eaLnBrk="0" fontAlgn="base" hangingPunct="0">
              <a:spcBef>
                <a:spcPct val="0"/>
              </a:spcBef>
              <a:spcAft>
                <a:spcPct val="0"/>
              </a:spcAft>
              <a:tabLst>
                <a:tab pos="2057400" algn="l"/>
              </a:tabLst>
              <a:defRPr sz="2400">
                <a:solidFill>
                  <a:schemeClr val="tx1"/>
                </a:solidFill>
                <a:latin typeface="Times New Roman" pitchFamily="18" charset="0"/>
              </a:defRPr>
            </a:lvl9pPr>
          </a:lstStyle>
          <a:p>
            <a:pPr>
              <a:lnSpc>
                <a:spcPct val="120000"/>
              </a:lnSpc>
              <a:spcBef>
                <a:spcPct val="50000"/>
              </a:spcBef>
            </a:pPr>
            <a:r>
              <a:rPr lang="en-US" altLang="en-US" sz="2000" dirty="0">
                <a:latin typeface="Liberation Sans" panose="020B0604020202020204" pitchFamily="34" charset="0"/>
              </a:rPr>
              <a:t>Sally should treat the reconciling items as follows.</a:t>
            </a:r>
          </a:p>
          <a:p>
            <a:pPr>
              <a:lnSpc>
                <a:spcPct val="120000"/>
              </a:lnSpc>
              <a:spcBef>
                <a:spcPct val="50000"/>
              </a:spcBef>
            </a:pPr>
            <a:r>
              <a:rPr lang="en-US" altLang="en-US" sz="2000" dirty="0">
                <a:latin typeface="Liberation Sans" panose="020B0604020202020204" pitchFamily="34" charset="0"/>
              </a:rPr>
              <a:t>(1) NSF check:  </a:t>
            </a:r>
            <a:r>
              <a:rPr lang="en-US" altLang="en-US" sz="2000" b="1" dirty="0">
                <a:latin typeface="Liberation Sans" panose="020B0604020202020204" pitchFamily="34" charset="0"/>
              </a:rPr>
              <a:t>Deduct from balance per books</a:t>
            </a:r>
            <a:r>
              <a:rPr lang="en-US" altLang="en-US" sz="2000" dirty="0">
                <a:latin typeface="Liberation Sans" panose="020B0604020202020204" pitchFamily="34" charset="0"/>
              </a:rPr>
              <a:t>.</a:t>
            </a:r>
          </a:p>
          <a:p>
            <a:pPr>
              <a:lnSpc>
                <a:spcPct val="120000"/>
              </a:lnSpc>
              <a:spcBef>
                <a:spcPct val="50000"/>
              </a:spcBef>
            </a:pPr>
            <a:r>
              <a:rPr lang="en-US" altLang="en-US" sz="2000" dirty="0">
                <a:latin typeface="Liberation Sans" panose="020B0604020202020204" pitchFamily="34" charset="0"/>
              </a:rPr>
              <a:t>(2) </a:t>
            </a:r>
            <a:r>
              <a:rPr lang="en-US" altLang="en-US" sz="2000" dirty="0" smtClean="0">
                <a:latin typeface="Liberation Sans" panose="020B0604020202020204" pitchFamily="34" charset="0"/>
              </a:rPr>
              <a:t>Electronic funds transfer:  </a:t>
            </a:r>
            <a:r>
              <a:rPr lang="en-US" altLang="en-US" sz="2000" b="1" dirty="0">
                <a:latin typeface="Liberation Sans" panose="020B0604020202020204" pitchFamily="34" charset="0"/>
              </a:rPr>
              <a:t>Add to balance per books</a:t>
            </a:r>
            <a:r>
              <a:rPr lang="en-US" altLang="en-US" sz="2000" dirty="0">
                <a:latin typeface="Liberation Sans" panose="020B0604020202020204" pitchFamily="34" charset="0"/>
              </a:rPr>
              <a:t>.</a:t>
            </a:r>
          </a:p>
          <a:p>
            <a:pPr>
              <a:lnSpc>
                <a:spcPct val="120000"/>
              </a:lnSpc>
              <a:spcBef>
                <a:spcPct val="50000"/>
              </a:spcBef>
            </a:pPr>
            <a:r>
              <a:rPr lang="en-US" altLang="en-US" sz="2000" dirty="0">
                <a:latin typeface="Liberation Sans" panose="020B0604020202020204" pitchFamily="34" charset="0"/>
              </a:rPr>
              <a:t>(3) Outstanding checks:  </a:t>
            </a:r>
            <a:r>
              <a:rPr lang="en-US" altLang="en-US" sz="2000" b="1" dirty="0">
                <a:latin typeface="Liberation Sans" panose="020B0604020202020204" pitchFamily="34" charset="0"/>
              </a:rPr>
              <a:t>Deduct from balance per bank</a:t>
            </a:r>
            <a:r>
              <a:rPr lang="en-US" altLang="en-US" sz="2000" dirty="0">
                <a:latin typeface="Liberation Sans" panose="020B0604020202020204" pitchFamily="34" charset="0"/>
              </a:rPr>
              <a:t>.</a:t>
            </a:r>
          </a:p>
          <a:p>
            <a:pPr>
              <a:lnSpc>
                <a:spcPct val="120000"/>
              </a:lnSpc>
              <a:spcBef>
                <a:spcPct val="50000"/>
              </a:spcBef>
            </a:pPr>
            <a:r>
              <a:rPr lang="en-US" altLang="en-US" sz="2000" dirty="0">
                <a:latin typeface="Liberation Sans" panose="020B0604020202020204" pitchFamily="34" charset="0"/>
              </a:rPr>
              <a:t>(4) Deposit in transit:  </a:t>
            </a:r>
            <a:r>
              <a:rPr lang="en-US" altLang="en-US" sz="2000" b="1" dirty="0">
                <a:latin typeface="Liberation Sans" panose="020B0604020202020204" pitchFamily="34" charset="0"/>
              </a:rPr>
              <a:t>Add to balance per bank</a:t>
            </a:r>
            <a:r>
              <a:rPr lang="en-US" altLang="en-US" sz="2000" dirty="0">
                <a:latin typeface="Liberation Sans" panose="020B0604020202020204" pitchFamily="34" charset="0"/>
              </a:rPr>
              <a:t>.</a:t>
            </a:r>
          </a:p>
        </p:txBody>
      </p:sp>
      <p:sp>
        <p:nvSpPr>
          <p:cNvPr id="856067" name="Rectangle 3"/>
          <p:cNvSpPr>
            <a:spLocks noChangeArrowheads="1"/>
          </p:cNvSpPr>
          <p:nvPr/>
        </p:nvSpPr>
        <p:spPr bwMode="auto">
          <a:xfrm>
            <a:off x="533400" y="1371600"/>
            <a:ext cx="8077200" cy="193899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057400" algn="l"/>
              </a:tabLst>
              <a:defRPr sz="2400">
                <a:solidFill>
                  <a:schemeClr val="tx1"/>
                </a:solidFill>
                <a:latin typeface="Times New Roman" pitchFamily="18" charset="0"/>
              </a:defRPr>
            </a:lvl1pPr>
            <a:lvl2pPr marL="971550" indent="-457200" algn="l">
              <a:tabLst>
                <a:tab pos="2057400" algn="l"/>
              </a:tabLst>
              <a:defRPr sz="2400">
                <a:solidFill>
                  <a:schemeClr val="tx1"/>
                </a:solidFill>
                <a:latin typeface="Times New Roman" pitchFamily="18" charset="0"/>
              </a:defRPr>
            </a:lvl2pPr>
            <a:lvl3pPr marL="1543050" indent="-457200" algn="l">
              <a:tabLst>
                <a:tab pos="2057400" algn="l"/>
              </a:tabLst>
              <a:defRPr sz="2400">
                <a:solidFill>
                  <a:schemeClr val="tx1"/>
                </a:solidFill>
                <a:latin typeface="Times New Roman" pitchFamily="18" charset="0"/>
              </a:defRPr>
            </a:lvl3pPr>
            <a:lvl4pPr marL="2114550" indent="-457200" algn="l">
              <a:tabLst>
                <a:tab pos="2057400" algn="l"/>
              </a:tabLst>
              <a:defRPr sz="2400">
                <a:solidFill>
                  <a:schemeClr val="tx1"/>
                </a:solidFill>
                <a:latin typeface="Times New Roman" pitchFamily="18" charset="0"/>
              </a:defRPr>
            </a:lvl4pPr>
            <a:lvl5pPr marL="2686050" indent="-457200" algn="l">
              <a:tabLst>
                <a:tab pos="2057400" algn="l"/>
              </a:tabLst>
              <a:defRPr sz="2400">
                <a:solidFill>
                  <a:schemeClr val="tx1"/>
                </a:solidFill>
                <a:latin typeface="Times New Roman" pitchFamily="18" charset="0"/>
              </a:defRPr>
            </a:lvl5pPr>
            <a:lvl6pPr marL="3143250" indent="-457200" eaLnBrk="0" fontAlgn="base" hangingPunct="0">
              <a:spcBef>
                <a:spcPct val="0"/>
              </a:spcBef>
              <a:spcAft>
                <a:spcPct val="0"/>
              </a:spcAft>
              <a:tabLst>
                <a:tab pos="2057400" algn="l"/>
              </a:tabLst>
              <a:defRPr sz="2400">
                <a:solidFill>
                  <a:schemeClr val="tx1"/>
                </a:solidFill>
                <a:latin typeface="Times New Roman" pitchFamily="18" charset="0"/>
              </a:defRPr>
            </a:lvl6pPr>
            <a:lvl7pPr marL="3600450" indent="-457200" eaLnBrk="0" fontAlgn="base" hangingPunct="0">
              <a:spcBef>
                <a:spcPct val="0"/>
              </a:spcBef>
              <a:spcAft>
                <a:spcPct val="0"/>
              </a:spcAft>
              <a:tabLst>
                <a:tab pos="2057400" algn="l"/>
              </a:tabLst>
              <a:defRPr sz="2400">
                <a:solidFill>
                  <a:schemeClr val="tx1"/>
                </a:solidFill>
                <a:latin typeface="Times New Roman" pitchFamily="18" charset="0"/>
              </a:defRPr>
            </a:lvl7pPr>
            <a:lvl8pPr marL="4057650" indent="-457200" eaLnBrk="0" fontAlgn="base" hangingPunct="0">
              <a:spcBef>
                <a:spcPct val="0"/>
              </a:spcBef>
              <a:spcAft>
                <a:spcPct val="0"/>
              </a:spcAft>
              <a:tabLst>
                <a:tab pos="2057400" algn="l"/>
              </a:tabLst>
              <a:defRPr sz="2400">
                <a:solidFill>
                  <a:schemeClr val="tx1"/>
                </a:solidFill>
                <a:latin typeface="Times New Roman" pitchFamily="18" charset="0"/>
              </a:defRPr>
            </a:lvl8pPr>
            <a:lvl9pPr marL="4514850" indent="-457200" eaLnBrk="0" fontAlgn="base" hangingPunct="0">
              <a:spcBef>
                <a:spcPct val="0"/>
              </a:spcBef>
              <a:spcAft>
                <a:spcPct val="0"/>
              </a:spcAft>
              <a:tabLst>
                <a:tab pos="2057400" algn="l"/>
              </a:tabLst>
              <a:defRPr sz="2400">
                <a:solidFill>
                  <a:schemeClr val="tx1"/>
                </a:solidFill>
                <a:latin typeface="Times New Roman" pitchFamily="18" charset="0"/>
              </a:defRPr>
            </a:lvl9pPr>
          </a:lstStyle>
          <a:p>
            <a:pPr>
              <a:lnSpc>
                <a:spcPct val="120000"/>
              </a:lnSpc>
              <a:spcBef>
                <a:spcPct val="50000"/>
              </a:spcBef>
            </a:pPr>
            <a:r>
              <a:rPr lang="en-US" altLang="en-US" sz="2000" dirty="0" smtClean="0">
                <a:latin typeface="Liberation Sans" panose="020B0604020202020204" pitchFamily="34" charset="0"/>
              </a:rPr>
              <a:t>Sally Kist, owner of Linen </a:t>
            </a:r>
            <a:r>
              <a:rPr lang="en-US" altLang="en-US" sz="2000" dirty="0">
                <a:latin typeface="Liberation Sans" panose="020B0604020202020204" pitchFamily="34" charset="0"/>
              </a:rPr>
              <a:t>Kist </a:t>
            </a:r>
            <a:r>
              <a:rPr lang="en-US" altLang="en-US" sz="2000" dirty="0" smtClean="0">
                <a:latin typeface="Liberation Sans" panose="020B0604020202020204" pitchFamily="34" charset="0"/>
              </a:rPr>
              <a:t>Fabrics, asks </a:t>
            </a:r>
            <a:r>
              <a:rPr lang="en-US" altLang="en-US" sz="2000" dirty="0">
                <a:latin typeface="Liberation Sans" panose="020B0604020202020204" pitchFamily="34" charset="0"/>
              </a:rPr>
              <a:t>you to explain how she should treat the following reconciling items when reconciling the company’s bank account: (1) a debit memorandum for an NSF check, (2) a credit memorandum for </a:t>
            </a:r>
            <a:r>
              <a:rPr lang="en-US" altLang="en-US" sz="2000" dirty="0" smtClean="0">
                <a:latin typeface="Liberation Sans" panose="020B0604020202020204" pitchFamily="34" charset="0"/>
              </a:rPr>
              <a:t>an electronic funds transfer from a customer, </a:t>
            </a:r>
            <a:r>
              <a:rPr lang="en-US" altLang="en-US" sz="2000" dirty="0">
                <a:latin typeface="Liberation Sans" panose="020B0604020202020204" pitchFamily="34" charset="0"/>
              </a:rPr>
              <a:t>(3) outstanding checks, and (4) a deposit in transit.</a:t>
            </a:r>
          </a:p>
        </p:txBody>
      </p:sp>
      <p:sp>
        <p:nvSpPr>
          <p:cNvPr id="856076" name="Rectangle 12"/>
          <p:cNvSpPr>
            <a:spLocks noChangeArrowheads="1"/>
          </p:cNvSpPr>
          <p:nvPr/>
        </p:nvSpPr>
        <p:spPr bwMode="auto">
          <a:xfrm>
            <a:off x="533400" y="3357305"/>
            <a:ext cx="1905000" cy="4154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057400" algn="l"/>
              </a:tabLst>
              <a:defRPr sz="2400">
                <a:solidFill>
                  <a:schemeClr val="tx1"/>
                </a:solidFill>
                <a:latin typeface="Times New Roman" pitchFamily="18" charset="0"/>
              </a:defRPr>
            </a:lvl1pPr>
            <a:lvl2pPr marL="971550" indent="-457200" algn="l">
              <a:tabLst>
                <a:tab pos="2057400" algn="l"/>
              </a:tabLst>
              <a:defRPr sz="2400">
                <a:solidFill>
                  <a:schemeClr val="tx1"/>
                </a:solidFill>
                <a:latin typeface="Times New Roman" pitchFamily="18" charset="0"/>
              </a:defRPr>
            </a:lvl2pPr>
            <a:lvl3pPr marL="1543050" indent="-457200" algn="l">
              <a:tabLst>
                <a:tab pos="2057400" algn="l"/>
              </a:tabLst>
              <a:defRPr sz="2400">
                <a:solidFill>
                  <a:schemeClr val="tx1"/>
                </a:solidFill>
                <a:latin typeface="Times New Roman" pitchFamily="18" charset="0"/>
              </a:defRPr>
            </a:lvl3pPr>
            <a:lvl4pPr marL="2114550" indent="-457200" algn="l">
              <a:tabLst>
                <a:tab pos="2057400" algn="l"/>
              </a:tabLst>
              <a:defRPr sz="2400">
                <a:solidFill>
                  <a:schemeClr val="tx1"/>
                </a:solidFill>
                <a:latin typeface="Times New Roman" pitchFamily="18" charset="0"/>
              </a:defRPr>
            </a:lvl4pPr>
            <a:lvl5pPr marL="2686050" indent="-457200" algn="l">
              <a:tabLst>
                <a:tab pos="2057400" algn="l"/>
              </a:tabLst>
              <a:defRPr sz="2400">
                <a:solidFill>
                  <a:schemeClr val="tx1"/>
                </a:solidFill>
                <a:latin typeface="Times New Roman" pitchFamily="18" charset="0"/>
              </a:defRPr>
            </a:lvl5pPr>
            <a:lvl6pPr marL="3143250" indent="-457200" eaLnBrk="0" fontAlgn="base" hangingPunct="0">
              <a:spcBef>
                <a:spcPct val="0"/>
              </a:spcBef>
              <a:spcAft>
                <a:spcPct val="0"/>
              </a:spcAft>
              <a:tabLst>
                <a:tab pos="2057400" algn="l"/>
              </a:tabLst>
              <a:defRPr sz="2400">
                <a:solidFill>
                  <a:schemeClr val="tx1"/>
                </a:solidFill>
                <a:latin typeface="Times New Roman" pitchFamily="18" charset="0"/>
              </a:defRPr>
            </a:lvl6pPr>
            <a:lvl7pPr marL="3600450" indent="-457200" eaLnBrk="0" fontAlgn="base" hangingPunct="0">
              <a:spcBef>
                <a:spcPct val="0"/>
              </a:spcBef>
              <a:spcAft>
                <a:spcPct val="0"/>
              </a:spcAft>
              <a:tabLst>
                <a:tab pos="2057400" algn="l"/>
              </a:tabLst>
              <a:defRPr sz="2400">
                <a:solidFill>
                  <a:schemeClr val="tx1"/>
                </a:solidFill>
                <a:latin typeface="Times New Roman" pitchFamily="18" charset="0"/>
              </a:defRPr>
            </a:lvl7pPr>
            <a:lvl8pPr marL="4057650" indent="-457200" eaLnBrk="0" fontAlgn="base" hangingPunct="0">
              <a:spcBef>
                <a:spcPct val="0"/>
              </a:spcBef>
              <a:spcAft>
                <a:spcPct val="0"/>
              </a:spcAft>
              <a:tabLst>
                <a:tab pos="2057400" algn="l"/>
              </a:tabLst>
              <a:defRPr sz="2400">
                <a:solidFill>
                  <a:schemeClr val="tx1"/>
                </a:solidFill>
                <a:latin typeface="Times New Roman" pitchFamily="18" charset="0"/>
              </a:defRPr>
            </a:lvl8pPr>
            <a:lvl9pPr marL="4514850" indent="-457200" eaLnBrk="0" fontAlgn="base" hangingPunct="0">
              <a:spcBef>
                <a:spcPct val="0"/>
              </a:spcBef>
              <a:spcAft>
                <a:spcPct val="0"/>
              </a:spcAft>
              <a:tabLst>
                <a:tab pos="2057400" algn="l"/>
              </a:tabLst>
              <a:defRPr sz="2400">
                <a:solidFill>
                  <a:schemeClr val="tx1"/>
                </a:solidFill>
                <a:latin typeface="Times New Roman" pitchFamily="18" charset="0"/>
              </a:defRPr>
            </a:lvl9pPr>
          </a:lstStyle>
          <a:p>
            <a:pPr>
              <a:spcBef>
                <a:spcPct val="50000"/>
              </a:spcBef>
            </a:pPr>
            <a:r>
              <a:rPr lang="en-US" altLang="en-US" sz="2100" b="1" dirty="0" smtClean="0">
                <a:solidFill>
                  <a:schemeClr val="tx2">
                    <a:lumMod val="50000"/>
                  </a:schemeClr>
                </a:solidFill>
                <a:latin typeface="Liberation Sans" panose="020B0604020202020204" pitchFamily="34" charset="0"/>
              </a:rPr>
              <a:t>SOLUTION</a:t>
            </a:r>
            <a:endParaRPr lang="en-US" altLang="en-US" sz="2100" b="1" dirty="0">
              <a:solidFill>
                <a:schemeClr val="tx2">
                  <a:lumMod val="50000"/>
                </a:schemeClr>
              </a:solidFill>
              <a:latin typeface="Liberation Sans" panose="020B0604020202020204" pitchFamily="34" charset="0"/>
            </a:endParaRPr>
          </a:p>
        </p:txBody>
      </p:sp>
      <p:sp>
        <p:nvSpPr>
          <p:cNvPr id="856077" name="Rectangle 13"/>
          <p:cNvSpPr>
            <a:spLocks noChangeArrowheads="1"/>
          </p:cNvSpPr>
          <p:nvPr/>
        </p:nvSpPr>
        <p:spPr bwMode="auto">
          <a:xfrm>
            <a:off x="2438400" y="4406334"/>
            <a:ext cx="4648200" cy="381000"/>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56078" name="Rectangle 14"/>
          <p:cNvSpPr>
            <a:spLocks noChangeArrowheads="1"/>
          </p:cNvSpPr>
          <p:nvPr/>
        </p:nvSpPr>
        <p:spPr bwMode="auto">
          <a:xfrm>
            <a:off x="3872552" y="4944805"/>
            <a:ext cx="3274711" cy="381000"/>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56079" name="Rectangle 15"/>
          <p:cNvSpPr>
            <a:spLocks noChangeArrowheads="1"/>
          </p:cNvSpPr>
          <p:nvPr/>
        </p:nvSpPr>
        <p:spPr bwMode="auto">
          <a:xfrm>
            <a:off x="3401704" y="5445507"/>
            <a:ext cx="4142096" cy="381000"/>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856080" name="Rectangle 16"/>
          <p:cNvSpPr>
            <a:spLocks noChangeArrowheads="1"/>
          </p:cNvSpPr>
          <p:nvPr/>
        </p:nvSpPr>
        <p:spPr bwMode="auto">
          <a:xfrm>
            <a:off x="3034352" y="5978907"/>
            <a:ext cx="4038600" cy="381000"/>
          </a:xfrm>
          <a:prstGeom prst="rect">
            <a:avLst/>
          </a:prstGeom>
          <a:solidFill>
            <a:schemeClr val="bg1"/>
          </a:solidFill>
          <a:ln w="19050" cap="sq">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Liberation Sans" panose="020B0604020202020204" pitchFamily="34" charset="0"/>
            </a:endParaRPr>
          </a:p>
        </p:txBody>
      </p:sp>
      <p:sp>
        <p:nvSpPr>
          <p:cNvPr id="14" name="Rounded Rectangle 13"/>
          <p:cNvSpPr/>
          <p:nvPr/>
        </p:nvSpPr>
        <p:spPr bwMode="auto">
          <a:xfrm>
            <a:off x="2960317" y="443453"/>
            <a:ext cx="5802683"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Bank Reconciliation</a:t>
            </a:r>
            <a:endParaRPr lang="en-US" sz="2900" b="1" i="0" dirty="0">
              <a:solidFill>
                <a:schemeClr val="accent3"/>
              </a:solidFill>
              <a:latin typeface="Liberation Sans" panose="020B0604020202020204" pitchFamily="34" charset="0"/>
            </a:endParaRPr>
          </a:p>
        </p:txBody>
      </p:sp>
      <p:sp>
        <p:nvSpPr>
          <p:cNvPr id="15" name="TextBox 14"/>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16" name="Rectangle 15"/>
          <p:cNvSpPr/>
          <p:nvPr/>
        </p:nvSpPr>
        <p:spPr bwMode="auto">
          <a:xfrm>
            <a:off x="8610600"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7" name="Isosceles Triangle 16"/>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8" name="TextBox 17"/>
          <p:cNvSpPr txBox="1"/>
          <p:nvPr/>
        </p:nvSpPr>
        <p:spPr>
          <a:xfrm>
            <a:off x="2209800" y="426570"/>
            <a:ext cx="62913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3</a:t>
            </a:r>
            <a:endParaRPr lang="en-US" sz="4000" b="1" i="0" dirty="0">
              <a:solidFill>
                <a:srgbClr val="CC0000"/>
              </a:solidFill>
              <a:effectLst/>
              <a:latin typeface="Liberation Sans" panose="020B0604020202020204" pitchFamily="34" charset="0"/>
            </a:endParaRPr>
          </a:p>
        </p:txBody>
      </p:sp>
      <p:cxnSp>
        <p:nvCxnSpPr>
          <p:cNvPr id="19" name="Straight Connector 18"/>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3</a:t>
            </a:r>
            <a:endParaRPr lang="en-US" alt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856077"/>
                                        </p:tgtEl>
                                      </p:cBhvr>
                                    </p:animEffect>
                                    <p:set>
                                      <p:cBhvr>
                                        <p:cTn id="7" dur="1" fill="hold">
                                          <p:stCondLst>
                                            <p:cond delay="499"/>
                                          </p:stCondLst>
                                        </p:cTn>
                                        <p:tgtEl>
                                          <p:spTgt spid="85607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856078"/>
                                        </p:tgtEl>
                                      </p:cBhvr>
                                    </p:animEffect>
                                    <p:set>
                                      <p:cBhvr>
                                        <p:cTn id="12" dur="1" fill="hold">
                                          <p:stCondLst>
                                            <p:cond delay="499"/>
                                          </p:stCondLst>
                                        </p:cTn>
                                        <p:tgtEl>
                                          <p:spTgt spid="85607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856079"/>
                                        </p:tgtEl>
                                      </p:cBhvr>
                                    </p:animEffect>
                                    <p:set>
                                      <p:cBhvr>
                                        <p:cTn id="17" dur="1" fill="hold">
                                          <p:stCondLst>
                                            <p:cond delay="499"/>
                                          </p:stCondLst>
                                        </p:cTn>
                                        <p:tgtEl>
                                          <p:spTgt spid="85607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856080"/>
                                        </p:tgtEl>
                                      </p:cBhvr>
                                    </p:animEffect>
                                    <p:set>
                                      <p:cBhvr>
                                        <p:cTn id="22" dur="1" fill="hold">
                                          <p:stCondLst>
                                            <p:cond delay="499"/>
                                          </p:stCondLst>
                                        </p:cTn>
                                        <p:tgtEl>
                                          <p:spTgt spid="8560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77" grpId="0" animBg="1"/>
      <p:bldP spid="856078" grpId="0" animBg="1"/>
      <p:bldP spid="856079" grpId="0" animBg="1"/>
      <p:bldP spid="85608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61" name="Text Box 5"/>
          <p:cNvSpPr txBox="1">
            <a:spLocks noChangeArrowheads="1"/>
          </p:cNvSpPr>
          <p:nvPr/>
        </p:nvSpPr>
        <p:spPr bwMode="auto">
          <a:xfrm>
            <a:off x="609600" y="2095143"/>
            <a:ext cx="8229600" cy="40934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marL="627063" indent="-395288">
              <a:lnSpc>
                <a:spcPct val="125000"/>
              </a:lnSpc>
              <a:spcBef>
                <a:spcPts val="1200"/>
              </a:spcBef>
              <a:buClr>
                <a:srgbClr val="CC0000"/>
              </a:buClr>
              <a:buSzPct val="80000"/>
              <a:buFont typeface="Wingdings" panose="05000000000000000000" pitchFamily="2" charset="2"/>
              <a:buChar char="u"/>
            </a:pPr>
            <a:r>
              <a:rPr lang="en-US" sz="2200" b="1" dirty="0" smtClean="0">
                <a:solidFill>
                  <a:schemeClr val="tx2">
                    <a:lumMod val="50000"/>
                  </a:schemeClr>
                </a:solidFill>
                <a:latin typeface="Liberation Sans" panose="020B0604020202020204" pitchFamily="34" charset="0"/>
              </a:rPr>
              <a:t>Cash</a:t>
            </a:r>
            <a:r>
              <a:rPr lang="en-US" sz="2200" dirty="0" smtClean="0">
                <a:solidFill>
                  <a:srgbClr val="000000"/>
                </a:solidFill>
                <a:latin typeface="Liberation Sans" panose="020B0604020202020204" pitchFamily="34" charset="0"/>
              </a:rPr>
              <a:t> </a:t>
            </a:r>
            <a:r>
              <a:rPr lang="en-US" sz="2200" dirty="0">
                <a:solidFill>
                  <a:srgbClr val="000000"/>
                </a:solidFill>
                <a:latin typeface="Liberation Sans" panose="020B0604020202020204" pitchFamily="34" charset="0"/>
              </a:rPr>
              <a:t>consists of coins, currency (paper money), checks, money orders, </a:t>
            </a:r>
            <a:r>
              <a:rPr lang="en-US" sz="2200" dirty="0" smtClean="0">
                <a:solidFill>
                  <a:srgbClr val="000000"/>
                </a:solidFill>
                <a:latin typeface="Liberation Sans" panose="020B0604020202020204" pitchFamily="34" charset="0"/>
              </a:rPr>
              <a:t>and money </a:t>
            </a:r>
            <a:r>
              <a:rPr lang="en-US" sz="2200" dirty="0">
                <a:solidFill>
                  <a:srgbClr val="000000"/>
                </a:solidFill>
                <a:latin typeface="Liberation Sans" panose="020B0604020202020204" pitchFamily="34" charset="0"/>
              </a:rPr>
              <a:t>on hand or on </a:t>
            </a:r>
            <a:r>
              <a:rPr lang="en-US" sz="2200" dirty="0" smtClean="0">
                <a:solidFill>
                  <a:srgbClr val="000000"/>
                </a:solidFill>
                <a:latin typeface="Liberation Sans" panose="020B0604020202020204" pitchFamily="34" charset="0"/>
              </a:rPr>
              <a:t>deposit. </a:t>
            </a:r>
          </a:p>
          <a:p>
            <a:pPr marL="627063" indent="-395288">
              <a:lnSpc>
                <a:spcPct val="125000"/>
              </a:lnSpc>
              <a:spcBef>
                <a:spcPts val="1200"/>
              </a:spcBef>
              <a:buClr>
                <a:srgbClr val="CC0000"/>
              </a:buClr>
              <a:buSzPct val="80000"/>
              <a:buFont typeface="Wingdings" panose="05000000000000000000" pitchFamily="2" charset="2"/>
              <a:buChar char="u"/>
            </a:pPr>
            <a:r>
              <a:rPr lang="en-US" sz="2200" dirty="0" smtClean="0">
                <a:solidFill>
                  <a:srgbClr val="000000"/>
                </a:solidFill>
                <a:latin typeface="Liberation Sans" panose="020B0604020202020204" pitchFamily="34" charset="0"/>
              </a:rPr>
              <a:t>Balance </a:t>
            </a:r>
            <a:r>
              <a:rPr lang="en-US" sz="2200" dirty="0">
                <a:solidFill>
                  <a:srgbClr val="000000"/>
                </a:solidFill>
                <a:latin typeface="Liberation Sans" panose="020B0604020202020204" pitchFamily="34" charset="0"/>
              </a:rPr>
              <a:t>sheet reports the amount of cash </a:t>
            </a:r>
            <a:r>
              <a:rPr lang="en-US" sz="2200" dirty="0" smtClean="0">
                <a:solidFill>
                  <a:srgbClr val="000000"/>
                </a:solidFill>
                <a:latin typeface="Liberation Sans" panose="020B0604020202020204" pitchFamily="34" charset="0"/>
              </a:rPr>
              <a:t>available at </a:t>
            </a:r>
            <a:r>
              <a:rPr lang="en-US" sz="2200" dirty="0">
                <a:solidFill>
                  <a:srgbClr val="000000"/>
                </a:solidFill>
                <a:latin typeface="Liberation Sans" panose="020B0604020202020204" pitchFamily="34" charset="0"/>
              </a:rPr>
              <a:t>a given point in time. </a:t>
            </a:r>
            <a:endParaRPr lang="en-US" sz="2200" dirty="0" smtClean="0">
              <a:solidFill>
                <a:srgbClr val="000000"/>
              </a:solidFill>
              <a:latin typeface="Liberation Sans" panose="020B0604020202020204" pitchFamily="34" charset="0"/>
            </a:endParaRPr>
          </a:p>
          <a:p>
            <a:pPr marL="1312863" lvl="1" indent="-395288">
              <a:lnSpc>
                <a:spcPct val="125000"/>
              </a:lnSpc>
              <a:spcBef>
                <a:spcPts val="1200"/>
              </a:spcBef>
              <a:buClr>
                <a:srgbClr val="CC0000"/>
              </a:buClr>
              <a:buSzPct val="80000"/>
              <a:buFont typeface="Arial" panose="020B0604020202020204" pitchFamily="34" charset="0"/>
              <a:buChar char="►"/>
            </a:pPr>
            <a:r>
              <a:rPr lang="en-US" sz="2100" dirty="0" smtClean="0">
                <a:solidFill>
                  <a:srgbClr val="000000"/>
                </a:solidFill>
                <a:latin typeface="Liberation Sans" panose="020B0604020202020204" pitchFamily="34" charset="0"/>
              </a:rPr>
              <a:t>Listed first </a:t>
            </a:r>
            <a:r>
              <a:rPr lang="en-US" sz="2100" dirty="0">
                <a:solidFill>
                  <a:srgbClr val="000000"/>
                </a:solidFill>
                <a:latin typeface="Liberation Sans" panose="020B0604020202020204" pitchFamily="34" charset="0"/>
              </a:rPr>
              <a:t>in the current assets </a:t>
            </a:r>
            <a:r>
              <a:rPr lang="en-US" sz="2100" dirty="0" smtClean="0">
                <a:solidFill>
                  <a:srgbClr val="000000"/>
                </a:solidFill>
                <a:latin typeface="Liberation Sans" panose="020B0604020202020204" pitchFamily="34" charset="0"/>
              </a:rPr>
              <a:t>section.</a:t>
            </a:r>
          </a:p>
          <a:p>
            <a:pPr marL="1312863" lvl="1" indent="-395288">
              <a:lnSpc>
                <a:spcPct val="125000"/>
              </a:lnSpc>
              <a:spcBef>
                <a:spcPts val="1200"/>
              </a:spcBef>
              <a:buClr>
                <a:srgbClr val="CC0000"/>
              </a:buClr>
              <a:buSzPct val="80000"/>
              <a:buFont typeface="Arial" panose="020B0604020202020204" pitchFamily="34" charset="0"/>
              <a:buChar char="►"/>
            </a:pPr>
            <a:r>
              <a:rPr lang="en-US" sz="2100" dirty="0" smtClean="0">
                <a:solidFill>
                  <a:srgbClr val="000000"/>
                </a:solidFill>
                <a:latin typeface="Liberation Sans" panose="020B0604020202020204" pitchFamily="34" charset="0"/>
              </a:rPr>
              <a:t>Includes cash </a:t>
            </a:r>
            <a:r>
              <a:rPr lang="en-US" sz="2100" dirty="0">
                <a:solidFill>
                  <a:srgbClr val="000000"/>
                </a:solidFill>
                <a:latin typeface="Liberation Sans" panose="020B0604020202020204" pitchFamily="34" charset="0"/>
              </a:rPr>
              <a:t>on hand, cash in banks, and </a:t>
            </a:r>
            <a:r>
              <a:rPr lang="en-US" sz="2100" dirty="0" smtClean="0">
                <a:solidFill>
                  <a:srgbClr val="000000"/>
                </a:solidFill>
                <a:latin typeface="Liberation Sans" panose="020B0604020202020204" pitchFamily="34" charset="0"/>
              </a:rPr>
              <a:t>petty cash.</a:t>
            </a:r>
            <a:endParaRPr lang="en-US" sz="2100" dirty="0">
              <a:solidFill>
                <a:srgbClr val="000000"/>
              </a:solidFill>
              <a:latin typeface="Liberation Sans" panose="020B0604020202020204" pitchFamily="34" charset="0"/>
            </a:endParaRPr>
          </a:p>
          <a:p>
            <a:pPr marL="627063" indent="-395288">
              <a:lnSpc>
                <a:spcPct val="125000"/>
              </a:lnSpc>
              <a:spcBef>
                <a:spcPts val="1200"/>
              </a:spcBef>
              <a:buClr>
                <a:srgbClr val="CC0000"/>
              </a:buClr>
              <a:buSzPct val="80000"/>
              <a:buFont typeface="Wingdings" panose="05000000000000000000" pitchFamily="2" charset="2"/>
              <a:buChar char="u"/>
            </a:pPr>
            <a:r>
              <a:rPr lang="en-US" sz="2200" dirty="0" smtClean="0">
                <a:solidFill>
                  <a:srgbClr val="000000"/>
                </a:solidFill>
                <a:latin typeface="Liberation Sans" panose="020B0604020202020204" pitchFamily="34" charset="0"/>
              </a:rPr>
              <a:t>Statement </a:t>
            </a:r>
            <a:r>
              <a:rPr lang="en-US" sz="2200" dirty="0">
                <a:solidFill>
                  <a:srgbClr val="000000"/>
                </a:solidFill>
                <a:latin typeface="Liberation Sans" panose="020B0604020202020204" pitchFamily="34" charset="0"/>
              </a:rPr>
              <a:t>of cash </a:t>
            </a:r>
            <a:r>
              <a:rPr lang="en-US" sz="2200" dirty="0" smtClean="0">
                <a:solidFill>
                  <a:srgbClr val="000000"/>
                </a:solidFill>
                <a:latin typeface="Liberation Sans" panose="020B0604020202020204" pitchFamily="34" charset="0"/>
              </a:rPr>
              <a:t>flows </a:t>
            </a:r>
            <a:r>
              <a:rPr lang="en-US" sz="2200" dirty="0">
                <a:solidFill>
                  <a:srgbClr val="000000"/>
                </a:solidFill>
                <a:latin typeface="Liberation Sans" panose="020B0604020202020204" pitchFamily="34" charset="0"/>
              </a:rPr>
              <a:t>shows the sources and </a:t>
            </a:r>
            <a:r>
              <a:rPr lang="en-US" sz="2200" dirty="0" smtClean="0">
                <a:solidFill>
                  <a:srgbClr val="000000"/>
                </a:solidFill>
                <a:latin typeface="Liberation Sans" panose="020B0604020202020204" pitchFamily="34" charset="0"/>
              </a:rPr>
              <a:t>uses of </a:t>
            </a:r>
            <a:r>
              <a:rPr lang="en-US" sz="2200" dirty="0">
                <a:solidFill>
                  <a:srgbClr val="000000"/>
                </a:solidFill>
                <a:latin typeface="Liberation Sans" panose="020B0604020202020204" pitchFamily="34" charset="0"/>
              </a:rPr>
              <a:t>cash during a period of time.</a:t>
            </a:r>
            <a:endParaRPr lang="en-US" altLang="en-US" sz="2200" dirty="0">
              <a:solidFill>
                <a:srgbClr val="000000"/>
              </a:solidFill>
              <a:latin typeface="Liberation Sans" panose="020B0604020202020204" pitchFamily="34" charset="0"/>
            </a:endParaRPr>
          </a:p>
        </p:txBody>
      </p:sp>
      <p:sp>
        <p:nvSpPr>
          <p:cNvPr id="659478" name="Text Box 22"/>
          <p:cNvSpPr txBox="1">
            <a:spLocks noChangeArrowheads="1"/>
          </p:cNvSpPr>
          <p:nvPr/>
        </p:nvSpPr>
        <p:spPr bwMode="auto">
          <a:xfrm>
            <a:off x="609600" y="1539887"/>
            <a:ext cx="59436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smtClean="0">
                <a:solidFill>
                  <a:schemeClr val="tx2">
                    <a:lumMod val="50000"/>
                  </a:schemeClr>
                </a:solidFill>
                <a:latin typeface="Liberation Sans" panose="020B0604020202020204" pitchFamily="34" charset="0"/>
              </a:rPr>
              <a:t>REPORTING CASH</a:t>
            </a:r>
            <a:endParaRPr lang="en-US" altLang="en-US" sz="2800" b="1" dirty="0">
              <a:solidFill>
                <a:schemeClr val="tx2">
                  <a:lumMod val="50000"/>
                </a:schemeClr>
              </a:solidFill>
              <a:latin typeface="Liberation Sans" panose="020B0604020202020204" pitchFamily="34" charset="0"/>
            </a:endParaRPr>
          </a:p>
        </p:txBody>
      </p:sp>
      <p:sp>
        <p:nvSpPr>
          <p:cNvPr id="9" name="Isosceles Triangle 8"/>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0" name="TextBox 9"/>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1" name="Rounded Rectangle 10"/>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Explain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the reporting of cash and the basic </a:t>
            </a:r>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principles of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cash management.</a:t>
            </a:r>
          </a:p>
        </p:txBody>
      </p:sp>
      <p:sp>
        <p:nvSpPr>
          <p:cNvPr id="12" name="TextBox 11"/>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4</a:t>
            </a:r>
            <a:endParaRPr lang="en-US" sz="4000" b="1" i="0" dirty="0">
              <a:solidFill>
                <a:srgbClr val="CC0000"/>
              </a:solidFill>
              <a:effectLst/>
              <a:latin typeface="Liberation Sans" panose="020B0604020202020204" pitchFamily="34" charset="0"/>
            </a:endParaRPr>
          </a:p>
        </p:txBody>
      </p:sp>
      <p:cxnSp>
        <p:nvCxnSpPr>
          <p:cNvPr id="13" name="Straight Connector 12"/>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6546850" cy="975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5366391"/>
      </p:ext>
    </p:extLst>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61" name="Text Box 5"/>
          <p:cNvSpPr txBox="1">
            <a:spLocks noChangeArrowheads="1"/>
          </p:cNvSpPr>
          <p:nvPr/>
        </p:nvSpPr>
        <p:spPr bwMode="auto">
          <a:xfrm>
            <a:off x="609600" y="1850656"/>
            <a:ext cx="8139112" cy="24006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marL="6858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5000"/>
              </a:lnSpc>
              <a:spcBef>
                <a:spcPts val="1200"/>
              </a:spcBef>
              <a:buClr>
                <a:srgbClr val="800000"/>
              </a:buClr>
              <a:buSzPct val="80000"/>
            </a:pPr>
            <a:r>
              <a:rPr lang="en-US" altLang="en-US" sz="2300" b="1" dirty="0">
                <a:solidFill>
                  <a:schemeClr val="tx2">
                    <a:lumMod val="50000"/>
                  </a:schemeClr>
                </a:solidFill>
                <a:latin typeface="Liberation Sans" panose="020B0604020202020204" pitchFamily="34" charset="0"/>
              </a:rPr>
              <a:t>Cash equivalents</a:t>
            </a:r>
            <a:r>
              <a:rPr lang="en-US" altLang="en-US" sz="2300" dirty="0">
                <a:solidFill>
                  <a:schemeClr val="tx2">
                    <a:lumMod val="50000"/>
                  </a:schemeClr>
                </a:solidFill>
                <a:latin typeface="Liberation Sans" panose="020B0604020202020204" pitchFamily="34" charset="0"/>
              </a:rPr>
              <a:t> </a:t>
            </a:r>
            <a:r>
              <a:rPr lang="en-US" altLang="en-US" sz="2300" dirty="0">
                <a:solidFill>
                  <a:srgbClr val="000000"/>
                </a:solidFill>
                <a:latin typeface="Liberation Sans" panose="020B0604020202020204" pitchFamily="34" charset="0"/>
              </a:rPr>
              <a:t>are short-term, highly liquid investments that are both:</a:t>
            </a:r>
          </a:p>
          <a:p>
            <a:pPr lvl="1">
              <a:lnSpc>
                <a:spcPct val="125000"/>
              </a:lnSpc>
              <a:spcBef>
                <a:spcPts val="600"/>
              </a:spcBef>
              <a:buClr>
                <a:schemeClr val="bg2"/>
              </a:buClr>
              <a:buFontTx/>
              <a:buAutoNum type="arabicPeriod"/>
            </a:pPr>
            <a:r>
              <a:rPr lang="en-US" altLang="en-US" sz="2200" dirty="0">
                <a:solidFill>
                  <a:srgbClr val="000000"/>
                </a:solidFill>
                <a:latin typeface="Liberation Sans" panose="020B0604020202020204" pitchFamily="34" charset="0"/>
              </a:rPr>
              <a:t>Readily convertible to known amounts of cash, and</a:t>
            </a:r>
          </a:p>
          <a:p>
            <a:pPr lvl="1">
              <a:lnSpc>
                <a:spcPct val="125000"/>
              </a:lnSpc>
              <a:spcBef>
                <a:spcPts val="600"/>
              </a:spcBef>
              <a:buClr>
                <a:schemeClr val="bg2"/>
              </a:buClr>
              <a:buFontTx/>
              <a:buAutoNum type="arabicPeriod"/>
            </a:pPr>
            <a:r>
              <a:rPr lang="en-US" altLang="en-US" sz="2200" dirty="0">
                <a:solidFill>
                  <a:srgbClr val="000000"/>
                </a:solidFill>
                <a:latin typeface="Liberation Sans" panose="020B0604020202020204" pitchFamily="34" charset="0"/>
              </a:rPr>
              <a:t>So near their maturity that their market value is relatively insensitive to changes in interest rates.</a:t>
            </a:r>
          </a:p>
        </p:txBody>
      </p:sp>
      <p:sp>
        <p:nvSpPr>
          <p:cNvPr id="659478" name="Text Box 22"/>
          <p:cNvSpPr txBox="1">
            <a:spLocks noChangeArrowheads="1"/>
          </p:cNvSpPr>
          <p:nvPr/>
        </p:nvSpPr>
        <p:spPr bwMode="auto">
          <a:xfrm>
            <a:off x="609600" y="1295400"/>
            <a:ext cx="59436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rgbClr val="CC0000"/>
                </a:solidFill>
                <a:latin typeface="Liberation Sans" panose="020B0604020202020204" pitchFamily="34" charset="0"/>
              </a:rPr>
              <a:t>Cash Equivalents</a:t>
            </a:r>
          </a:p>
        </p:txBody>
      </p:sp>
      <p:sp>
        <p:nvSpPr>
          <p:cNvPr id="659479" name="Text Box 23"/>
          <p:cNvSpPr txBox="1">
            <a:spLocks noChangeArrowheads="1"/>
          </p:cNvSpPr>
          <p:nvPr/>
        </p:nvSpPr>
        <p:spPr bwMode="auto">
          <a:xfrm>
            <a:off x="609600" y="4993996"/>
            <a:ext cx="7620000" cy="9337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a:lnSpc>
                <a:spcPct val="125000"/>
              </a:lnSpc>
              <a:spcBef>
                <a:spcPts val="1200"/>
              </a:spcBef>
              <a:buClr>
                <a:srgbClr val="800000"/>
              </a:buClr>
              <a:buSzPct val="80000"/>
              <a:defRPr sz="2200" b="1">
                <a:solidFill>
                  <a:schemeClr val="hlink"/>
                </a:solidFill>
                <a:latin typeface="Liberation Sans" panose="020B0604020202020204" pitchFamily="34" charset="0"/>
              </a:defRPr>
            </a:lvl1pPr>
            <a:lvl2pPr marL="685800" lvl="1" indent="-457200" algn="l">
              <a:lnSpc>
                <a:spcPct val="125000"/>
              </a:lnSpc>
              <a:spcBef>
                <a:spcPts val="1200"/>
              </a:spcBef>
              <a:buClr>
                <a:schemeClr val="bg2"/>
              </a:buClr>
              <a:buFontTx/>
              <a:buAutoNum type="arabicPeriod"/>
              <a:defRPr sz="2000">
                <a:solidFill>
                  <a:srgbClr val="000000"/>
                </a:solidFill>
                <a:latin typeface="Liberation Sans" panose="020B0604020202020204" pitchFamily="34" charset="0"/>
              </a:defRPr>
            </a:lvl2pPr>
            <a:lvl3pPr marL="1600200" indent="-457200" algn="l">
              <a:defRPr>
                <a:latin typeface="Times New Roman" pitchFamily="18" charset="0"/>
              </a:defRPr>
            </a:lvl3pPr>
            <a:lvl4pPr marL="2171700" indent="-457200" algn="l">
              <a:defRPr>
                <a:latin typeface="Times New Roman" pitchFamily="18" charset="0"/>
              </a:defRPr>
            </a:lvl4pPr>
            <a:lvl5pPr marL="2743200" indent="-457200" algn="l">
              <a:defRPr>
                <a:latin typeface="Times New Roman" pitchFamily="18" charset="0"/>
              </a:defRPr>
            </a:lvl5pPr>
            <a:lvl6pPr marL="3200400" indent="-457200" eaLnBrk="0" fontAlgn="base" hangingPunct="0">
              <a:spcBef>
                <a:spcPct val="0"/>
              </a:spcBef>
              <a:spcAft>
                <a:spcPct val="0"/>
              </a:spcAft>
              <a:defRPr>
                <a:latin typeface="Times New Roman" pitchFamily="18" charset="0"/>
              </a:defRPr>
            </a:lvl6pPr>
            <a:lvl7pPr marL="3657600" indent="-457200" eaLnBrk="0" fontAlgn="base" hangingPunct="0">
              <a:spcBef>
                <a:spcPct val="0"/>
              </a:spcBef>
              <a:spcAft>
                <a:spcPct val="0"/>
              </a:spcAft>
              <a:defRPr>
                <a:latin typeface="Times New Roman" pitchFamily="18" charset="0"/>
              </a:defRPr>
            </a:lvl7pPr>
            <a:lvl8pPr marL="4114800" indent="-457200" eaLnBrk="0" fontAlgn="base" hangingPunct="0">
              <a:spcBef>
                <a:spcPct val="0"/>
              </a:spcBef>
              <a:spcAft>
                <a:spcPct val="0"/>
              </a:spcAft>
              <a:defRPr>
                <a:latin typeface="Times New Roman" pitchFamily="18" charset="0"/>
              </a:defRPr>
            </a:lvl8pPr>
            <a:lvl9pPr marL="4572000" indent="-457200" eaLnBrk="0" fontAlgn="base" hangingPunct="0">
              <a:spcBef>
                <a:spcPct val="0"/>
              </a:spcBef>
              <a:spcAft>
                <a:spcPct val="0"/>
              </a:spcAft>
              <a:defRPr>
                <a:latin typeface="Times New Roman" pitchFamily="18" charset="0"/>
              </a:defRPr>
            </a:lvl9pPr>
          </a:lstStyle>
          <a:p>
            <a:r>
              <a:rPr lang="en-US" altLang="en-US" sz="2300" b="0" dirty="0">
                <a:solidFill>
                  <a:schemeClr val="tx1"/>
                </a:solidFill>
              </a:rPr>
              <a:t>Cash that is not available for general use but rather is restricted for a special purpose.</a:t>
            </a:r>
          </a:p>
        </p:txBody>
      </p:sp>
      <p:sp>
        <p:nvSpPr>
          <p:cNvPr id="659480" name="Text Box 24"/>
          <p:cNvSpPr txBox="1">
            <a:spLocks noChangeArrowheads="1"/>
          </p:cNvSpPr>
          <p:nvPr/>
        </p:nvSpPr>
        <p:spPr bwMode="auto">
          <a:xfrm>
            <a:off x="609600" y="4419600"/>
            <a:ext cx="59436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a:solidFill>
                  <a:srgbClr val="CC0000"/>
                </a:solidFill>
                <a:latin typeface="Liberation Sans" panose="020B0604020202020204" pitchFamily="34" charset="0"/>
              </a:rPr>
              <a:t>Restricted Cash</a:t>
            </a:r>
          </a:p>
        </p:txBody>
      </p:sp>
      <p:sp>
        <p:nvSpPr>
          <p:cNvPr id="1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REPORTING CASH</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4246021417"/>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1" y="1406194"/>
            <a:ext cx="8534400" cy="3470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8"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REPORTING CASH</a:t>
            </a:r>
          </a:p>
        </p:txBody>
      </p:sp>
      <p:sp>
        <p:nvSpPr>
          <p:cNvPr id="2" name="Rectangle 1"/>
          <p:cNvSpPr/>
          <p:nvPr/>
        </p:nvSpPr>
        <p:spPr>
          <a:xfrm>
            <a:off x="242248" y="4904096"/>
            <a:ext cx="2667000" cy="461665"/>
          </a:xfrm>
          <a:prstGeom prst="rect">
            <a:avLst/>
          </a:prstGeom>
          <a:noFill/>
          <a:ln>
            <a:noFill/>
          </a:ln>
          <a:effectLst/>
        </p:spPr>
        <p:txBody>
          <a:bodyPr wrap="square">
            <a:spAutoFit/>
          </a:bodyPr>
          <a:lstStyle/>
          <a:p>
            <a:pPr algn="l"/>
            <a:r>
              <a:rPr lang="en-US" sz="1200" b="1" dirty="0">
                <a:latin typeface="Liberation Sans" panose="020B0604020202020204" pitchFamily="34" charset="0"/>
              </a:rPr>
              <a:t>ILLUSTRATION 7-11</a:t>
            </a:r>
          </a:p>
          <a:p>
            <a:pPr algn="l"/>
            <a:r>
              <a:rPr lang="en-US" sz="1200" dirty="0">
                <a:latin typeface="Liberation Sans" panose="020B0604020202020204" pitchFamily="34" charset="0"/>
              </a:rPr>
              <a:t>Balance sheet presentation </a:t>
            </a:r>
            <a:r>
              <a:rPr lang="en-US" sz="1200" dirty="0" smtClean="0">
                <a:latin typeface="Liberation Sans" panose="020B0604020202020204" pitchFamily="34" charset="0"/>
              </a:rPr>
              <a:t>of cash</a:t>
            </a:r>
            <a:endParaRPr lang="en-US" sz="1200" dirty="0">
              <a:latin typeface="Liberation Sans" panose="020B0604020202020204" pitchFamily="34" charset="0"/>
            </a:endParaRPr>
          </a:p>
        </p:txBody>
      </p:sp>
      <p:sp>
        <p:nvSpPr>
          <p:cNvPr id="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609600" y="1295400"/>
            <a:ext cx="5334000" cy="55464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1440" tIns="46038" rIns="182562" bIns="46038">
            <a:spAutoFit/>
          </a:bodyPr>
          <a:lstStyle>
            <a:lvl1pPr>
              <a:spcBef>
                <a:spcPct val="20000"/>
              </a:spcBef>
              <a:buClr>
                <a:schemeClr val="accent2"/>
              </a:buClr>
              <a:buSzPct val="75000"/>
              <a:buFont typeface="Wingdings" pitchFamily="2" charset="2"/>
              <a:buChar char="l"/>
              <a:defRPr sz="2800" b="1">
                <a:solidFill>
                  <a:schemeClr val="bg2"/>
                </a:solidFill>
                <a:latin typeface="Arial" charset="0"/>
              </a:defRPr>
            </a:lvl1pPr>
            <a:lvl2pPr marL="969963" indent="-512763">
              <a:spcBef>
                <a:spcPct val="20000"/>
              </a:spcBef>
              <a:buClr>
                <a:schemeClr val="accent2"/>
              </a:buClr>
              <a:buSzPct val="75000"/>
              <a:buFont typeface="Wingdings" pitchFamily="2" charset="2"/>
              <a:buChar char="l"/>
              <a:defRPr sz="2400" b="1">
                <a:solidFill>
                  <a:schemeClr val="bg2"/>
                </a:solidFill>
                <a:latin typeface="Arial" charset="0"/>
              </a:defRPr>
            </a:lvl2pPr>
            <a:lvl3pPr marL="1470025" indent="-342900">
              <a:spcBef>
                <a:spcPct val="20000"/>
              </a:spcBef>
              <a:buClr>
                <a:schemeClr val="accent2"/>
              </a:buClr>
              <a:buSzPct val="75000"/>
              <a:buFont typeface="Wingdings" pitchFamily="2" charset="2"/>
              <a:buChar char="l"/>
              <a:defRPr sz="2000" b="1">
                <a:solidFill>
                  <a:schemeClr val="bg2"/>
                </a:solidFill>
                <a:latin typeface="Arial" charset="0"/>
              </a:defRPr>
            </a:lvl3pPr>
            <a:lvl4pPr marL="1927225" indent="-342900">
              <a:spcBef>
                <a:spcPct val="20000"/>
              </a:spcBef>
              <a:buClr>
                <a:schemeClr val="accent2"/>
              </a:buClr>
              <a:buSzPct val="75000"/>
              <a:buFont typeface="Wingdings" pitchFamily="2" charset="2"/>
              <a:buChar char="l"/>
              <a:defRPr sz="2000" b="1">
                <a:solidFill>
                  <a:schemeClr val="bg2"/>
                </a:solidFill>
                <a:latin typeface="Arial" charset="0"/>
              </a:defRPr>
            </a:lvl4pPr>
            <a:lvl5pPr marL="2384425" indent="-342900">
              <a:spcBef>
                <a:spcPct val="20000"/>
              </a:spcBef>
              <a:buClr>
                <a:schemeClr val="accent2"/>
              </a:buClr>
              <a:buSzPct val="75000"/>
              <a:buFont typeface="Wingdings" pitchFamily="2" charset="2"/>
              <a:buChar char="l"/>
              <a:defRPr sz="2000" b="1">
                <a:solidFill>
                  <a:schemeClr val="bg2"/>
                </a:solidFill>
                <a:latin typeface="Arial" charset="0"/>
              </a:defRPr>
            </a:lvl5pPr>
            <a:lvl6pPr marL="28416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32988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7560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4213225" indent="-3429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lgn="l">
              <a:spcBef>
                <a:spcPts val="0"/>
              </a:spcBef>
              <a:buClr>
                <a:schemeClr val="tx1"/>
              </a:buClr>
              <a:buSzTx/>
              <a:buFont typeface="Wingdings" pitchFamily="2" charset="2"/>
              <a:buNone/>
            </a:pPr>
            <a:r>
              <a:rPr lang="en-US" altLang="en-US" sz="3000" i="0" dirty="0">
                <a:solidFill>
                  <a:srgbClr val="CC0000"/>
                </a:solidFill>
                <a:effectLst/>
                <a:latin typeface="Liberation Sans" panose="020B0604020202020204" pitchFamily="34" charset="0"/>
              </a:rPr>
              <a:t>Review Question</a:t>
            </a:r>
          </a:p>
        </p:txBody>
      </p:sp>
      <p:sp>
        <p:nvSpPr>
          <p:cNvPr id="12" name="Notched Right Arrow 11"/>
          <p:cNvSpPr/>
          <p:nvPr/>
        </p:nvSpPr>
        <p:spPr bwMode="auto">
          <a:xfrm>
            <a:off x="326408" y="4217834"/>
            <a:ext cx="533400" cy="416718"/>
          </a:xfrm>
          <a:prstGeom prst="notchedRightArrow">
            <a:avLst/>
          </a:prstGeom>
          <a:solidFill>
            <a:srgbClr val="E2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13" name="Rectangle 2"/>
          <p:cNvSpPr>
            <a:spLocks noChangeArrowheads="1"/>
          </p:cNvSpPr>
          <p:nvPr/>
        </p:nvSpPr>
        <p:spPr bwMode="auto">
          <a:xfrm>
            <a:off x="609600" y="1933288"/>
            <a:ext cx="8001000" cy="3762057"/>
          </a:xfrm>
          <a:prstGeom prst="rect">
            <a:avLst/>
          </a:prstGeom>
          <a:noFill/>
          <a:ln>
            <a:noFill/>
          </a:ln>
          <a:effectLst/>
          <a:extLst/>
        </p:spPr>
        <p:txBody>
          <a:bodyPr lIns="91440" tIns="46038" rIns="182562" bIns="46038">
            <a:spAutoFit/>
          </a:bodyPr>
          <a:lstStyle/>
          <a:p>
            <a:pPr marL="0" lvl="1" algn="l">
              <a:lnSpc>
                <a:spcPct val="125000"/>
              </a:lnSpc>
              <a:spcBef>
                <a:spcPts val="1200"/>
              </a:spcBef>
              <a:buClr>
                <a:schemeClr val="tx1"/>
              </a:buClr>
            </a:pPr>
            <a:r>
              <a:rPr lang="en-US" altLang="en-US" sz="2300" dirty="0" smtClean="0">
                <a:latin typeface="Liberation Sans" panose="020B0604020202020204" pitchFamily="34" charset="0"/>
              </a:rPr>
              <a:t>Which </a:t>
            </a:r>
            <a:r>
              <a:rPr lang="en-US" altLang="en-US" sz="2300" dirty="0">
                <a:latin typeface="Liberation Sans" panose="020B0604020202020204" pitchFamily="34" charset="0"/>
              </a:rPr>
              <a:t>of the following statements correctly describes the reporting of </a:t>
            </a:r>
            <a:r>
              <a:rPr lang="en-US" altLang="en-US" sz="2300" dirty="0" smtClean="0">
                <a:latin typeface="Liberation Sans" panose="020B0604020202020204" pitchFamily="34" charset="0"/>
              </a:rPr>
              <a:t>cash?</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Cash </a:t>
            </a:r>
            <a:r>
              <a:rPr lang="en-US" altLang="en-US" sz="2300" dirty="0">
                <a:latin typeface="Liberation Sans" panose="020B0604020202020204" pitchFamily="34" charset="0"/>
              </a:rPr>
              <a:t>cannot be combined with cash </a:t>
            </a:r>
            <a:r>
              <a:rPr lang="en-US" altLang="en-US" sz="2300" dirty="0" smtClean="0">
                <a:latin typeface="Liberation Sans" panose="020B0604020202020204" pitchFamily="34" charset="0"/>
              </a:rPr>
              <a:t>equivalents.</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Restricted </a:t>
            </a:r>
            <a:r>
              <a:rPr lang="en-US" altLang="en-US" sz="2300" dirty="0">
                <a:latin typeface="Liberation Sans" panose="020B0604020202020204" pitchFamily="34" charset="0"/>
              </a:rPr>
              <a:t>cash funds may be combined with </a:t>
            </a:r>
            <a:r>
              <a:rPr lang="en-US" altLang="en-US" sz="2300" dirty="0" smtClean="0">
                <a:latin typeface="Liberation Sans" panose="020B0604020202020204" pitchFamily="34" charset="0"/>
              </a:rPr>
              <a:t>Cash.</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Cash </a:t>
            </a:r>
            <a:r>
              <a:rPr lang="en-US" altLang="en-US" sz="2300" dirty="0">
                <a:latin typeface="Liberation Sans" panose="020B0604020202020204" pitchFamily="34" charset="0"/>
              </a:rPr>
              <a:t>is listed first in the current assets </a:t>
            </a:r>
            <a:r>
              <a:rPr lang="en-US" altLang="en-US" sz="2300" dirty="0" smtClean="0">
                <a:latin typeface="Liberation Sans" panose="020B0604020202020204" pitchFamily="34" charset="0"/>
              </a:rPr>
              <a:t>section.</a:t>
            </a:r>
          </a:p>
          <a:p>
            <a:pPr marL="804863" lvl="1" indent="-463550" algn="l">
              <a:lnSpc>
                <a:spcPct val="125000"/>
              </a:lnSpc>
              <a:spcBef>
                <a:spcPts val="1200"/>
              </a:spcBef>
              <a:buClr>
                <a:schemeClr val="tx1"/>
              </a:buClr>
              <a:buFont typeface="Wingdings" pitchFamily="2" charset="2"/>
              <a:buAutoNum type="alphaLcPeriod"/>
            </a:pPr>
            <a:r>
              <a:rPr lang="en-US" altLang="en-US" sz="2300" dirty="0" smtClean="0">
                <a:latin typeface="Liberation Sans" panose="020B0604020202020204" pitchFamily="34" charset="0"/>
              </a:rPr>
              <a:t>Restricted </a:t>
            </a:r>
            <a:r>
              <a:rPr lang="en-US" altLang="en-US" sz="2300" dirty="0">
                <a:latin typeface="Liberation Sans" panose="020B0604020202020204" pitchFamily="34" charset="0"/>
              </a:rPr>
              <a:t>cash funds cannot be reported as a current asset.</a:t>
            </a:r>
          </a:p>
        </p:txBody>
      </p:sp>
      <p:sp>
        <p:nvSpPr>
          <p:cNvPr id="14"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7"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dirty="0" smtClean="0">
                <a:solidFill>
                  <a:schemeClr val="tx2">
                    <a:lumMod val="50000"/>
                  </a:schemeClr>
                </a:solidFill>
                <a:latin typeface="Liberation Sans" panose="020B0604020202020204" pitchFamily="34" charset="0"/>
              </a:rPr>
              <a:t>REPORTING CASH</a:t>
            </a:r>
          </a:p>
        </p:txBody>
      </p:sp>
      <p:sp>
        <p:nvSpPr>
          <p:cNvPr id="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186277509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425950"/>
            <a:ext cx="8300112" cy="432362"/>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000" dirty="0" smtClean="0">
                <a:solidFill>
                  <a:schemeClr val="bg2"/>
                </a:solidFill>
                <a:latin typeface="Liberation Sans" panose="020B0604020202020204" pitchFamily="34" charset="0"/>
              </a:rPr>
              <a:t>Indicate </a:t>
            </a:r>
            <a:r>
              <a:rPr lang="en-US" sz="2000" dirty="0">
                <a:solidFill>
                  <a:schemeClr val="bg2"/>
                </a:solidFill>
                <a:latin typeface="Liberation Sans" panose="020B0604020202020204" pitchFamily="34" charset="0"/>
              </a:rPr>
              <a:t>whether each of the following statements is </a:t>
            </a:r>
            <a:r>
              <a:rPr lang="en-US" sz="2000" b="1" dirty="0">
                <a:solidFill>
                  <a:schemeClr val="bg2"/>
                </a:solidFill>
                <a:latin typeface="Liberation Sans" panose="020B0604020202020204" pitchFamily="34" charset="0"/>
              </a:rPr>
              <a:t>true or false</a:t>
            </a:r>
            <a:r>
              <a:rPr lang="en-US" sz="2000" dirty="0">
                <a:solidFill>
                  <a:schemeClr val="bg2"/>
                </a:solidFill>
                <a:latin typeface="Liberation Sans" panose="020B0604020202020204" pitchFamily="34" charset="0"/>
              </a:rPr>
              <a:t>. </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Reporting Cash</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spcBef>
                <a:spcPct val="50000"/>
              </a:spcBef>
              <a:buClr>
                <a:srgbClr val="E20000"/>
              </a:buClr>
              <a:defRPr sz="3200" b="1" i="0">
                <a:solidFill>
                  <a:srgbClr val="CC0000"/>
                </a:solidFill>
                <a:effectLst/>
                <a:latin typeface="Liberation Sans" panose="020B0604020202020204" pitchFamily="34" charset="0"/>
              </a:defRPr>
            </a:lvl1pPr>
            <a:lvl2pPr marL="742950" indent="-285750">
              <a:defRPr>
                <a:latin typeface="Times New Roman" pitchFamily="18" charset="0"/>
              </a:defRPr>
            </a:lvl2pPr>
            <a:lvl3pPr marL="1143000" indent="-228600">
              <a:defRPr>
                <a:latin typeface="Times New Roman" pitchFamily="18" charset="0"/>
              </a:defRPr>
            </a:lvl3pPr>
            <a:lvl4pPr marL="1600200" indent="-228600">
              <a:defRPr>
                <a:latin typeface="Times New Roman" pitchFamily="18" charset="0"/>
              </a:defRPr>
            </a:lvl4pPr>
            <a:lvl5pPr marL="2057400" indent="-228600">
              <a:defRPr>
                <a:latin typeface="Times New Roman" pitchFamily="18" charset="0"/>
              </a:defRPr>
            </a:lvl5pPr>
            <a:lvl6pPr marL="2514600" indent="-228600" algn="ctr" eaLnBrk="0" fontAlgn="base" hangingPunct="0">
              <a:spcBef>
                <a:spcPct val="0"/>
              </a:spcBef>
              <a:spcAft>
                <a:spcPct val="0"/>
              </a:spcAft>
              <a:defRPr>
                <a:latin typeface="Times New Roman" pitchFamily="18" charset="0"/>
              </a:defRPr>
            </a:lvl6pPr>
            <a:lvl7pPr marL="2971800" indent="-228600" algn="ctr" eaLnBrk="0" fontAlgn="base" hangingPunct="0">
              <a:spcBef>
                <a:spcPct val="0"/>
              </a:spcBef>
              <a:spcAft>
                <a:spcPct val="0"/>
              </a:spcAft>
              <a:defRPr>
                <a:latin typeface="Times New Roman" pitchFamily="18" charset="0"/>
              </a:defRPr>
            </a:lvl7pPr>
            <a:lvl8pPr marL="3429000" indent="-228600" algn="ctr" eaLnBrk="0" fontAlgn="base" hangingPunct="0">
              <a:spcBef>
                <a:spcPct val="0"/>
              </a:spcBef>
              <a:spcAft>
                <a:spcPct val="0"/>
              </a:spcAft>
              <a:defRPr>
                <a:latin typeface="Times New Roman" pitchFamily="18" charset="0"/>
              </a:defRPr>
            </a:lvl8pPr>
            <a:lvl9pPr marL="3886200" indent="-228600" algn="ctr" eaLnBrk="0" fontAlgn="base" hangingPunct="0">
              <a:spcBef>
                <a:spcPct val="0"/>
              </a:spcBef>
              <a:spcAft>
                <a:spcPct val="0"/>
              </a:spcAft>
              <a:defRPr>
                <a:latin typeface="Times New Roman" pitchFamily="18" charset="0"/>
              </a:defRPr>
            </a:lvl9pPr>
          </a:lstStyle>
          <a:p>
            <a:r>
              <a:rPr lang="en-US" dirty="0"/>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86750" y="426570"/>
            <a:ext cx="761250"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4a</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Rectangle 3"/>
          <p:cNvSpPr>
            <a:spLocks noChangeArrowheads="1"/>
          </p:cNvSpPr>
          <p:nvPr/>
        </p:nvSpPr>
        <p:spPr bwMode="auto">
          <a:xfrm>
            <a:off x="457199" y="1905000"/>
            <a:ext cx="6705601" cy="4494244"/>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marL="457200" indent="-457200" algn="l">
              <a:lnSpc>
                <a:spcPct val="115000"/>
              </a:lnSpc>
              <a:spcBef>
                <a:spcPct val="20000"/>
              </a:spcBef>
              <a:buAutoNum type="arabicPeriod"/>
            </a:pPr>
            <a:r>
              <a:rPr lang="en-US" sz="2000" dirty="0" smtClean="0">
                <a:solidFill>
                  <a:schemeClr val="bg2"/>
                </a:solidFill>
                <a:latin typeface="Liberation Sans" panose="020B0604020202020204" pitchFamily="34" charset="0"/>
              </a:rPr>
              <a:t>Cash </a:t>
            </a:r>
            <a:r>
              <a:rPr lang="en-US" sz="2000" dirty="0">
                <a:solidFill>
                  <a:schemeClr val="bg2"/>
                </a:solidFill>
                <a:latin typeface="Liberation Sans" panose="020B0604020202020204" pitchFamily="34" charset="0"/>
              </a:rPr>
              <a:t>and cash equivalents are comprised of coins, currency (paper money), </a:t>
            </a:r>
            <a:r>
              <a:rPr lang="en-US" sz="2000" dirty="0" smtClean="0">
                <a:solidFill>
                  <a:schemeClr val="bg2"/>
                </a:solidFill>
                <a:latin typeface="Liberation Sans" panose="020B0604020202020204" pitchFamily="34" charset="0"/>
              </a:rPr>
              <a:t>money orders</a:t>
            </a:r>
            <a:r>
              <a:rPr lang="en-US" sz="2000" dirty="0">
                <a:solidFill>
                  <a:schemeClr val="bg2"/>
                </a:solidFill>
                <a:latin typeface="Liberation Sans" panose="020B0604020202020204" pitchFamily="34" charset="0"/>
              </a:rPr>
              <a:t>, and NSF checks</a:t>
            </a:r>
            <a:r>
              <a:rPr lang="en-US" sz="2000" dirty="0" smtClean="0">
                <a:solidFill>
                  <a:schemeClr val="bg2"/>
                </a:solidFill>
                <a:latin typeface="Liberation Sans" panose="020B0604020202020204" pitchFamily="34" charset="0"/>
              </a:rPr>
              <a:t>. </a:t>
            </a:r>
          </a:p>
          <a:p>
            <a:pPr marL="457200" indent="-457200" algn="l">
              <a:lnSpc>
                <a:spcPct val="115000"/>
              </a:lnSpc>
              <a:spcBef>
                <a:spcPct val="20000"/>
              </a:spcBef>
              <a:buAutoNum type="arabicPeriod"/>
            </a:pPr>
            <a:r>
              <a:rPr lang="en-US" sz="2000" dirty="0" smtClean="0">
                <a:solidFill>
                  <a:schemeClr val="bg2"/>
                </a:solidFill>
                <a:latin typeface="Liberation Sans" panose="020B0604020202020204" pitchFamily="34" charset="0"/>
              </a:rPr>
              <a:t>Restricted </a:t>
            </a:r>
            <a:r>
              <a:rPr lang="en-US" sz="2000" dirty="0">
                <a:solidFill>
                  <a:schemeClr val="bg2"/>
                </a:solidFill>
                <a:latin typeface="Liberation Sans" panose="020B0604020202020204" pitchFamily="34" charset="0"/>
              </a:rPr>
              <a:t>cash is </a:t>
            </a:r>
            <a:r>
              <a:rPr lang="en-US" sz="2000" dirty="0" smtClean="0">
                <a:solidFill>
                  <a:schemeClr val="bg2"/>
                </a:solidFill>
                <a:latin typeface="Liberation Sans" panose="020B0604020202020204" pitchFamily="34" charset="0"/>
              </a:rPr>
              <a:t>classified </a:t>
            </a:r>
            <a:r>
              <a:rPr lang="en-US" sz="2000" dirty="0">
                <a:solidFill>
                  <a:schemeClr val="bg2"/>
                </a:solidFill>
                <a:latin typeface="Liberation Sans" panose="020B0604020202020204" pitchFamily="34" charset="0"/>
              </a:rPr>
              <a:t>as either a current asset or noncurrent asset, depending </a:t>
            </a:r>
            <a:r>
              <a:rPr lang="en-US" sz="2000" dirty="0" smtClean="0">
                <a:solidFill>
                  <a:schemeClr val="bg2"/>
                </a:solidFill>
                <a:latin typeface="Liberation Sans" panose="020B0604020202020204" pitchFamily="34" charset="0"/>
              </a:rPr>
              <a:t>on the </a:t>
            </a:r>
            <a:r>
              <a:rPr lang="en-US" sz="2000" dirty="0">
                <a:solidFill>
                  <a:schemeClr val="bg2"/>
                </a:solidFill>
                <a:latin typeface="Liberation Sans" panose="020B0604020202020204" pitchFamily="34" charset="0"/>
              </a:rPr>
              <a:t>circumstances</a:t>
            </a:r>
            <a:r>
              <a:rPr lang="en-US" sz="2000" dirty="0" smtClean="0">
                <a:solidFill>
                  <a:schemeClr val="bg2"/>
                </a:solidFill>
                <a:latin typeface="Liberation Sans" panose="020B0604020202020204" pitchFamily="34" charset="0"/>
              </a:rPr>
              <a:t>. </a:t>
            </a:r>
          </a:p>
          <a:p>
            <a:pPr marL="457200" indent="-457200" algn="l">
              <a:lnSpc>
                <a:spcPct val="115000"/>
              </a:lnSpc>
              <a:spcBef>
                <a:spcPct val="20000"/>
              </a:spcBef>
              <a:buAutoNum type="arabicPeriod"/>
            </a:pPr>
            <a:r>
              <a:rPr lang="en-US" sz="2000" dirty="0" smtClean="0">
                <a:solidFill>
                  <a:schemeClr val="bg2"/>
                </a:solidFill>
                <a:latin typeface="Liberation Sans" panose="020B0604020202020204" pitchFamily="34" charset="0"/>
              </a:rPr>
              <a:t>A </a:t>
            </a:r>
            <a:r>
              <a:rPr lang="en-US" sz="2000" dirty="0">
                <a:solidFill>
                  <a:schemeClr val="bg2"/>
                </a:solidFill>
                <a:latin typeface="Liberation Sans" panose="020B0604020202020204" pitchFamily="34" charset="0"/>
              </a:rPr>
              <a:t>company may have a negative balance in its bank account. In this case, it </a:t>
            </a:r>
            <a:r>
              <a:rPr lang="en-US" sz="2000" dirty="0" smtClean="0">
                <a:solidFill>
                  <a:schemeClr val="bg2"/>
                </a:solidFill>
                <a:latin typeface="Liberation Sans" panose="020B0604020202020204" pitchFamily="34" charset="0"/>
              </a:rPr>
              <a:t>should offset </a:t>
            </a:r>
            <a:r>
              <a:rPr lang="en-US" sz="2000" dirty="0">
                <a:solidFill>
                  <a:schemeClr val="bg2"/>
                </a:solidFill>
                <a:latin typeface="Liberation Sans" panose="020B0604020202020204" pitchFamily="34" charset="0"/>
              </a:rPr>
              <a:t>this negative balance against cash and cash equivalents on the balance </a:t>
            </a:r>
            <a:r>
              <a:rPr lang="en-US" sz="2000" dirty="0" smtClean="0">
                <a:solidFill>
                  <a:schemeClr val="bg2"/>
                </a:solidFill>
                <a:latin typeface="Liberation Sans" panose="020B0604020202020204" pitchFamily="34" charset="0"/>
              </a:rPr>
              <a:t>sheet.</a:t>
            </a:r>
          </a:p>
          <a:p>
            <a:pPr marL="457200" indent="-457200" algn="l">
              <a:lnSpc>
                <a:spcPct val="115000"/>
              </a:lnSpc>
              <a:spcBef>
                <a:spcPct val="20000"/>
              </a:spcBef>
              <a:buAutoNum type="arabicPeriod"/>
            </a:pPr>
            <a:r>
              <a:rPr lang="en-US" sz="2000" dirty="0" smtClean="0">
                <a:solidFill>
                  <a:schemeClr val="bg2"/>
                </a:solidFill>
                <a:latin typeface="Liberation Sans" panose="020B0604020202020204" pitchFamily="34" charset="0"/>
              </a:rPr>
              <a:t>Because </a:t>
            </a:r>
            <a:r>
              <a:rPr lang="en-US" sz="2000" dirty="0">
                <a:solidFill>
                  <a:schemeClr val="bg2"/>
                </a:solidFill>
                <a:latin typeface="Liberation Sans" panose="020B0604020202020204" pitchFamily="34" charset="0"/>
              </a:rPr>
              <a:t>cash and cash equivalents often includes short-term investments, </a:t>
            </a:r>
            <a:r>
              <a:rPr lang="en-US" sz="2000" dirty="0" smtClean="0">
                <a:solidFill>
                  <a:schemeClr val="bg2"/>
                </a:solidFill>
                <a:latin typeface="Liberation Sans" panose="020B0604020202020204" pitchFamily="34" charset="0"/>
              </a:rPr>
              <a:t>accounts receivable </a:t>
            </a:r>
            <a:r>
              <a:rPr lang="en-US" sz="2000" dirty="0">
                <a:solidFill>
                  <a:schemeClr val="bg2"/>
                </a:solidFill>
                <a:latin typeface="Liberation Sans" panose="020B0604020202020204" pitchFamily="34" charset="0"/>
              </a:rPr>
              <a:t>should be reported as the </a:t>
            </a:r>
            <a:r>
              <a:rPr lang="en-US" sz="2000" dirty="0" smtClean="0">
                <a:solidFill>
                  <a:schemeClr val="bg2"/>
                </a:solidFill>
                <a:latin typeface="Liberation Sans" panose="020B0604020202020204" pitchFamily="34" charset="0"/>
              </a:rPr>
              <a:t>first </a:t>
            </a:r>
            <a:r>
              <a:rPr lang="en-US" sz="2000" dirty="0">
                <a:solidFill>
                  <a:schemeClr val="bg2"/>
                </a:solidFill>
                <a:latin typeface="Liberation Sans" panose="020B0604020202020204" pitchFamily="34" charset="0"/>
              </a:rPr>
              <a:t>item on the balance sheet.</a:t>
            </a:r>
          </a:p>
        </p:txBody>
      </p:sp>
      <p:sp>
        <p:nvSpPr>
          <p:cNvPr id="18" name="Rectangle 17"/>
          <p:cNvSpPr/>
          <p:nvPr/>
        </p:nvSpPr>
        <p:spPr>
          <a:xfrm>
            <a:off x="7301562" y="2172723"/>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26" name="Rectangle 25"/>
          <p:cNvSpPr/>
          <p:nvPr/>
        </p:nvSpPr>
        <p:spPr>
          <a:xfrm>
            <a:off x="7315200" y="3124200"/>
            <a:ext cx="1537638" cy="605679"/>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006600"/>
                </a:solidFill>
                <a:latin typeface="Liberation Sans" panose="020B0604020202020204" pitchFamily="34" charset="0"/>
              </a:rPr>
              <a:t>True</a:t>
            </a:r>
            <a:endParaRPr lang="en-US" sz="2000" b="1" dirty="0" smtClean="0">
              <a:solidFill>
                <a:srgbClr val="006600"/>
              </a:solidFill>
              <a:latin typeface="Liberation Sans" panose="020B0604020202020204" pitchFamily="34" charset="0"/>
            </a:endParaRPr>
          </a:p>
        </p:txBody>
      </p:sp>
      <p:sp>
        <p:nvSpPr>
          <p:cNvPr id="27" name="Rectangle 26"/>
          <p:cNvSpPr/>
          <p:nvPr/>
        </p:nvSpPr>
        <p:spPr>
          <a:xfrm>
            <a:off x="7315200" y="4238083"/>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28" name="Rectangle 27"/>
          <p:cNvSpPr/>
          <p:nvPr/>
        </p:nvSpPr>
        <p:spPr>
          <a:xfrm>
            <a:off x="7315200" y="5519835"/>
            <a:ext cx="1537638" cy="570477"/>
          </a:xfrm>
          <a:prstGeom prst="rect">
            <a:avLst/>
          </a:prstGeom>
          <a:solidFill>
            <a:schemeClr val="accent3"/>
          </a:solidFill>
          <a:ln>
            <a:solidFill>
              <a:schemeClr val="tx1"/>
            </a:solidFill>
          </a:ln>
          <a:effectLst>
            <a:innerShdw blurRad="114300">
              <a:prstClr val="black"/>
            </a:innerShdw>
          </a:effectLst>
          <a:extLst/>
        </p:spPr>
        <p:txBody>
          <a:bodyPr wrap="square" tIns="91440" bIns="91440" anchor="ctr" anchorCtr="0">
            <a:spAutoFit/>
          </a:bodyPr>
          <a:lstStyle/>
          <a:p>
            <a:pPr>
              <a:lnSpc>
                <a:spcPct val="114000"/>
              </a:lnSpc>
              <a:tabLst>
                <a:tab pos="1943100" algn="l"/>
              </a:tabLst>
            </a:pPr>
            <a:r>
              <a:rPr lang="en-US" b="1" dirty="0" smtClean="0">
                <a:solidFill>
                  <a:srgbClr val="CC0000"/>
                </a:solidFill>
                <a:latin typeface="Liberation Sans" panose="020B0604020202020204" pitchFamily="34" charset="0"/>
              </a:rPr>
              <a:t>False</a:t>
            </a:r>
            <a:endParaRPr lang="en-US" sz="2000" b="1" dirty="0" smtClean="0">
              <a:solidFill>
                <a:srgbClr val="CC0000"/>
              </a:solidFill>
              <a:latin typeface="Liberation Sans" panose="020B0604020202020204" pitchFamily="34" charset="0"/>
            </a:endParaRPr>
          </a:p>
        </p:txBody>
      </p:sp>
      <p:sp>
        <p:nvSpPr>
          <p:cNvPr id="14"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292226009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6" grpId="0" animBg="1"/>
      <p:bldP spid="27" grpId="0" animBg="1"/>
      <p:bldP spid="2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6" name="Text Box 2"/>
          <p:cNvSpPr txBox="1">
            <a:spLocks noChangeArrowheads="1"/>
          </p:cNvSpPr>
          <p:nvPr/>
        </p:nvSpPr>
        <p:spPr bwMode="auto">
          <a:xfrm>
            <a:off x="318448" y="5715000"/>
            <a:ext cx="1905000" cy="276999"/>
          </a:xfrm>
          <a:prstGeom prst="rect">
            <a:avLst/>
          </a:prstGeom>
          <a:solidFill>
            <a:schemeClr val="bg1"/>
          </a:solidFill>
          <a:ln>
            <a:noFill/>
          </a:ln>
          <a:effectLst/>
          <a:extLs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200" b="1" dirty="0" smtClean="0">
                <a:latin typeface="Liberation Sans" panose="020B0604020202020204" pitchFamily="34" charset="0"/>
              </a:rPr>
              <a:t>ILLUSTRATION 7-12</a:t>
            </a:r>
            <a:endParaRPr lang="en-US" altLang="en-US" sz="1200" b="1" dirty="0">
              <a:latin typeface="Liberation Sans" panose="020B0604020202020204" pitchFamily="34" charset="0"/>
            </a:endParaRPr>
          </a:p>
        </p:txBody>
      </p:sp>
      <p:sp>
        <p:nvSpPr>
          <p:cNvPr id="907268" name="Rectangle 4"/>
          <p:cNvSpPr>
            <a:spLocks noChangeArrowheads="1"/>
          </p:cNvSpPr>
          <p:nvPr/>
        </p:nvSpPr>
        <p:spPr bwMode="auto">
          <a:xfrm>
            <a:off x="609600" y="1295400"/>
            <a:ext cx="4876800"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742950" indent="-28575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spcBef>
                <a:spcPct val="0"/>
              </a:spcBef>
              <a:buClrTx/>
              <a:buSzPct val="80000"/>
              <a:buFontTx/>
              <a:buNone/>
            </a:pPr>
            <a:r>
              <a:rPr lang="en-US" altLang="en-US" sz="2500" dirty="0">
                <a:solidFill>
                  <a:schemeClr val="tx1"/>
                </a:solidFill>
                <a:effectLst/>
                <a:latin typeface="Liberation Sans" panose="020B0604020202020204" pitchFamily="34" charset="0"/>
              </a:rPr>
              <a:t>Operating Cycle of a Merchandising Company</a:t>
            </a:r>
          </a:p>
        </p:txBody>
      </p:sp>
      <p:pic>
        <p:nvPicPr>
          <p:cNvPr id="90727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362200"/>
            <a:ext cx="8534400" cy="321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a:solidFill>
                  <a:schemeClr val="tx2">
                    <a:lumMod val="50000"/>
                  </a:schemeClr>
                </a:solidFill>
                <a:latin typeface="Liberation Sans" panose="020B0604020202020204" pitchFamily="34" charset="0"/>
              </a:rPr>
              <a:t>MANAGING AND MONITORING</a:t>
            </a:r>
            <a:r>
              <a:rPr lang="en-US" altLang="en-US" sz="3200" b="1" dirty="0">
                <a:solidFill>
                  <a:schemeClr val="tx2">
                    <a:lumMod val="50000"/>
                  </a:schemeClr>
                </a:solidFill>
                <a:latin typeface="Liberation Sans" panose="020B0604020202020204" pitchFamily="34" charset="0"/>
              </a:rPr>
              <a:t> CASH</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Text Box 2"/>
          <p:cNvSpPr txBox="1">
            <a:spLocks noChangeArrowheads="1"/>
          </p:cNvSpPr>
          <p:nvPr/>
        </p:nvSpPr>
        <p:spPr bwMode="auto">
          <a:xfrm>
            <a:off x="1066800" y="6400800"/>
            <a:ext cx="2057400" cy="276999"/>
          </a:xfrm>
          <a:prstGeom prst="rect">
            <a:avLst/>
          </a:prstGeom>
          <a:solidFill>
            <a:schemeClr val="bg1"/>
          </a:solidFill>
          <a:ln>
            <a:noFill/>
          </a:ln>
          <a:effectLst/>
          <a:extLst>
            <a:ext uri="{91240B29-F687-4F45-9708-019B960494DF}">
              <a14:hiddenLine xmlns:a14="http://schemas.microsoft.com/office/drawing/2010/main" w="28575" cap="sq" algn="ctr">
                <a:solidFill>
                  <a:srgbClr val="8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200" b="1" dirty="0" smtClean="0">
                <a:latin typeface="Liberation Sans" panose="020B0604020202020204" pitchFamily="34" charset="0"/>
              </a:rPr>
              <a:t>ILLUSTRATION 7-13</a:t>
            </a:r>
            <a:endParaRPr lang="en-US" altLang="en-US" sz="1200" b="1" dirty="0">
              <a:latin typeface="Liberation Sans" panose="020B0604020202020204" pitchFamily="34" charset="0"/>
            </a:endParaRPr>
          </a:p>
        </p:txBody>
      </p:sp>
      <p:sp>
        <p:nvSpPr>
          <p:cNvPr id="919555" name="Rectangle 3"/>
          <p:cNvSpPr>
            <a:spLocks noChangeArrowheads="1"/>
          </p:cNvSpPr>
          <p:nvPr/>
        </p:nvSpPr>
        <p:spPr bwMode="auto">
          <a:xfrm>
            <a:off x="609600" y="1295400"/>
            <a:ext cx="731520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lgn="l">
              <a:spcBef>
                <a:spcPct val="20000"/>
              </a:spcBef>
              <a:buClr>
                <a:schemeClr val="accent2"/>
              </a:buClr>
              <a:buSzPct val="75000"/>
              <a:buFont typeface="Wingdings" pitchFamily="2" charset="2"/>
              <a:buChar char="l"/>
              <a:defRPr sz="2800" b="1">
                <a:solidFill>
                  <a:schemeClr val="bg2"/>
                </a:solidFill>
                <a:effectLst>
                  <a:outerShdw blurRad="38100" dist="38100" dir="2700000" algn="tl">
                    <a:srgbClr val="C0C0C0"/>
                  </a:outerShdw>
                </a:effectLst>
                <a:latin typeface="Arial" charset="0"/>
              </a:defRPr>
            </a:lvl1pPr>
            <a:lvl2pPr marL="742950" indent="-285750" algn="l">
              <a:spcBef>
                <a:spcPct val="20000"/>
              </a:spcBef>
              <a:buClr>
                <a:schemeClr val="accent2"/>
              </a:buClr>
              <a:buSzPct val="75000"/>
              <a:buFont typeface="Wingdings" pitchFamily="2" charset="2"/>
              <a:buChar char="l"/>
              <a:defRPr sz="2400" b="1">
                <a:solidFill>
                  <a:schemeClr val="bg2"/>
                </a:solidFill>
                <a:effectLst>
                  <a:outerShdw blurRad="38100" dist="38100" dir="2700000" algn="tl">
                    <a:srgbClr val="C0C0C0"/>
                  </a:outerShdw>
                </a:effectLst>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effectLst>
                  <a:outerShdw blurRad="38100" dist="38100" dir="2700000" algn="tl">
                    <a:srgbClr val="C0C0C0"/>
                  </a:outerShdw>
                </a:effectLst>
                <a:latin typeface="Arial" charset="0"/>
              </a:defRPr>
            </a:lvl9pPr>
          </a:lstStyle>
          <a:p>
            <a:pPr>
              <a:spcBef>
                <a:spcPct val="0"/>
              </a:spcBef>
              <a:buClrTx/>
              <a:buSzPct val="80000"/>
              <a:buFontTx/>
              <a:buNone/>
            </a:pPr>
            <a:r>
              <a:rPr lang="en-US" altLang="en-US" dirty="0">
                <a:solidFill>
                  <a:srgbClr val="CC0000"/>
                </a:solidFill>
                <a:effectLst/>
                <a:latin typeface="Liberation Sans" panose="020B0604020202020204" pitchFamily="34" charset="0"/>
              </a:rPr>
              <a:t>Basic Principles of Cash Management</a:t>
            </a:r>
          </a:p>
        </p:txBody>
      </p:sp>
      <p:pic>
        <p:nvPicPr>
          <p:cNvPr id="91956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2057400"/>
            <a:ext cx="71247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a:solidFill>
                  <a:schemeClr val="tx2">
                    <a:lumMod val="50000"/>
                  </a:schemeClr>
                </a:solidFill>
                <a:latin typeface="Liberation Sans" panose="020B0604020202020204" pitchFamily="34" charset="0"/>
              </a:rPr>
              <a:t>MANAGING AND MONITORING</a:t>
            </a:r>
            <a:r>
              <a:rPr lang="en-US" altLang="en-US" sz="3200" b="1" dirty="0">
                <a:solidFill>
                  <a:schemeClr val="tx2">
                    <a:lumMod val="50000"/>
                  </a:schemeClr>
                </a:solidFill>
                <a:latin typeface="Liberation Sans" panose="020B0604020202020204" pitchFamily="34" charset="0"/>
              </a:rPr>
              <a:t> CASH</a:t>
            </a:r>
          </a:p>
        </p:txBody>
      </p:sp>
      <p:sp>
        <p:nvSpPr>
          <p:cNvPr id="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Text Box 2"/>
          <p:cNvSpPr txBox="1">
            <a:spLocks noChangeArrowheads="1"/>
          </p:cNvSpPr>
          <p:nvPr/>
        </p:nvSpPr>
        <p:spPr bwMode="auto">
          <a:xfrm>
            <a:off x="609600" y="1295400"/>
            <a:ext cx="7848600" cy="4189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CC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defRPr sz="2400">
                <a:solidFill>
                  <a:schemeClr val="tx1"/>
                </a:solidFill>
                <a:latin typeface="Times New Roman" pitchFamily="18" charset="0"/>
              </a:defRPr>
            </a:lvl1pPr>
            <a:lvl2pPr indent="-342900" algn="l">
              <a:defRPr sz="2400">
                <a:solidFill>
                  <a:schemeClr val="tx1"/>
                </a:solidFill>
                <a:latin typeface="Times New Roman" pitchFamily="18" charset="0"/>
              </a:defRPr>
            </a:lvl2pPr>
            <a:lvl3pPr marL="1714500" indent="-457200" algn="l">
              <a:defRPr sz="2400">
                <a:solidFill>
                  <a:schemeClr val="tx1"/>
                </a:solidFill>
                <a:latin typeface="Times New Roman" pitchFamily="18" charset="0"/>
              </a:defRPr>
            </a:lvl3pPr>
            <a:lvl4pPr marL="2286000" indent="-457200" algn="l">
              <a:defRPr sz="2400">
                <a:solidFill>
                  <a:schemeClr val="tx1"/>
                </a:solidFill>
                <a:latin typeface="Times New Roman" pitchFamily="18" charset="0"/>
              </a:defRPr>
            </a:lvl4pPr>
            <a:lvl5pPr marL="2857500" indent="-457200" algn="l">
              <a:defRPr sz="2400">
                <a:solidFill>
                  <a:schemeClr val="tx1"/>
                </a:solidFill>
                <a:latin typeface="Times New Roman" pitchFamily="18" charset="0"/>
              </a:defRPr>
            </a:lvl5pPr>
            <a:lvl6pPr marL="3314700" indent="-457200" eaLnBrk="0" fontAlgn="base" hangingPunct="0">
              <a:spcBef>
                <a:spcPct val="0"/>
              </a:spcBef>
              <a:spcAft>
                <a:spcPct val="0"/>
              </a:spcAft>
              <a:defRPr sz="2400">
                <a:solidFill>
                  <a:schemeClr val="tx1"/>
                </a:solidFill>
                <a:latin typeface="Times New Roman" pitchFamily="18" charset="0"/>
              </a:defRPr>
            </a:lvl6pPr>
            <a:lvl7pPr marL="3771900" indent="-457200" eaLnBrk="0" fontAlgn="base" hangingPunct="0">
              <a:spcBef>
                <a:spcPct val="0"/>
              </a:spcBef>
              <a:spcAft>
                <a:spcPct val="0"/>
              </a:spcAft>
              <a:defRPr sz="2400">
                <a:solidFill>
                  <a:schemeClr val="tx1"/>
                </a:solidFill>
                <a:latin typeface="Times New Roman" pitchFamily="18" charset="0"/>
              </a:defRPr>
            </a:lvl7pPr>
            <a:lvl8pPr marL="4229100" indent="-457200" eaLnBrk="0" fontAlgn="base" hangingPunct="0">
              <a:spcBef>
                <a:spcPct val="0"/>
              </a:spcBef>
              <a:spcAft>
                <a:spcPct val="0"/>
              </a:spcAft>
              <a:defRPr sz="2400">
                <a:solidFill>
                  <a:schemeClr val="tx1"/>
                </a:solidFill>
                <a:latin typeface="Times New Roman" pitchFamily="18" charset="0"/>
              </a:defRPr>
            </a:lvl8pPr>
            <a:lvl9pPr marL="4686300" indent="-457200" eaLnBrk="0" fontAlgn="base" hangingPunct="0">
              <a:spcBef>
                <a:spcPct val="0"/>
              </a:spcBef>
              <a:spcAft>
                <a:spcPct val="0"/>
              </a:spcAft>
              <a:defRPr sz="2400">
                <a:solidFill>
                  <a:schemeClr val="tx1"/>
                </a:solidFill>
                <a:latin typeface="Times New Roman" pitchFamily="18" charset="0"/>
              </a:defRPr>
            </a:lvl9pPr>
          </a:lstStyle>
          <a:p>
            <a:pPr marL="682625" lvl="1" indent="-450850">
              <a:lnSpc>
                <a:spcPct val="125000"/>
              </a:lnSpc>
              <a:spcBef>
                <a:spcPts val="1200"/>
              </a:spcBef>
              <a:buClr>
                <a:srgbClr val="CC0000"/>
              </a:buClr>
              <a:buSzPct val="80000"/>
              <a:buFont typeface="Wingdings" panose="05000000000000000000" pitchFamily="2" charset="2"/>
              <a:buChar char="u"/>
            </a:pPr>
            <a:r>
              <a:rPr lang="en-US" altLang="en-US" sz="2200" dirty="0" smtClean="0">
                <a:latin typeface="Liberation Sans" panose="020B0604020202020204" pitchFamily="34" charset="0"/>
              </a:rPr>
              <a:t>Shows </a:t>
            </a:r>
            <a:r>
              <a:rPr lang="en-US" altLang="en-US" sz="2200" dirty="0">
                <a:latin typeface="Liberation Sans" panose="020B0604020202020204" pitchFamily="34" charset="0"/>
              </a:rPr>
              <a:t>anticipated cash flows, usually over a one- to two-year </a:t>
            </a:r>
            <a:r>
              <a:rPr lang="en-US" altLang="en-US" sz="2200" dirty="0" smtClean="0">
                <a:latin typeface="Liberation Sans" panose="020B0604020202020204" pitchFamily="34" charset="0"/>
              </a:rPr>
              <a:t>period.</a:t>
            </a:r>
          </a:p>
          <a:p>
            <a:pPr marL="1939925" lvl="2" indent="-450850">
              <a:lnSpc>
                <a:spcPct val="125000"/>
              </a:lnSpc>
              <a:spcBef>
                <a:spcPts val="1200"/>
              </a:spcBef>
              <a:buClr>
                <a:srgbClr val="CC0000"/>
              </a:buClr>
              <a:buSzPct val="80000"/>
              <a:buFont typeface="Arial" panose="020B0604020202020204" pitchFamily="34" charset="0"/>
              <a:buChar char="►"/>
            </a:pPr>
            <a:r>
              <a:rPr lang="en-US" altLang="en-US" sz="2100" dirty="0" smtClean="0">
                <a:latin typeface="Liberation Sans" panose="020B0604020202020204" pitchFamily="34" charset="0"/>
              </a:rPr>
              <a:t>Cash receipts</a:t>
            </a:r>
          </a:p>
          <a:p>
            <a:pPr marL="1939925" lvl="2" indent="-450850">
              <a:lnSpc>
                <a:spcPct val="125000"/>
              </a:lnSpc>
              <a:spcBef>
                <a:spcPts val="1200"/>
              </a:spcBef>
              <a:buClr>
                <a:srgbClr val="CC0000"/>
              </a:buClr>
              <a:buSzPct val="80000"/>
              <a:buFont typeface="Arial" panose="020B0604020202020204" pitchFamily="34" charset="0"/>
              <a:buChar char="►"/>
            </a:pPr>
            <a:r>
              <a:rPr lang="en-US" altLang="en-US" sz="2100" dirty="0" smtClean="0">
                <a:latin typeface="Liberation Sans" panose="020B0604020202020204" pitchFamily="34" charset="0"/>
              </a:rPr>
              <a:t>Cash disbursements</a:t>
            </a:r>
          </a:p>
          <a:p>
            <a:pPr marL="1939925" lvl="2" indent="-450850">
              <a:lnSpc>
                <a:spcPct val="125000"/>
              </a:lnSpc>
              <a:spcBef>
                <a:spcPts val="1200"/>
              </a:spcBef>
              <a:buClr>
                <a:srgbClr val="CC0000"/>
              </a:buClr>
              <a:buSzPct val="80000"/>
              <a:buFont typeface="Arial" panose="020B0604020202020204" pitchFamily="34" charset="0"/>
              <a:buChar char="►"/>
            </a:pPr>
            <a:r>
              <a:rPr lang="en-US" altLang="en-US" sz="2100" dirty="0" smtClean="0">
                <a:latin typeface="Liberation Sans" panose="020B0604020202020204" pitchFamily="34" charset="0"/>
              </a:rPr>
              <a:t>Financing activities</a:t>
            </a:r>
          </a:p>
          <a:p>
            <a:pPr marL="682625" lvl="1" indent="-450850">
              <a:lnSpc>
                <a:spcPct val="125000"/>
              </a:lnSpc>
              <a:spcBef>
                <a:spcPts val="12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Enables </a:t>
            </a:r>
            <a:r>
              <a:rPr lang="en-US" sz="2200" dirty="0">
                <a:latin typeface="Liberation Sans" panose="020B0604020202020204" pitchFamily="34" charset="0"/>
              </a:rPr>
              <a:t>the company to plan </a:t>
            </a:r>
            <a:r>
              <a:rPr lang="en-US" sz="2200" dirty="0" smtClean="0">
                <a:latin typeface="Liberation Sans" panose="020B0604020202020204" pitchFamily="34" charset="0"/>
              </a:rPr>
              <a:t>ahead to </a:t>
            </a:r>
            <a:r>
              <a:rPr lang="en-US" sz="2200" dirty="0">
                <a:latin typeface="Liberation Sans" panose="020B0604020202020204" pitchFamily="34" charset="0"/>
              </a:rPr>
              <a:t>cover possible cash shortfalls and to make investments of idle </a:t>
            </a:r>
            <a:r>
              <a:rPr lang="en-US" sz="2200" dirty="0" smtClean="0">
                <a:latin typeface="Liberation Sans" panose="020B0604020202020204" pitchFamily="34" charset="0"/>
              </a:rPr>
              <a:t>funds.</a:t>
            </a:r>
          </a:p>
          <a:p>
            <a:pPr marL="682625" lvl="1" indent="-450850">
              <a:lnSpc>
                <a:spcPct val="125000"/>
              </a:lnSpc>
              <a:spcBef>
                <a:spcPts val="1200"/>
              </a:spcBef>
              <a:buClr>
                <a:srgbClr val="CC0000"/>
              </a:buClr>
              <a:buSzPct val="80000"/>
              <a:buFont typeface="Wingdings" panose="05000000000000000000" pitchFamily="2" charset="2"/>
              <a:buChar char="u"/>
            </a:pPr>
            <a:r>
              <a:rPr lang="en-US" altLang="en-US" sz="2200" dirty="0" smtClean="0">
                <a:latin typeface="Liberation Sans" panose="020B0604020202020204" pitchFamily="34" charset="0"/>
              </a:rPr>
              <a:t>Contributes </a:t>
            </a:r>
            <a:r>
              <a:rPr lang="en-US" altLang="en-US" sz="2200" dirty="0">
                <a:latin typeface="Liberation Sans" panose="020B0604020202020204" pitchFamily="34" charset="0"/>
              </a:rPr>
              <a:t>to more effective cash management.</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smtClean="0">
                <a:solidFill>
                  <a:schemeClr val="tx2">
                    <a:lumMod val="50000"/>
                  </a:schemeClr>
                </a:solidFill>
                <a:latin typeface="Liberation Sans" panose="020B0604020202020204" pitchFamily="34" charset="0"/>
              </a:rPr>
              <a:t>CASH BUDGETING</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163" y="261938"/>
            <a:ext cx="6904037"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437" y="5791200"/>
            <a:ext cx="1706563" cy="461665"/>
          </a:xfrm>
          <a:prstGeom prst="rect">
            <a:avLst/>
          </a:prstGeom>
        </p:spPr>
        <p:txBody>
          <a:bodyPr wrap="square">
            <a:spAutoFit/>
          </a:bodyPr>
          <a:lstStyle/>
          <a:p>
            <a:pPr algn="l"/>
            <a:r>
              <a:rPr lang="en-US" sz="1200" b="1" dirty="0">
                <a:latin typeface="Liberation Sans" panose="020B0604020202020204" pitchFamily="34" charset="0"/>
              </a:rPr>
              <a:t>ILLUSTRATION 7-15</a:t>
            </a:r>
          </a:p>
          <a:p>
            <a:pPr algn="l"/>
            <a:r>
              <a:rPr lang="en-US" sz="1200" dirty="0">
                <a:latin typeface="Liberation Sans" panose="020B0604020202020204" pitchFamily="34" charset="0"/>
              </a:rPr>
              <a:t>Sample cash budget</a:t>
            </a:r>
          </a:p>
        </p:txBody>
      </p:sp>
    </p:spTree>
    <p:extLst>
      <p:ext uri="{BB962C8B-B14F-4D97-AF65-F5344CB8AC3E}">
        <p14:creationId xmlns:p14="http://schemas.microsoft.com/office/powerpoint/2010/main" val="708488561"/>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457200" y="1336344"/>
            <a:ext cx="8300112" cy="1831976"/>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lgn="ctr">
              <a:tabLst>
                <a:tab pos="342900" algn="l"/>
                <a:tab pos="1943100" algn="l"/>
              </a:tabLst>
              <a:defRPr sz="2400">
                <a:solidFill>
                  <a:schemeClr val="tx1"/>
                </a:solidFill>
                <a:latin typeface="Times New Roman" pitchFamily="18" charset="0"/>
              </a:defRPr>
            </a:lvl1pPr>
            <a:lvl2pPr marL="971550" indent="-457200" algn="ctr">
              <a:tabLst>
                <a:tab pos="342900" algn="l"/>
                <a:tab pos="1943100" algn="l"/>
              </a:tabLst>
              <a:defRPr sz="2400">
                <a:solidFill>
                  <a:schemeClr val="tx1"/>
                </a:solidFill>
                <a:latin typeface="Times New Roman" pitchFamily="18" charset="0"/>
              </a:defRPr>
            </a:lvl2pPr>
            <a:lvl3pPr marL="1543050" indent="-457200" algn="ctr">
              <a:tabLst>
                <a:tab pos="342900" algn="l"/>
                <a:tab pos="1943100" algn="l"/>
              </a:tabLst>
              <a:defRPr sz="2400">
                <a:solidFill>
                  <a:schemeClr val="tx1"/>
                </a:solidFill>
                <a:latin typeface="Times New Roman" pitchFamily="18" charset="0"/>
              </a:defRPr>
            </a:lvl3pPr>
            <a:lvl4pPr marL="2114550" indent="-457200" algn="ctr">
              <a:tabLst>
                <a:tab pos="342900" algn="l"/>
                <a:tab pos="1943100" algn="l"/>
              </a:tabLst>
              <a:defRPr sz="2400">
                <a:solidFill>
                  <a:schemeClr val="tx1"/>
                </a:solidFill>
                <a:latin typeface="Times New Roman" pitchFamily="18" charset="0"/>
              </a:defRPr>
            </a:lvl4pPr>
            <a:lvl5pPr marL="2686050" indent="-457200" algn="ctr">
              <a:tabLst>
                <a:tab pos="342900" algn="l"/>
                <a:tab pos="1943100" algn="l"/>
              </a:tabLst>
              <a:defRPr sz="2400">
                <a:solidFill>
                  <a:schemeClr val="tx1"/>
                </a:solidFill>
                <a:latin typeface="Times New Roman" pitchFamily="18" charset="0"/>
              </a:defRPr>
            </a:lvl5pPr>
            <a:lvl6pPr marL="31432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6pPr>
            <a:lvl7pPr marL="36004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7pPr>
            <a:lvl8pPr marL="40576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8pPr>
            <a:lvl9pPr marL="4514850" indent="-457200" algn="ctr" eaLnBrk="0" fontAlgn="base" hangingPunct="0">
              <a:spcBef>
                <a:spcPct val="0"/>
              </a:spcBef>
              <a:spcAft>
                <a:spcPct val="0"/>
              </a:spcAft>
              <a:tabLst>
                <a:tab pos="342900" algn="l"/>
                <a:tab pos="1943100" algn="l"/>
              </a:tabLst>
              <a:defRPr sz="2400">
                <a:solidFill>
                  <a:schemeClr val="tx1"/>
                </a:solidFill>
                <a:latin typeface="Times New Roman" pitchFamily="18" charset="0"/>
              </a:defRPr>
            </a:lvl9pPr>
          </a:lstStyle>
          <a:p>
            <a:pPr algn="l">
              <a:lnSpc>
                <a:spcPct val="115000"/>
              </a:lnSpc>
              <a:spcBef>
                <a:spcPct val="20000"/>
              </a:spcBef>
            </a:pPr>
            <a:r>
              <a:rPr lang="en-US" sz="2000" dirty="0" smtClean="0">
                <a:solidFill>
                  <a:schemeClr val="bg2"/>
                </a:solidFill>
                <a:latin typeface="Liberation Sans" panose="020B0604020202020204" pitchFamily="34" charset="0"/>
              </a:rPr>
              <a:t>Martian </a:t>
            </a:r>
            <a:r>
              <a:rPr lang="en-US" sz="2000" dirty="0">
                <a:solidFill>
                  <a:schemeClr val="bg2"/>
                </a:solidFill>
                <a:latin typeface="Liberation Sans" panose="020B0604020202020204" pitchFamily="34" charset="0"/>
              </a:rPr>
              <a:t>Company’s management wants to maintain a minimum monthly cash balance </a:t>
            </a:r>
            <a:r>
              <a:rPr lang="en-US" sz="2000" dirty="0" smtClean="0">
                <a:solidFill>
                  <a:schemeClr val="bg2"/>
                </a:solidFill>
                <a:latin typeface="Liberation Sans" panose="020B0604020202020204" pitchFamily="34" charset="0"/>
              </a:rPr>
              <a:t>of $</a:t>
            </a:r>
            <a:r>
              <a:rPr lang="en-US" sz="2000" dirty="0">
                <a:solidFill>
                  <a:schemeClr val="bg2"/>
                </a:solidFill>
                <a:latin typeface="Liberation Sans" panose="020B0604020202020204" pitchFamily="34" charset="0"/>
              </a:rPr>
              <a:t>15,000. At the beginning of March, the cash balance is $16,500, expected cash </a:t>
            </a:r>
            <a:r>
              <a:rPr lang="en-US" sz="2000" dirty="0" smtClean="0">
                <a:solidFill>
                  <a:schemeClr val="bg2"/>
                </a:solidFill>
                <a:latin typeface="Liberation Sans" panose="020B0604020202020204" pitchFamily="34" charset="0"/>
              </a:rPr>
              <a:t>receipts for </a:t>
            </a:r>
            <a:r>
              <a:rPr lang="en-US" sz="2000" dirty="0">
                <a:solidFill>
                  <a:schemeClr val="bg2"/>
                </a:solidFill>
                <a:latin typeface="Liberation Sans" panose="020B0604020202020204" pitchFamily="34" charset="0"/>
              </a:rPr>
              <a:t>March are $210,000, and cash disbursements are expected to be $220,000. How </a:t>
            </a:r>
            <a:r>
              <a:rPr lang="en-US" sz="2000" dirty="0" smtClean="0">
                <a:solidFill>
                  <a:schemeClr val="bg2"/>
                </a:solidFill>
                <a:latin typeface="Liberation Sans" panose="020B0604020202020204" pitchFamily="34" charset="0"/>
              </a:rPr>
              <a:t>much cash</a:t>
            </a:r>
            <a:r>
              <a:rPr lang="en-US" sz="2000" dirty="0">
                <a:solidFill>
                  <a:schemeClr val="bg2"/>
                </a:solidFill>
                <a:latin typeface="Liberation Sans" panose="020B0604020202020204" pitchFamily="34" charset="0"/>
              </a:rPr>
              <a:t>, if any, must Martian borrow to maintain the desired minimum monthly balance?</a:t>
            </a:r>
          </a:p>
        </p:txBody>
      </p:sp>
      <p:sp>
        <p:nvSpPr>
          <p:cNvPr id="20" name="Rounded Rectangle 19"/>
          <p:cNvSpPr/>
          <p:nvPr/>
        </p:nvSpPr>
        <p:spPr bwMode="auto">
          <a:xfrm>
            <a:off x="3164826" y="443453"/>
            <a:ext cx="5786148" cy="707697"/>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900" b="1" i="0" dirty="0" smtClean="0">
                <a:solidFill>
                  <a:schemeClr val="accent3"/>
                </a:solidFill>
                <a:latin typeface="Liberation Sans" panose="020B0604020202020204" pitchFamily="34" charset="0"/>
              </a:rPr>
              <a:t>Cash Budget</a:t>
            </a:r>
            <a:endParaRPr lang="en-US" sz="2900" b="1" i="0" dirty="0">
              <a:solidFill>
                <a:schemeClr val="accent3"/>
              </a:solidFill>
              <a:latin typeface="Liberation Sans" panose="020B0604020202020204" pitchFamily="34" charset="0"/>
            </a:endParaRPr>
          </a:p>
        </p:txBody>
      </p:sp>
      <p:sp>
        <p:nvSpPr>
          <p:cNvPr id="23" name="TextBox 22"/>
          <p:cNvSpPr txBox="1"/>
          <p:nvPr/>
        </p:nvSpPr>
        <p:spPr>
          <a:xfrm>
            <a:off x="228600" y="478808"/>
            <a:ext cx="1733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buClr>
                <a:srgbClr val="E20000"/>
              </a:buClr>
            </a:pPr>
            <a:r>
              <a:rPr lang="en-US" sz="3200" b="1" dirty="0">
                <a:solidFill>
                  <a:srgbClr val="CC0000"/>
                </a:solidFill>
                <a:latin typeface="Liberation Sans" panose="020B0604020202020204" pitchFamily="34" charset="0"/>
              </a:rPr>
              <a:t>DO IT!</a:t>
            </a:r>
          </a:p>
        </p:txBody>
      </p:sp>
      <p:sp>
        <p:nvSpPr>
          <p:cNvPr id="25" name="Rectangle 24"/>
          <p:cNvSpPr/>
          <p:nvPr/>
        </p:nvSpPr>
        <p:spPr bwMode="auto">
          <a:xfrm>
            <a:off x="8757312" y="231560"/>
            <a:ext cx="228600" cy="1028584"/>
          </a:xfrm>
          <a:prstGeom prst="rect">
            <a:avLst/>
          </a:prstGeom>
          <a:solidFill>
            <a:schemeClr val="accent3"/>
          </a:soli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5" name="Isosceles Triangle 14"/>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6" name="TextBox 15"/>
          <p:cNvSpPr txBox="1"/>
          <p:nvPr/>
        </p:nvSpPr>
        <p:spPr>
          <a:xfrm>
            <a:off x="2248688" y="457200"/>
            <a:ext cx="837375" cy="679133"/>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4b</a:t>
            </a:r>
            <a:endParaRPr lang="en-US" sz="4000" b="1" i="0" dirty="0">
              <a:solidFill>
                <a:srgbClr val="CC0000"/>
              </a:solidFill>
              <a:effectLst/>
              <a:latin typeface="Liberation Sans" panose="020B0604020202020204" pitchFamily="34" charset="0"/>
            </a:endParaRPr>
          </a:p>
        </p:txBody>
      </p:sp>
      <p:cxnSp>
        <p:nvCxnSpPr>
          <p:cNvPr id="17" name="Straight Connector 16"/>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 name="Rectangle 1"/>
          <p:cNvSpPr/>
          <p:nvPr/>
        </p:nvSpPr>
        <p:spPr>
          <a:xfrm>
            <a:off x="464024" y="3254529"/>
            <a:ext cx="8407588" cy="3070071"/>
          </a:xfrm>
          <a:prstGeom prst="rect">
            <a:avLst/>
          </a:prstGeom>
          <a:noFill/>
          <a:ln>
            <a:noFill/>
          </a:ln>
          <a:effectLst/>
          <a:extLst>
            <a:ext uri="{909E8E84-426E-40DD-AFC4-6F175D3DCCD1}">
              <a14:hiddenFill xmlns:a14="http://schemas.microsoft.com/office/drawing/2010/main">
                <a:solidFill>
                  <a:srgbClr val="EBF7FF"/>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Beginning cash balance </a:t>
            </a:r>
            <a:r>
              <a:rPr lang="en-US" sz="2000" dirty="0" smtClean="0">
                <a:solidFill>
                  <a:schemeClr val="bg2"/>
                </a:solidFill>
                <a:latin typeface="Liberation Sans" panose="020B0604020202020204" pitchFamily="34" charset="0"/>
              </a:rPr>
              <a:t>	$ </a:t>
            </a:r>
            <a:r>
              <a:rPr lang="en-US" sz="2000" dirty="0">
                <a:solidFill>
                  <a:schemeClr val="bg2"/>
                </a:solidFill>
                <a:latin typeface="Liberation Sans" panose="020B0604020202020204" pitchFamily="34" charset="0"/>
              </a:rPr>
              <a:t>16,500</a:t>
            </a:r>
          </a:p>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Add: Cash receipts for March </a:t>
            </a:r>
            <a:r>
              <a:rPr lang="en-US" sz="2000" dirty="0" smtClean="0">
                <a:solidFill>
                  <a:schemeClr val="bg2"/>
                </a:solidFill>
                <a:latin typeface="Liberation Sans" panose="020B0604020202020204" pitchFamily="34" charset="0"/>
              </a:rPr>
              <a:t>	210,000</a:t>
            </a:r>
            <a:endParaRPr lang="en-US" sz="2000" dirty="0">
              <a:solidFill>
                <a:schemeClr val="bg2"/>
              </a:solidFill>
              <a:latin typeface="Liberation Sans" panose="020B0604020202020204" pitchFamily="34" charset="0"/>
            </a:endParaRPr>
          </a:p>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Total available cash </a:t>
            </a:r>
            <a:r>
              <a:rPr lang="en-US" sz="2000" dirty="0" smtClean="0">
                <a:solidFill>
                  <a:schemeClr val="bg2"/>
                </a:solidFill>
                <a:latin typeface="Liberation Sans" panose="020B0604020202020204" pitchFamily="34" charset="0"/>
              </a:rPr>
              <a:t>	226,500</a:t>
            </a:r>
            <a:endParaRPr lang="en-US" sz="2000" dirty="0">
              <a:solidFill>
                <a:schemeClr val="bg2"/>
              </a:solidFill>
              <a:latin typeface="Liberation Sans" panose="020B0604020202020204" pitchFamily="34" charset="0"/>
            </a:endParaRPr>
          </a:p>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Less: Cash disbursements for March </a:t>
            </a:r>
            <a:r>
              <a:rPr lang="en-US" sz="2000" dirty="0" smtClean="0">
                <a:solidFill>
                  <a:schemeClr val="bg2"/>
                </a:solidFill>
                <a:latin typeface="Liberation Sans" panose="020B0604020202020204" pitchFamily="34" charset="0"/>
              </a:rPr>
              <a:t>	220,000</a:t>
            </a:r>
            <a:endParaRPr lang="en-US" sz="2000" dirty="0">
              <a:solidFill>
                <a:schemeClr val="bg2"/>
              </a:solidFill>
              <a:latin typeface="Liberation Sans" panose="020B0604020202020204" pitchFamily="34" charset="0"/>
            </a:endParaRPr>
          </a:p>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Excess of available cash over cash disbursements </a:t>
            </a:r>
            <a:r>
              <a:rPr lang="en-US" sz="2000" dirty="0" smtClean="0">
                <a:solidFill>
                  <a:schemeClr val="bg2"/>
                </a:solidFill>
                <a:latin typeface="Liberation Sans" panose="020B0604020202020204" pitchFamily="34" charset="0"/>
              </a:rPr>
              <a:t>	6,500</a:t>
            </a:r>
            <a:endParaRPr lang="en-US" sz="2000" dirty="0">
              <a:solidFill>
                <a:schemeClr val="bg2"/>
              </a:solidFill>
              <a:latin typeface="Liberation Sans" panose="020B0604020202020204" pitchFamily="34" charset="0"/>
            </a:endParaRPr>
          </a:p>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Financing</a:t>
            </a:r>
          </a:p>
          <a:p>
            <a:pPr marL="341313" indent="341313" algn="l">
              <a:lnSpc>
                <a:spcPct val="110000"/>
              </a:lnSpc>
              <a:spcBef>
                <a:spcPts val="300"/>
              </a:spcBef>
              <a:tabLst>
                <a:tab pos="7778750" algn="r"/>
              </a:tabLst>
            </a:pPr>
            <a:r>
              <a:rPr lang="en-US" sz="2000" dirty="0">
                <a:solidFill>
                  <a:schemeClr val="bg2"/>
                </a:solidFill>
                <a:latin typeface="Liberation Sans" panose="020B0604020202020204" pitchFamily="34" charset="0"/>
              </a:rPr>
              <a:t>Add: </a:t>
            </a:r>
            <a:r>
              <a:rPr lang="en-US" sz="2000" b="1" dirty="0">
                <a:solidFill>
                  <a:srgbClr val="CC0000"/>
                </a:solidFill>
                <a:latin typeface="Liberation Sans" panose="020B0604020202020204" pitchFamily="34" charset="0"/>
              </a:rPr>
              <a:t>Borrowings </a:t>
            </a:r>
            <a:r>
              <a:rPr lang="en-US" sz="2000" dirty="0" smtClean="0">
                <a:solidFill>
                  <a:schemeClr val="bg2"/>
                </a:solidFill>
                <a:latin typeface="Liberation Sans" panose="020B0604020202020204" pitchFamily="34" charset="0"/>
              </a:rPr>
              <a:t>	</a:t>
            </a:r>
            <a:r>
              <a:rPr lang="en-US" sz="2000" b="1" dirty="0" smtClean="0">
                <a:solidFill>
                  <a:srgbClr val="CC0000"/>
                </a:solidFill>
                <a:latin typeface="Liberation Sans" panose="020B0604020202020204" pitchFamily="34" charset="0"/>
              </a:rPr>
              <a:t>8,500</a:t>
            </a:r>
            <a:endParaRPr lang="en-US" sz="2000" b="1" dirty="0">
              <a:solidFill>
                <a:srgbClr val="CC0000"/>
              </a:solidFill>
              <a:latin typeface="Liberation Sans" panose="020B0604020202020204" pitchFamily="34" charset="0"/>
            </a:endParaRPr>
          </a:p>
          <a:p>
            <a:pPr marL="341313" algn="l">
              <a:lnSpc>
                <a:spcPct val="110000"/>
              </a:lnSpc>
              <a:spcBef>
                <a:spcPts val="300"/>
              </a:spcBef>
              <a:tabLst>
                <a:tab pos="7778750" algn="r"/>
              </a:tabLst>
            </a:pPr>
            <a:r>
              <a:rPr lang="en-US" sz="2000" dirty="0">
                <a:solidFill>
                  <a:schemeClr val="bg2"/>
                </a:solidFill>
                <a:latin typeface="Liberation Sans" panose="020B0604020202020204" pitchFamily="34" charset="0"/>
              </a:rPr>
              <a:t>Ending cash balance </a:t>
            </a:r>
            <a:r>
              <a:rPr lang="en-US" sz="2000" dirty="0" smtClean="0">
                <a:solidFill>
                  <a:schemeClr val="bg2"/>
                </a:solidFill>
                <a:latin typeface="Liberation Sans" panose="020B0604020202020204" pitchFamily="34" charset="0"/>
              </a:rPr>
              <a:t>	$ </a:t>
            </a:r>
            <a:r>
              <a:rPr lang="en-US" sz="2000" dirty="0">
                <a:solidFill>
                  <a:schemeClr val="bg2"/>
                </a:solidFill>
                <a:latin typeface="Liberation Sans" panose="020B0604020202020204" pitchFamily="34" charset="0"/>
              </a:rPr>
              <a:t>15,000</a:t>
            </a:r>
          </a:p>
        </p:txBody>
      </p:sp>
      <p:cxnSp>
        <p:nvCxnSpPr>
          <p:cNvPr id="4" name="Straight Connector 3"/>
          <p:cNvCxnSpPr/>
          <p:nvPr/>
        </p:nvCxnSpPr>
        <p:spPr bwMode="auto">
          <a:xfrm flipH="1">
            <a:off x="7190096" y="4030640"/>
            <a:ext cx="1143000"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flipH="1">
            <a:off x="7198056" y="4778992"/>
            <a:ext cx="1143000"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flipH="1">
            <a:off x="7198056" y="5894696"/>
            <a:ext cx="1143000"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H="1">
            <a:off x="7198056" y="6275696"/>
            <a:ext cx="1143000"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p:cNvCxnSpPr/>
          <p:nvPr/>
        </p:nvCxnSpPr>
        <p:spPr bwMode="auto">
          <a:xfrm flipH="1">
            <a:off x="7198056" y="6332560"/>
            <a:ext cx="1143000" cy="0"/>
          </a:xfrm>
          <a:prstGeom prst="line">
            <a:avLst/>
          </a:prstGeom>
          <a:solidFill>
            <a:schemeClr val="accent1"/>
          </a:solidFill>
          <a:ln w="28575"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4</a:t>
            </a:r>
            <a:endParaRPr lang="en-US" altLang="en-US" dirty="0"/>
          </a:p>
        </p:txBody>
      </p:sp>
    </p:spTree>
    <p:extLst>
      <p:ext uri="{BB962C8B-B14F-4D97-AF65-F5344CB8AC3E}">
        <p14:creationId xmlns:p14="http://schemas.microsoft.com/office/powerpoint/2010/main" val="2663549661"/>
      </p:ext>
    </p:extLst>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9" name="Text Box 9"/>
          <p:cNvSpPr txBox="1">
            <a:spLocks noChangeArrowheads="1"/>
          </p:cNvSpPr>
          <p:nvPr/>
        </p:nvSpPr>
        <p:spPr bwMode="auto">
          <a:xfrm>
            <a:off x="188451" y="2209800"/>
            <a:ext cx="4343400" cy="30454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10000"/>
              </a:lnSpc>
              <a:spcBef>
                <a:spcPct val="50000"/>
              </a:spcBef>
              <a:buClr>
                <a:srgbClr val="800000"/>
              </a:buClr>
              <a:buSzPct val="80000"/>
            </a:pPr>
            <a:endParaRPr lang="en-US" altLang="en-US" sz="2300" b="1" dirty="0">
              <a:latin typeface="Liberation Sans" panose="020B0604020202020204" pitchFamily="34" charset="0"/>
            </a:endParaRPr>
          </a:p>
          <a:p>
            <a:pPr>
              <a:lnSpc>
                <a:spcPct val="110000"/>
              </a:lnSpc>
              <a:spcBef>
                <a:spcPct val="50000"/>
              </a:spcBef>
              <a:buClr>
                <a:srgbClr val="800000"/>
              </a:buClr>
              <a:buSzPct val="80000"/>
            </a:pPr>
            <a:r>
              <a:rPr lang="en-US" altLang="en-US" sz="2300" b="1" dirty="0">
                <a:latin typeface="Liberation Sans" panose="020B0604020202020204" pitchFamily="34" charset="0"/>
              </a:rPr>
              <a:t>Involves:</a:t>
            </a:r>
          </a:p>
          <a:p>
            <a:pPr lvl="1">
              <a:lnSpc>
                <a:spcPct val="110000"/>
              </a:lnSpc>
              <a:spcBef>
                <a:spcPct val="50000"/>
              </a:spcBef>
              <a:buSzPct val="100000"/>
              <a:buFontTx/>
              <a:buAutoNum type="arabicPeriod"/>
            </a:pPr>
            <a:r>
              <a:rPr lang="en-US" altLang="en-US" sz="2200" dirty="0">
                <a:latin typeface="Liberation Sans" panose="020B0604020202020204" pitchFamily="34" charset="0"/>
              </a:rPr>
              <a:t>establishing the fund, </a:t>
            </a:r>
          </a:p>
          <a:p>
            <a:pPr lvl="1">
              <a:lnSpc>
                <a:spcPct val="110000"/>
              </a:lnSpc>
              <a:spcBef>
                <a:spcPct val="50000"/>
              </a:spcBef>
              <a:buSzPct val="100000"/>
              <a:buFontTx/>
              <a:buAutoNum type="arabicPeriod"/>
            </a:pPr>
            <a:r>
              <a:rPr lang="en-US" altLang="en-US" sz="2200" dirty="0">
                <a:latin typeface="Liberation Sans" panose="020B0604020202020204" pitchFamily="34" charset="0"/>
              </a:rPr>
              <a:t>making payments from the fund, and </a:t>
            </a:r>
          </a:p>
          <a:p>
            <a:pPr lvl="1">
              <a:lnSpc>
                <a:spcPct val="110000"/>
              </a:lnSpc>
              <a:spcBef>
                <a:spcPct val="50000"/>
              </a:spcBef>
              <a:buSzPct val="100000"/>
              <a:buFontTx/>
              <a:buAutoNum type="arabicPeriod"/>
            </a:pPr>
            <a:r>
              <a:rPr lang="en-US" altLang="en-US" sz="2200" dirty="0">
                <a:latin typeface="Liberation Sans" panose="020B0604020202020204" pitchFamily="34" charset="0"/>
              </a:rPr>
              <a:t>replenishing the fund.</a:t>
            </a:r>
          </a:p>
        </p:txBody>
      </p:sp>
      <p:sp>
        <p:nvSpPr>
          <p:cNvPr id="911362" name="Text Box 2"/>
          <p:cNvSpPr txBox="1">
            <a:spLocks noChangeArrowheads="1"/>
          </p:cNvSpPr>
          <p:nvPr/>
        </p:nvSpPr>
        <p:spPr bwMode="auto">
          <a:xfrm>
            <a:off x="224118" y="1488321"/>
            <a:ext cx="7010400"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10000"/>
              </a:lnSpc>
              <a:spcBef>
                <a:spcPct val="50000"/>
              </a:spcBef>
              <a:buClr>
                <a:srgbClr val="800000"/>
              </a:buClr>
              <a:buSzPct val="80000"/>
            </a:pPr>
            <a:r>
              <a:rPr lang="en-US" altLang="en-US" sz="2300" b="1" dirty="0">
                <a:latin typeface="Liberation Sans" panose="020B0604020202020204" pitchFamily="34" charset="0"/>
              </a:rPr>
              <a:t>Petty Cash Fund</a:t>
            </a:r>
            <a:r>
              <a:rPr lang="en-US" altLang="en-US" sz="2300" dirty="0">
                <a:latin typeface="Liberation Sans" panose="020B0604020202020204" pitchFamily="34" charset="0"/>
              </a:rPr>
              <a:t> - Used to pay small amounts.</a:t>
            </a:r>
          </a:p>
        </p:txBody>
      </p:sp>
      <p:sp>
        <p:nvSpPr>
          <p:cNvPr id="911368" name="Rectangle 8"/>
          <p:cNvSpPr>
            <a:spLocks noChangeArrowheads="1"/>
          </p:cNvSpPr>
          <p:nvPr/>
        </p:nvSpPr>
        <p:spPr bwMode="auto">
          <a:xfrm>
            <a:off x="5540085" y="4782999"/>
            <a:ext cx="2819400" cy="1754326"/>
          </a:xfrm>
          <a:prstGeom prst="rect">
            <a:avLst/>
          </a:prstGeom>
          <a:noFill/>
          <a:ln w="190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sz="1800" b="1" dirty="0" smtClean="0">
                <a:solidFill>
                  <a:srgbClr val="006600"/>
                </a:solidFill>
                <a:latin typeface="Liberation Sans" panose="020B0604020202020204" pitchFamily="34" charset="0"/>
              </a:rPr>
              <a:t>ETHICS NOTE</a:t>
            </a:r>
          </a:p>
          <a:p>
            <a:pPr algn="l"/>
            <a:r>
              <a:rPr lang="en-US" sz="1800" dirty="0" smtClean="0">
                <a:latin typeface="Liberation Sans" panose="020B0604020202020204" pitchFamily="34" charset="0"/>
              </a:rPr>
              <a:t>Petty </a:t>
            </a:r>
            <a:r>
              <a:rPr lang="en-US" sz="1800" dirty="0">
                <a:latin typeface="Liberation Sans" panose="020B0604020202020204" pitchFamily="34" charset="0"/>
              </a:rPr>
              <a:t>cash funds are </a:t>
            </a:r>
            <a:r>
              <a:rPr lang="en-US" sz="1800" dirty="0" smtClean="0">
                <a:latin typeface="Liberation Sans" panose="020B0604020202020204" pitchFamily="34" charset="0"/>
              </a:rPr>
              <a:t>authorized and </a:t>
            </a:r>
            <a:r>
              <a:rPr lang="en-US" sz="1800" dirty="0">
                <a:latin typeface="Liberation Sans" panose="020B0604020202020204" pitchFamily="34" charset="0"/>
              </a:rPr>
              <a:t>legitimate. In contrast</a:t>
            </a:r>
            <a:r>
              <a:rPr lang="en-US" sz="1800" dirty="0" smtClean="0">
                <a:latin typeface="Liberation Sans" panose="020B0604020202020204" pitchFamily="34" charset="0"/>
              </a:rPr>
              <a:t>, “</a:t>
            </a:r>
            <a:r>
              <a:rPr lang="en-US" sz="1800" dirty="0">
                <a:latin typeface="Liberation Sans" panose="020B0604020202020204" pitchFamily="34" charset="0"/>
              </a:rPr>
              <a:t>slush” funds are </a:t>
            </a:r>
            <a:r>
              <a:rPr lang="en-US" sz="1800" dirty="0" smtClean="0">
                <a:latin typeface="Liberation Sans" panose="020B0604020202020204" pitchFamily="34" charset="0"/>
              </a:rPr>
              <a:t>unauthorized and </a:t>
            </a:r>
            <a:r>
              <a:rPr lang="en-US" sz="1800" dirty="0">
                <a:latin typeface="Liberation Sans" panose="020B0604020202020204" pitchFamily="34" charset="0"/>
              </a:rPr>
              <a:t>hidden (under the table).</a:t>
            </a:r>
            <a:endParaRPr lang="en-US" altLang="en-US" sz="1800" dirty="0">
              <a:latin typeface="Liberation Sans" panose="020B0604020202020204" pitchFamily="34" charset="0"/>
            </a:endParaRPr>
          </a:p>
        </p:txBody>
      </p:sp>
      <p:sp>
        <p:nvSpPr>
          <p:cNvPr id="8" name="Isosceles Triangle 7"/>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9" name="TextBox 8"/>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0" name="Rounded Rectangle 9"/>
          <p:cNvSpPr/>
          <p:nvPr/>
        </p:nvSpPr>
        <p:spPr bwMode="auto">
          <a:xfrm>
            <a:off x="3108917" y="330348"/>
            <a:ext cx="58064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APPENDIX </a:t>
            </a:r>
            <a:r>
              <a:rPr lang="en-US" b="1" dirty="0">
                <a:solidFill>
                  <a:schemeClr val="accent3"/>
                </a:solidFill>
                <a:effectLst>
                  <a:outerShdw blurRad="38100" dist="38100" dir="2700000" algn="tl">
                    <a:srgbClr val="000000">
                      <a:alpha val="43137"/>
                    </a:srgbClr>
                  </a:outerShdw>
                </a:effectLst>
                <a:latin typeface="Liberation Sans" panose="020B0604020202020204" pitchFamily="34" charset="0"/>
              </a:rPr>
              <a:t>7A: Explain the operation of a petty cash fund.</a:t>
            </a:r>
          </a:p>
        </p:txBody>
      </p:sp>
      <p:sp>
        <p:nvSpPr>
          <p:cNvPr id="11" name="TextBox 10"/>
          <p:cNvSpPr txBox="1"/>
          <p:nvPr/>
        </p:nvSpPr>
        <p:spPr>
          <a:xfrm>
            <a:off x="2236622" y="426570"/>
            <a:ext cx="811378"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5a</a:t>
            </a:r>
            <a:endParaRPr lang="en-US" sz="4000" b="1" i="0" dirty="0">
              <a:solidFill>
                <a:srgbClr val="CC0000"/>
              </a:solidFill>
              <a:effectLst/>
              <a:latin typeface="Liberation Sans" panose="020B0604020202020204" pitchFamily="34" charset="0"/>
            </a:endParaRPr>
          </a:p>
        </p:txBody>
      </p:sp>
      <p:cxnSp>
        <p:nvCxnSpPr>
          <p:cNvPr id="12" name="Straight Connector 11"/>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grpSp>
        <p:nvGrpSpPr>
          <p:cNvPr id="14" name="Group 1036"/>
          <p:cNvGrpSpPr>
            <a:grpSpLocks/>
          </p:cNvGrpSpPr>
          <p:nvPr/>
        </p:nvGrpSpPr>
        <p:grpSpPr bwMode="auto">
          <a:xfrm>
            <a:off x="1676400" y="2064766"/>
            <a:ext cx="3124200" cy="990600"/>
            <a:chOff x="288" y="2208"/>
            <a:chExt cx="4032" cy="1885"/>
          </a:xfrm>
        </p:grpSpPr>
        <p:pic>
          <p:nvPicPr>
            <p:cNvPr id="15" name="Picture 1037" descr="11964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278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38" descr="stock-photo-the-bank-safe-full-of-dollar-33401641"/>
            <p:cNvPicPr>
              <a:picLocks noChangeAspect="1" noChangeArrowheads="1"/>
            </p:cNvPicPr>
            <p:nvPr/>
          </p:nvPicPr>
          <p:blipFill>
            <a:blip r:embed="rId4">
              <a:extLst>
                <a:ext uri="{28A0092B-C50C-407E-A947-70E740481C1C}">
                  <a14:useLocalDpi xmlns:a14="http://schemas.microsoft.com/office/drawing/2010/main" val="0"/>
                </a:ext>
              </a:extLst>
            </a:blip>
            <a:srcRect b="5051"/>
            <a:stretch>
              <a:fillRect/>
            </a:stretch>
          </p:blipFill>
          <p:spPr bwMode="auto">
            <a:xfrm>
              <a:off x="288" y="2208"/>
              <a:ext cx="2256"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1039"/>
            <p:cNvSpPr>
              <a:spLocks noChangeArrowheads="1"/>
            </p:cNvSpPr>
            <p:nvPr/>
          </p:nvSpPr>
          <p:spPr bwMode="auto">
            <a:xfrm>
              <a:off x="2448" y="2736"/>
              <a:ext cx="912" cy="336"/>
            </a:xfrm>
            <a:prstGeom prst="curvedDownArrow">
              <a:avLst>
                <a:gd name="adj1" fmla="val 54286"/>
                <a:gd name="adj2" fmla="val 108571"/>
                <a:gd name="adj3" fmla="val 33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grpSp>
      <p:sp>
        <p:nvSpPr>
          <p:cNvPr id="18" name="Text Box 1033"/>
          <p:cNvSpPr txBox="1">
            <a:spLocks noChangeArrowheads="1"/>
          </p:cNvSpPr>
          <p:nvPr/>
        </p:nvSpPr>
        <p:spPr bwMode="auto">
          <a:xfrm rot="1968418">
            <a:off x="4885144" y="3244029"/>
            <a:ext cx="261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r>
              <a:rPr lang="en-US" altLang="en-US" dirty="0">
                <a:solidFill>
                  <a:schemeClr val="accent2"/>
                </a:solidFill>
              </a:rPr>
              <a:t>Accounting entry</a:t>
            </a:r>
          </a:p>
        </p:txBody>
      </p:sp>
      <p:sp>
        <p:nvSpPr>
          <p:cNvPr id="19" name="Line 1034"/>
          <p:cNvSpPr>
            <a:spLocks noChangeShapeType="1"/>
          </p:cNvSpPr>
          <p:nvPr/>
        </p:nvSpPr>
        <p:spPr bwMode="auto">
          <a:xfrm flipH="1">
            <a:off x="3665944" y="3167829"/>
            <a:ext cx="1676400" cy="533400"/>
          </a:xfrm>
          <a:prstGeom prst="line">
            <a:avLst/>
          </a:prstGeom>
          <a:noFill/>
          <a:ln w="38100"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035"/>
          <p:cNvSpPr>
            <a:spLocks noChangeShapeType="1"/>
          </p:cNvSpPr>
          <p:nvPr/>
        </p:nvSpPr>
        <p:spPr bwMode="auto">
          <a:xfrm flipH="1">
            <a:off x="3742144" y="4082229"/>
            <a:ext cx="2971800" cy="838200"/>
          </a:xfrm>
          <a:prstGeom prst="line">
            <a:avLst/>
          </a:prstGeom>
          <a:noFill/>
          <a:ln w="28575" cap="sq">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12" name="Picture 8" descr="SOCIAL-MEDIA-AT-WORK"/>
          <p:cNvPicPr>
            <a:picLocks noChangeAspect="1" noChangeArrowheads="1"/>
          </p:cNvPicPr>
          <p:nvPr/>
        </p:nvPicPr>
        <p:blipFill>
          <a:blip r:embed="rId2">
            <a:extLst>
              <a:ext uri="{28A0092B-C50C-407E-A947-70E740481C1C}">
                <a14:useLocalDpi xmlns:a14="http://schemas.microsoft.com/office/drawing/2010/main" val="0"/>
              </a:ext>
            </a:extLst>
          </a:blip>
          <a:srcRect t="66812" b="22345"/>
          <a:stretch>
            <a:fillRect/>
          </a:stretch>
        </p:blipFill>
        <p:spPr bwMode="auto">
          <a:xfrm>
            <a:off x="5083175" y="0"/>
            <a:ext cx="40608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6" descr="SOCIAL-MEDIA-AT-WORK"/>
          <p:cNvPicPr>
            <a:picLocks noChangeAspect="1" noChangeArrowheads="1"/>
          </p:cNvPicPr>
          <p:nvPr/>
        </p:nvPicPr>
        <p:blipFill>
          <a:blip r:embed="rId2">
            <a:extLst>
              <a:ext uri="{28A0092B-C50C-407E-A947-70E740481C1C}">
                <a14:useLocalDpi xmlns:a14="http://schemas.microsoft.com/office/drawing/2010/main" val="0"/>
              </a:ext>
            </a:extLst>
          </a:blip>
          <a:srcRect t="77655" b="13400"/>
          <a:stretch>
            <a:fillRect/>
          </a:stretch>
        </p:blipFill>
        <p:spPr bwMode="auto">
          <a:xfrm>
            <a:off x="0" y="0"/>
            <a:ext cx="5029200"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1" name="Picture 7" descr="SOCIAL-MEDIA-AT-WORK"/>
          <p:cNvPicPr>
            <a:picLocks noChangeAspect="1" noChangeArrowheads="1"/>
          </p:cNvPicPr>
          <p:nvPr/>
        </p:nvPicPr>
        <p:blipFill>
          <a:blip r:embed="rId2">
            <a:extLst>
              <a:ext uri="{28A0092B-C50C-407E-A947-70E740481C1C}">
                <a14:useLocalDpi xmlns:a14="http://schemas.microsoft.com/office/drawing/2010/main" val="0"/>
              </a:ext>
            </a:extLst>
          </a:blip>
          <a:srcRect t="59494" b="33188"/>
          <a:stretch>
            <a:fillRect/>
          </a:stretch>
        </p:blipFill>
        <p:spPr bwMode="auto">
          <a:xfrm>
            <a:off x="5181600" y="3746500"/>
            <a:ext cx="396240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732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5111"/>
                                        </p:tgtEl>
                                        <p:attrNameLst>
                                          <p:attrName>style.visibility</p:attrName>
                                        </p:attrNameLst>
                                      </p:cBhvr>
                                      <p:to>
                                        <p:strVal val="visible"/>
                                      </p:to>
                                    </p:set>
                                    <p:animEffect transition="in" filter="blinds(horizontal)">
                                      <p:cBhvr>
                                        <p:cTn id="7" dur="500"/>
                                        <p:tgtEl>
                                          <p:spTgt spid="1751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75112"/>
                                        </p:tgtEl>
                                        <p:attrNameLst>
                                          <p:attrName>style.visibility</p:attrName>
                                        </p:attrNameLst>
                                      </p:cBhvr>
                                      <p:to>
                                        <p:strVal val="visible"/>
                                      </p:to>
                                    </p:set>
                                    <p:animEffect transition="in" filter="checkerboard(across)">
                                      <p:cBhvr>
                                        <p:cTn id="12" dur="500"/>
                                        <p:tgtEl>
                                          <p:spTgt spid="1751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5110"/>
                                        </p:tgtEl>
                                        <p:attrNameLst>
                                          <p:attrName>style.visibility</p:attrName>
                                        </p:attrNameLst>
                                      </p:cBhvr>
                                      <p:to>
                                        <p:strVal val="visible"/>
                                      </p:to>
                                    </p:set>
                                    <p:animEffect transition="in" filter="diamond(in)">
                                      <p:cBhvr>
                                        <p:cTn id="17" dur="2000"/>
                                        <p:tgtEl>
                                          <p:spTgt spid="175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609600" y="1295400"/>
            <a:ext cx="82296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CC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568325" indent="-333375" algn="l">
              <a:tabLst>
                <a:tab pos="457200" algn="l"/>
              </a:tabLst>
              <a:defRPr sz="2400">
                <a:solidFill>
                  <a:schemeClr val="tx1"/>
                </a:solidFill>
                <a:latin typeface="Times New Roman" pitchFamily="18" charset="0"/>
              </a:defRPr>
            </a:lvl2pPr>
            <a:lvl3pPr marL="1597025" indent="-457200" algn="l">
              <a:tabLst>
                <a:tab pos="457200" algn="l"/>
              </a:tabLst>
              <a:defRPr sz="2400">
                <a:solidFill>
                  <a:schemeClr val="tx1"/>
                </a:solidFill>
                <a:latin typeface="Times New Roman" pitchFamily="18" charset="0"/>
              </a:defRPr>
            </a:lvl3pPr>
            <a:lvl4pPr marL="2119313" indent="-457200" algn="l">
              <a:tabLst>
                <a:tab pos="457200" algn="l"/>
              </a:tabLst>
              <a:defRPr sz="2400">
                <a:solidFill>
                  <a:schemeClr val="tx1"/>
                </a:solidFill>
                <a:latin typeface="Times New Roman" pitchFamily="18" charset="0"/>
              </a:defRPr>
            </a:lvl4pPr>
            <a:lvl5pPr marL="2690813" indent="-457200" algn="l">
              <a:tabLst>
                <a:tab pos="457200" algn="l"/>
              </a:tabLst>
              <a:defRPr sz="2400">
                <a:solidFill>
                  <a:schemeClr val="tx1"/>
                </a:solidFill>
                <a:latin typeface="Times New Roman" pitchFamily="18" charset="0"/>
              </a:defRPr>
            </a:lvl5pPr>
            <a:lvl6pPr marL="3148013" indent="-457200" eaLnBrk="0" fontAlgn="base" hangingPunct="0">
              <a:spcBef>
                <a:spcPct val="0"/>
              </a:spcBef>
              <a:spcAft>
                <a:spcPct val="0"/>
              </a:spcAft>
              <a:tabLst>
                <a:tab pos="457200" algn="l"/>
              </a:tabLst>
              <a:defRPr sz="2400">
                <a:solidFill>
                  <a:schemeClr val="tx1"/>
                </a:solidFill>
                <a:latin typeface="Times New Roman" pitchFamily="18" charset="0"/>
              </a:defRPr>
            </a:lvl6pPr>
            <a:lvl7pPr marL="3605213" indent="-457200" eaLnBrk="0" fontAlgn="base" hangingPunct="0">
              <a:spcBef>
                <a:spcPct val="0"/>
              </a:spcBef>
              <a:spcAft>
                <a:spcPct val="0"/>
              </a:spcAft>
              <a:tabLst>
                <a:tab pos="457200" algn="l"/>
              </a:tabLst>
              <a:defRPr sz="2400">
                <a:solidFill>
                  <a:schemeClr val="tx1"/>
                </a:solidFill>
                <a:latin typeface="Times New Roman" pitchFamily="18" charset="0"/>
              </a:defRPr>
            </a:lvl7pPr>
            <a:lvl8pPr marL="4062413" indent="-457200" eaLnBrk="0" fontAlgn="base" hangingPunct="0">
              <a:spcBef>
                <a:spcPct val="0"/>
              </a:spcBef>
              <a:spcAft>
                <a:spcPct val="0"/>
              </a:spcAft>
              <a:tabLst>
                <a:tab pos="457200" algn="l"/>
              </a:tabLst>
              <a:defRPr sz="2400">
                <a:solidFill>
                  <a:schemeClr val="tx1"/>
                </a:solidFill>
                <a:latin typeface="Times New Roman" pitchFamily="18" charset="0"/>
              </a:defRPr>
            </a:lvl8pPr>
            <a:lvl9pPr marL="4519613" indent="-4572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15000"/>
              </a:lnSpc>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If </a:t>
            </a:r>
            <a:r>
              <a:rPr lang="en-US" altLang="en-US" sz="2200" dirty="0">
                <a:latin typeface="Liberation Sans" panose="020B0604020202020204" pitchFamily="34" charset="0"/>
              </a:rPr>
              <a:t>Laird Company decides to establish a $100 fund on March 1, the entry is:</a:t>
            </a:r>
          </a:p>
        </p:txBody>
      </p:sp>
      <p:sp>
        <p:nvSpPr>
          <p:cNvPr id="913411" name="Text Box 3"/>
          <p:cNvSpPr txBox="1">
            <a:spLocks noChangeArrowheads="1"/>
          </p:cNvSpPr>
          <p:nvPr/>
        </p:nvSpPr>
        <p:spPr bwMode="auto">
          <a:xfrm>
            <a:off x="2209800" y="24558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Petty </a:t>
            </a:r>
            <a:r>
              <a:rPr lang="en-US" altLang="en-US" sz="2200" dirty="0" smtClean="0">
                <a:latin typeface="Liberation Sans" panose="020B0604020202020204" pitchFamily="34" charset="0"/>
                <a:cs typeface="Arial" charset="0"/>
              </a:rPr>
              <a:t>Cash</a:t>
            </a:r>
            <a:r>
              <a:rPr lang="en-US" altLang="en-US" sz="2200" dirty="0">
                <a:latin typeface="Liberation Sans" panose="020B0604020202020204" pitchFamily="34" charset="0"/>
                <a:cs typeface="Arial" charset="0"/>
              </a:rPr>
              <a:t>	100</a:t>
            </a:r>
          </a:p>
        </p:txBody>
      </p:sp>
      <p:sp>
        <p:nvSpPr>
          <p:cNvPr id="913412" name="Text Box 4"/>
          <p:cNvSpPr txBox="1">
            <a:spLocks noChangeArrowheads="1"/>
          </p:cNvSpPr>
          <p:nvPr/>
        </p:nvSpPr>
        <p:spPr bwMode="auto">
          <a:xfrm>
            <a:off x="762000" y="2455863"/>
            <a:ext cx="15240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lgn="l">
              <a:defRPr sz="2400">
                <a:solidFill>
                  <a:schemeClr val="tx1"/>
                </a:solidFill>
                <a:latin typeface="Times New Roman" pitchFamily="18" charset="0"/>
              </a:defRPr>
            </a:lvl1pPr>
            <a:lvl2pPr marL="10287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March 1</a:t>
            </a:r>
          </a:p>
        </p:txBody>
      </p:sp>
      <p:sp>
        <p:nvSpPr>
          <p:cNvPr id="913413" name="Text Box 5"/>
          <p:cNvSpPr txBox="1">
            <a:spLocks noChangeArrowheads="1"/>
          </p:cNvSpPr>
          <p:nvPr/>
        </p:nvSpPr>
        <p:spPr bwMode="auto">
          <a:xfrm>
            <a:off x="2209800" y="29130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745038" algn="r"/>
                <a:tab pos="6110288" algn="r"/>
              </a:tabLst>
              <a:defRPr sz="2400">
                <a:solidFill>
                  <a:schemeClr val="tx1"/>
                </a:solidFill>
                <a:latin typeface="Times New Roman" pitchFamily="18" charset="0"/>
              </a:defRPr>
            </a:lvl1pPr>
            <a:lvl2pPr marL="1146175" indent="-457200" algn="l">
              <a:tabLst>
                <a:tab pos="4745038" algn="r"/>
                <a:tab pos="6110288" algn="r"/>
              </a:tabLst>
              <a:defRPr sz="2400">
                <a:solidFill>
                  <a:schemeClr val="tx1"/>
                </a:solidFill>
                <a:latin typeface="Times New Roman" pitchFamily="18" charset="0"/>
              </a:defRPr>
            </a:lvl2pPr>
            <a:lvl3pPr marL="1717675" indent="-457200" algn="l">
              <a:tabLst>
                <a:tab pos="4745038" algn="r"/>
                <a:tab pos="6110288" algn="r"/>
              </a:tabLst>
              <a:defRPr sz="2400">
                <a:solidFill>
                  <a:schemeClr val="tx1"/>
                </a:solidFill>
                <a:latin typeface="Times New Roman" pitchFamily="18" charset="0"/>
              </a:defRPr>
            </a:lvl3pPr>
            <a:lvl4pPr marL="2289175" indent="-457200" algn="l">
              <a:tabLst>
                <a:tab pos="4745038" algn="r"/>
                <a:tab pos="6110288" algn="r"/>
              </a:tabLst>
              <a:defRPr sz="2400">
                <a:solidFill>
                  <a:schemeClr val="tx1"/>
                </a:solidFill>
                <a:latin typeface="Times New Roman" pitchFamily="18" charset="0"/>
              </a:defRPr>
            </a:lvl4pPr>
            <a:lvl5pPr marL="2860675" indent="-457200" algn="l">
              <a:tabLst>
                <a:tab pos="4745038" algn="r"/>
                <a:tab pos="6110288"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100</a:t>
            </a: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smtClean="0">
                <a:solidFill>
                  <a:schemeClr val="tx2">
                    <a:lumMod val="50000"/>
                  </a:schemeClr>
                </a:solidFill>
                <a:latin typeface="Liberation Sans" panose="020B0604020202020204" pitchFamily="34" charset="0"/>
              </a:rPr>
              <a:t>ESTABLISHING THE PETTY CASH FUND</a:t>
            </a:r>
            <a:endParaRPr lang="en-US" altLang="en-US" sz="3200" b="1" dirty="0">
              <a:solidFill>
                <a:schemeClr val="tx2">
                  <a:lumMod val="50000"/>
                </a:schemeClr>
              </a:solidFill>
              <a:latin typeface="Liberation Sans" panose="020B0604020202020204" pitchFamily="34" charset="0"/>
            </a:endParaRPr>
          </a:p>
        </p:txBody>
      </p:sp>
      <p:sp>
        <p:nvSpPr>
          <p:cNvPr id="1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grpSp>
        <p:nvGrpSpPr>
          <p:cNvPr id="11" name="Group 7"/>
          <p:cNvGrpSpPr>
            <a:grpSpLocks/>
          </p:cNvGrpSpPr>
          <p:nvPr/>
        </p:nvGrpSpPr>
        <p:grpSpPr bwMode="auto">
          <a:xfrm>
            <a:off x="1524000" y="3815556"/>
            <a:ext cx="4724400" cy="2078038"/>
            <a:chOff x="288" y="2208"/>
            <a:chExt cx="4032" cy="1885"/>
          </a:xfrm>
        </p:grpSpPr>
        <p:pic>
          <p:nvPicPr>
            <p:cNvPr id="12" name="Picture 3" descr="1196496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4" y="2784"/>
              <a:ext cx="1056"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stock-photo-the-bank-safe-full-of-dollar-33401641"/>
            <p:cNvPicPr>
              <a:picLocks noChangeAspect="1" noChangeArrowheads="1"/>
            </p:cNvPicPr>
            <p:nvPr/>
          </p:nvPicPr>
          <p:blipFill>
            <a:blip r:embed="rId4">
              <a:extLst>
                <a:ext uri="{28A0092B-C50C-407E-A947-70E740481C1C}">
                  <a14:useLocalDpi xmlns:a14="http://schemas.microsoft.com/office/drawing/2010/main" val="0"/>
                </a:ext>
              </a:extLst>
            </a:blip>
            <a:srcRect b="5051"/>
            <a:stretch>
              <a:fillRect/>
            </a:stretch>
          </p:blipFill>
          <p:spPr bwMode="auto">
            <a:xfrm>
              <a:off x="288" y="2208"/>
              <a:ext cx="2256" cy="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auto">
            <a:xfrm>
              <a:off x="2448" y="2736"/>
              <a:ext cx="912" cy="336"/>
            </a:xfrm>
            <a:prstGeom prst="curvedDownArrow">
              <a:avLst>
                <a:gd name="adj1" fmla="val 54286"/>
                <a:gd name="adj2" fmla="val 108571"/>
                <a:gd name="adj3" fmla="val 33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gr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3411"/>
                                        </p:tgtEl>
                                        <p:attrNameLst>
                                          <p:attrName>style.visibility</p:attrName>
                                        </p:attrNameLst>
                                      </p:cBhvr>
                                      <p:to>
                                        <p:strVal val="visible"/>
                                      </p:to>
                                    </p:set>
                                    <p:animEffect transition="in" filter="wipe(left)">
                                      <p:cBhvr>
                                        <p:cTn id="7" dur="500"/>
                                        <p:tgtEl>
                                          <p:spTgt spid="9134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3413"/>
                                        </p:tgtEl>
                                        <p:attrNameLst>
                                          <p:attrName>style.visibility</p:attrName>
                                        </p:attrNameLst>
                                      </p:cBhvr>
                                      <p:to>
                                        <p:strVal val="visible"/>
                                      </p:to>
                                    </p:set>
                                    <p:animEffect transition="in" filter="wipe(left)">
                                      <p:cBhvr>
                                        <p:cTn id="12"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1" grpId="0" autoUpdateAnimBg="0"/>
      <p:bldP spid="91341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Text Box 2"/>
          <p:cNvSpPr txBox="1">
            <a:spLocks noChangeArrowheads="1"/>
          </p:cNvSpPr>
          <p:nvPr/>
        </p:nvSpPr>
        <p:spPr bwMode="auto">
          <a:xfrm>
            <a:off x="609600" y="1295400"/>
            <a:ext cx="8229600" cy="52537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solidFill>
                  <a:srgbClr val="CC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a:defRPr>
                <a:latin typeface="Times New Roman" pitchFamily="18" charset="0"/>
              </a:defRPr>
            </a:lvl1pPr>
            <a:lvl2pPr marL="682625" lvl="1" indent="-450850" algn="l">
              <a:lnSpc>
                <a:spcPct val="125000"/>
              </a:lnSpc>
              <a:spcBef>
                <a:spcPts val="1200"/>
              </a:spcBef>
              <a:buClr>
                <a:srgbClr val="CC0000"/>
              </a:buClr>
              <a:buSzPct val="80000"/>
              <a:buFont typeface="Wingdings" panose="05000000000000000000" pitchFamily="2" charset="2"/>
              <a:buChar char="u"/>
              <a:defRPr sz="2200">
                <a:latin typeface="Liberation Sans" panose="020B0604020202020204" pitchFamily="34" charset="0"/>
              </a:defRPr>
            </a:lvl2pPr>
            <a:lvl3pPr marL="1939925" lvl="2" indent="-450850" algn="l">
              <a:lnSpc>
                <a:spcPct val="125000"/>
              </a:lnSpc>
              <a:spcBef>
                <a:spcPts val="1200"/>
              </a:spcBef>
              <a:buClr>
                <a:srgbClr val="CC0000"/>
              </a:buClr>
              <a:buSzPct val="80000"/>
              <a:buFont typeface="Arial" panose="020B0604020202020204" pitchFamily="34" charset="0"/>
              <a:buChar char="►"/>
              <a:defRPr sz="2100">
                <a:latin typeface="Liberation Sans" panose="020B0604020202020204" pitchFamily="34" charset="0"/>
              </a:defRPr>
            </a:lvl3pPr>
            <a:lvl4pPr marL="2286000" indent="-457200" algn="l">
              <a:defRPr>
                <a:latin typeface="Times New Roman" pitchFamily="18" charset="0"/>
              </a:defRPr>
            </a:lvl4pPr>
            <a:lvl5pPr marL="2857500" indent="-457200" algn="l">
              <a:defRPr>
                <a:latin typeface="Times New Roman" pitchFamily="18" charset="0"/>
              </a:defRPr>
            </a:lvl5pPr>
            <a:lvl6pPr marL="3314700" indent="-457200" eaLnBrk="0" fontAlgn="base" hangingPunct="0">
              <a:spcBef>
                <a:spcPct val="0"/>
              </a:spcBef>
              <a:spcAft>
                <a:spcPct val="0"/>
              </a:spcAft>
              <a:defRPr>
                <a:latin typeface="Times New Roman" pitchFamily="18" charset="0"/>
              </a:defRPr>
            </a:lvl6pPr>
            <a:lvl7pPr marL="3771900" indent="-457200" eaLnBrk="0" fontAlgn="base" hangingPunct="0">
              <a:spcBef>
                <a:spcPct val="0"/>
              </a:spcBef>
              <a:spcAft>
                <a:spcPct val="0"/>
              </a:spcAft>
              <a:defRPr>
                <a:latin typeface="Times New Roman" pitchFamily="18" charset="0"/>
              </a:defRPr>
            </a:lvl7pPr>
            <a:lvl8pPr marL="4229100" indent="-457200" eaLnBrk="0" fontAlgn="base" hangingPunct="0">
              <a:spcBef>
                <a:spcPct val="0"/>
              </a:spcBef>
              <a:spcAft>
                <a:spcPct val="0"/>
              </a:spcAft>
              <a:defRPr>
                <a:latin typeface="Times New Roman" pitchFamily="18" charset="0"/>
              </a:defRPr>
            </a:lvl8pPr>
            <a:lvl9pPr marL="4686300" indent="-457200" eaLnBrk="0" fontAlgn="base" hangingPunct="0">
              <a:spcBef>
                <a:spcPct val="0"/>
              </a:spcBef>
              <a:spcAft>
                <a:spcPct val="0"/>
              </a:spcAft>
              <a:defRPr>
                <a:latin typeface="Times New Roman" pitchFamily="18" charset="0"/>
              </a:defRPr>
            </a:lvl9pPr>
          </a:lstStyle>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Management usually limits the </a:t>
            </a:r>
            <a:r>
              <a:rPr lang="en-US" sz="2200" dirty="0">
                <a:latin typeface="Liberation Sans" panose="020B0604020202020204" pitchFamily="34" charset="0"/>
              </a:rPr>
              <a:t>size of </a:t>
            </a:r>
            <a:r>
              <a:rPr lang="en-US" sz="2200" dirty="0" smtClean="0">
                <a:latin typeface="Liberation Sans" panose="020B0604020202020204" pitchFamily="34" charset="0"/>
              </a:rPr>
              <a:t>expenditures.</a:t>
            </a:r>
          </a:p>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Does </a:t>
            </a:r>
            <a:r>
              <a:rPr lang="en-US" sz="2200" dirty="0">
                <a:latin typeface="Liberation Sans" panose="020B0604020202020204" pitchFamily="34" charset="0"/>
              </a:rPr>
              <a:t>not permit use of </a:t>
            </a:r>
            <a:r>
              <a:rPr lang="en-US" sz="2200" dirty="0" smtClean="0">
                <a:latin typeface="Liberation Sans" panose="020B0604020202020204" pitchFamily="34" charset="0"/>
              </a:rPr>
              <a:t>the fund </a:t>
            </a:r>
            <a:r>
              <a:rPr lang="en-US" sz="2200" dirty="0">
                <a:latin typeface="Liberation Sans" panose="020B0604020202020204" pitchFamily="34" charset="0"/>
              </a:rPr>
              <a:t>for certain types of </a:t>
            </a:r>
            <a:r>
              <a:rPr lang="en-US" sz="2200" dirty="0" smtClean="0">
                <a:latin typeface="Liberation Sans" panose="020B0604020202020204" pitchFamily="34" charset="0"/>
              </a:rPr>
              <a:t>transactions.</a:t>
            </a:r>
          </a:p>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Payments are </a:t>
            </a:r>
            <a:r>
              <a:rPr lang="en-US" sz="2200" dirty="0">
                <a:latin typeface="Liberation Sans" panose="020B0604020202020204" pitchFamily="34" charset="0"/>
              </a:rPr>
              <a:t>documented on a prenumbered </a:t>
            </a:r>
            <a:r>
              <a:rPr lang="en-US" sz="2200" dirty="0" smtClean="0">
                <a:latin typeface="Liberation Sans" panose="020B0604020202020204" pitchFamily="34" charset="0"/>
              </a:rPr>
              <a:t>receipt. </a:t>
            </a:r>
          </a:p>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Signatures </a:t>
            </a:r>
            <a:r>
              <a:rPr lang="en-US" sz="2200" dirty="0">
                <a:latin typeface="Liberation Sans" panose="020B0604020202020204" pitchFamily="34" charset="0"/>
              </a:rPr>
              <a:t>of both the custodian </a:t>
            </a:r>
            <a:r>
              <a:rPr lang="en-US" sz="2200" dirty="0" smtClean="0">
                <a:latin typeface="Liberation Sans" panose="020B0604020202020204" pitchFamily="34" charset="0"/>
              </a:rPr>
              <a:t>and the </a:t>
            </a:r>
            <a:r>
              <a:rPr lang="en-US" sz="2200" dirty="0">
                <a:latin typeface="Liberation Sans" panose="020B0604020202020204" pitchFamily="34" charset="0"/>
              </a:rPr>
              <a:t>individual receiving payment are required on the receipt. </a:t>
            </a:r>
            <a:endParaRPr lang="en-US" sz="2200" dirty="0" smtClean="0">
              <a:latin typeface="Liberation Sans" panose="020B0604020202020204" pitchFamily="34" charset="0"/>
            </a:endParaRPr>
          </a:p>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Supporting documents should </a:t>
            </a:r>
            <a:r>
              <a:rPr lang="en-US" sz="2200" dirty="0">
                <a:latin typeface="Liberation Sans" panose="020B0604020202020204" pitchFamily="34" charset="0"/>
              </a:rPr>
              <a:t>be </a:t>
            </a:r>
            <a:r>
              <a:rPr lang="en-US" sz="2200" dirty="0" smtClean="0">
                <a:latin typeface="Liberation Sans" panose="020B0604020202020204" pitchFamily="34" charset="0"/>
              </a:rPr>
              <a:t>attached to </a:t>
            </a:r>
            <a:r>
              <a:rPr lang="en-US" sz="2200" dirty="0">
                <a:latin typeface="Liberation Sans" panose="020B0604020202020204" pitchFamily="34" charset="0"/>
              </a:rPr>
              <a:t>the </a:t>
            </a:r>
            <a:r>
              <a:rPr lang="en-US" sz="2200" dirty="0" smtClean="0">
                <a:latin typeface="Liberation Sans" panose="020B0604020202020204" pitchFamily="34" charset="0"/>
              </a:rPr>
              <a:t>receipt.</a:t>
            </a:r>
          </a:p>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Custodian </a:t>
            </a:r>
            <a:r>
              <a:rPr lang="en-US" sz="2200" dirty="0">
                <a:latin typeface="Liberation Sans" panose="020B0604020202020204" pitchFamily="34" charset="0"/>
              </a:rPr>
              <a:t>keeps the receipts in the petty cash box until the fund </a:t>
            </a:r>
            <a:r>
              <a:rPr lang="en-US" sz="2200" dirty="0" smtClean="0">
                <a:latin typeface="Liberation Sans" panose="020B0604020202020204" pitchFamily="34" charset="0"/>
              </a:rPr>
              <a:t>is replenished</a:t>
            </a:r>
            <a:r>
              <a:rPr lang="en-US" sz="2200" dirty="0">
                <a:latin typeface="Liberation Sans" panose="020B0604020202020204" pitchFamily="34" charset="0"/>
              </a:rPr>
              <a:t>. </a:t>
            </a:r>
            <a:endParaRPr lang="en-US" sz="2200" dirty="0" smtClean="0">
              <a:latin typeface="Liberation Sans" panose="020B0604020202020204" pitchFamily="34" charset="0"/>
            </a:endParaRPr>
          </a:p>
          <a:p>
            <a:pPr marL="682625" indent="-450850">
              <a:lnSpc>
                <a:spcPct val="120000"/>
              </a:lnSpc>
              <a:spcBef>
                <a:spcPts val="900"/>
              </a:spcBef>
              <a:buClr>
                <a:srgbClr val="CC0000"/>
              </a:buClr>
              <a:buSzPct val="80000"/>
              <a:buFont typeface="Wingdings" panose="05000000000000000000" pitchFamily="2" charset="2"/>
              <a:buChar char="u"/>
            </a:pPr>
            <a:r>
              <a:rPr lang="en-US" sz="2200" dirty="0" smtClean="0">
                <a:latin typeface="Liberation Sans" panose="020B0604020202020204" pitchFamily="34" charset="0"/>
              </a:rPr>
              <a:t>Sum </a:t>
            </a:r>
            <a:r>
              <a:rPr lang="en-US" sz="2200" dirty="0">
                <a:latin typeface="Liberation Sans" panose="020B0604020202020204" pitchFamily="34" charset="0"/>
              </a:rPr>
              <a:t>of the </a:t>
            </a:r>
            <a:r>
              <a:rPr lang="en-US" sz="2200" dirty="0" smtClean="0">
                <a:latin typeface="Liberation Sans" panose="020B0604020202020204" pitchFamily="34" charset="0"/>
              </a:rPr>
              <a:t>receipts </a:t>
            </a:r>
            <a:r>
              <a:rPr lang="en-US" sz="2200" dirty="0">
                <a:latin typeface="Liberation Sans" panose="020B0604020202020204" pitchFamily="34" charset="0"/>
              </a:rPr>
              <a:t>and money in the </a:t>
            </a:r>
            <a:r>
              <a:rPr lang="en-US" sz="2200" dirty="0" smtClean="0">
                <a:latin typeface="Liberation Sans" panose="020B0604020202020204" pitchFamily="34" charset="0"/>
              </a:rPr>
              <a:t>fund should </a:t>
            </a:r>
            <a:r>
              <a:rPr lang="en-US" sz="2200" dirty="0">
                <a:latin typeface="Liberation Sans" panose="020B0604020202020204" pitchFamily="34" charset="0"/>
              </a:rPr>
              <a:t>equal the established total at all times</a:t>
            </a:r>
            <a:r>
              <a:rPr lang="en-US" sz="2200" dirty="0" smtClean="0">
                <a:latin typeface="Liberation Sans" panose="020B0604020202020204" pitchFamily="34" charset="0"/>
              </a:rPr>
              <a:t>.</a:t>
            </a:r>
            <a:endParaRPr lang="en-US" altLang="en-US" sz="2200" dirty="0">
              <a:latin typeface="Liberation Sans" panose="020B0604020202020204" pitchFamily="34" charset="0"/>
            </a:endParaRPr>
          </a:p>
        </p:txBody>
      </p:sp>
      <p:sp>
        <p:nvSpPr>
          <p:cNvPr id="8"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9"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smtClean="0">
                <a:solidFill>
                  <a:schemeClr val="tx2">
                    <a:lumMod val="50000"/>
                  </a:schemeClr>
                </a:solidFill>
                <a:latin typeface="Liberation Sans" panose="020B0604020202020204" pitchFamily="34" charset="0"/>
              </a:rPr>
              <a:t>MAKING PAYMENTS FROM PETTY CASH</a:t>
            </a:r>
            <a:endParaRPr lang="en-US" altLang="en-US" sz="3200" b="1" dirty="0">
              <a:solidFill>
                <a:schemeClr val="tx2">
                  <a:lumMod val="50000"/>
                </a:schemeClr>
              </a:solidFill>
              <a:latin typeface="Liberation Sans" panose="020B0604020202020204" pitchFamily="34" charset="0"/>
            </a:endParaRPr>
          </a:p>
        </p:txBody>
      </p:sp>
      <p:sp>
        <p:nvSpPr>
          <p:cNvPr id="5"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spTree>
    <p:extLst>
      <p:ext uri="{BB962C8B-B14F-4D97-AF65-F5344CB8AC3E}">
        <p14:creationId xmlns:p14="http://schemas.microsoft.com/office/powerpoint/2010/main" val="16382848"/>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Text Box 2"/>
          <p:cNvSpPr txBox="1">
            <a:spLocks noChangeArrowheads="1"/>
          </p:cNvSpPr>
          <p:nvPr/>
        </p:nvSpPr>
        <p:spPr bwMode="auto">
          <a:xfrm>
            <a:off x="609600" y="1295400"/>
            <a:ext cx="8229600" cy="163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568325" indent="-333375" algn="l">
              <a:tabLst>
                <a:tab pos="457200" algn="l"/>
              </a:tabLst>
              <a:defRPr sz="2400">
                <a:solidFill>
                  <a:schemeClr val="tx1"/>
                </a:solidFill>
                <a:latin typeface="Times New Roman" pitchFamily="18" charset="0"/>
              </a:defRPr>
            </a:lvl2pPr>
            <a:lvl3pPr marL="1597025" indent="-457200" algn="l">
              <a:tabLst>
                <a:tab pos="457200" algn="l"/>
              </a:tabLst>
              <a:defRPr sz="2400">
                <a:solidFill>
                  <a:schemeClr val="tx1"/>
                </a:solidFill>
                <a:latin typeface="Times New Roman" pitchFamily="18" charset="0"/>
              </a:defRPr>
            </a:lvl3pPr>
            <a:lvl4pPr marL="2119313" indent="-457200" algn="l">
              <a:tabLst>
                <a:tab pos="457200" algn="l"/>
              </a:tabLst>
              <a:defRPr sz="2400">
                <a:solidFill>
                  <a:schemeClr val="tx1"/>
                </a:solidFill>
                <a:latin typeface="Times New Roman" pitchFamily="18" charset="0"/>
              </a:defRPr>
            </a:lvl4pPr>
            <a:lvl5pPr marL="2690813" indent="-457200" algn="l">
              <a:tabLst>
                <a:tab pos="457200" algn="l"/>
              </a:tabLst>
              <a:defRPr sz="2400">
                <a:solidFill>
                  <a:schemeClr val="tx1"/>
                </a:solidFill>
                <a:latin typeface="Times New Roman" pitchFamily="18" charset="0"/>
              </a:defRPr>
            </a:lvl5pPr>
            <a:lvl6pPr marL="3148013" indent="-457200" eaLnBrk="0" fontAlgn="base" hangingPunct="0">
              <a:spcBef>
                <a:spcPct val="0"/>
              </a:spcBef>
              <a:spcAft>
                <a:spcPct val="0"/>
              </a:spcAft>
              <a:tabLst>
                <a:tab pos="457200" algn="l"/>
              </a:tabLst>
              <a:defRPr sz="2400">
                <a:solidFill>
                  <a:schemeClr val="tx1"/>
                </a:solidFill>
                <a:latin typeface="Times New Roman" pitchFamily="18" charset="0"/>
              </a:defRPr>
            </a:lvl6pPr>
            <a:lvl7pPr marL="3605213" indent="-457200" eaLnBrk="0" fontAlgn="base" hangingPunct="0">
              <a:spcBef>
                <a:spcPct val="0"/>
              </a:spcBef>
              <a:spcAft>
                <a:spcPct val="0"/>
              </a:spcAft>
              <a:tabLst>
                <a:tab pos="457200" algn="l"/>
              </a:tabLst>
              <a:defRPr sz="2400">
                <a:solidFill>
                  <a:schemeClr val="tx1"/>
                </a:solidFill>
                <a:latin typeface="Times New Roman" pitchFamily="18" charset="0"/>
              </a:defRPr>
            </a:lvl7pPr>
            <a:lvl8pPr marL="4062413" indent="-457200" eaLnBrk="0" fontAlgn="base" hangingPunct="0">
              <a:spcBef>
                <a:spcPct val="0"/>
              </a:spcBef>
              <a:spcAft>
                <a:spcPct val="0"/>
              </a:spcAft>
              <a:tabLst>
                <a:tab pos="457200" algn="l"/>
              </a:tabLst>
              <a:defRPr sz="2400">
                <a:solidFill>
                  <a:schemeClr val="tx1"/>
                </a:solidFill>
                <a:latin typeface="Times New Roman" pitchFamily="18" charset="0"/>
              </a:defRPr>
            </a:lvl8pPr>
            <a:lvl9pPr marL="4519613" indent="-4572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15000"/>
              </a:lnSpc>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On </a:t>
            </a:r>
            <a:r>
              <a:rPr lang="en-US" altLang="en-US" sz="2200" dirty="0">
                <a:latin typeface="Liberation Sans" panose="020B0604020202020204" pitchFamily="34" charset="0"/>
              </a:rPr>
              <a:t>March 15 the petty cash custodian requests a check for $87. The fund contains $13 cash and petty cash receipts for postage $44, supplies $38, and miscellaneous expenses $5. The entry is:</a:t>
            </a:r>
          </a:p>
        </p:txBody>
      </p:sp>
      <p:sp>
        <p:nvSpPr>
          <p:cNvPr id="915459" name="Text Box 3"/>
          <p:cNvSpPr txBox="1">
            <a:spLocks noChangeArrowheads="1"/>
          </p:cNvSpPr>
          <p:nvPr/>
        </p:nvSpPr>
        <p:spPr bwMode="auto">
          <a:xfrm>
            <a:off x="2362200" y="32178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Postage </a:t>
            </a:r>
            <a:r>
              <a:rPr lang="en-US" altLang="en-US" sz="2200" dirty="0" smtClean="0">
                <a:latin typeface="Liberation Sans" panose="020B0604020202020204" pitchFamily="34" charset="0"/>
                <a:cs typeface="Arial" charset="0"/>
              </a:rPr>
              <a:t>Expense</a:t>
            </a:r>
            <a:r>
              <a:rPr lang="en-US" altLang="en-US" sz="2200" dirty="0">
                <a:latin typeface="Liberation Sans" panose="020B0604020202020204" pitchFamily="34" charset="0"/>
                <a:cs typeface="Arial" charset="0"/>
              </a:rPr>
              <a:t>	44</a:t>
            </a:r>
          </a:p>
        </p:txBody>
      </p:sp>
      <p:sp>
        <p:nvSpPr>
          <p:cNvPr id="915460" name="Text Box 4"/>
          <p:cNvSpPr txBox="1">
            <a:spLocks noChangeArrowheads="1"/>
          </p:cNvSpPr>
          <p:nvPr/>
        </p:nvSpPr>
        <p:spPr bwMode="auto">
          <a:xfrm>
            <a:off x="762000" y="3217863"/>
            <a:ext cx="15240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lgn="l">
              <a:defRPr sz="2400">
                <a:solidFill>
                  <a:schemeClr val="tx1"/>
                </a:solidFill>
                <a:latin typeface="Times New Roman" pitchFamily="18" charset="0"/>
              </a:defRPr>
            </a:lvl1pPr>
            <a:lvl2pPr marL="10287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March 15</a:t>
            </a:r>
          </a:p>
        </p:txBody>
      </p:sp>
      <p:sp>
        <p:nvSpPr>
          <p:cNvPr id="915461" name="Text Box 5"/>
          <p:cNvSpPr txBox="1">
            <a:spLocks noChangeArrowheads="1"/>
          </p:cNvSpPr>
          <p:nvPr/>
        </p:nvSpPr>
        <p:spPr bwMode="auto">
          <a:xfrm>
            <a:off x="2362200" y="468471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745038" algn="r"/>
                <a:tab pos="6110288" algn="r"/>
              </a:tabLst>
              <a:defRPr sz="2400">
                <a:solidFill>
                  <a:schemeClr val="tx1"/>
                </a:solidFill>
                <a:latin typeface="Times New Roman" pitchFamily="18" charset="0"/>
              </a:defRPr>
            </a:lvl1pPr>
            <a:lvl2pPr marL="1146175" indent="-457200" algn="l">
              <a:tabLst>
                <a:tab pos="4745038" algn="r"/>
                <a:tab pos="6110288" algn="r"/>
              </a:tabLst>
              <a:defRPr sz="2400">
                <a:solidFill>
                  <a:schemeClr val="tx1"/>
                </a:solidFill>
                <a:latin typeface="Times New Roman" pitchFamily="18" charset="0"/>
              </a:defRPr>
            </a:lvl2pPr>
            <a:lvl3pPr marL="1717675" indent="-457200" algn="l">
              <a:tabLst>
                <a:tab pos="4745038" algn="r"/>
                <a:tab pos="6110288" algn="r"/>
              </a:tabLst>
              <a:defRPr sz="2400">
                <a:solidFill>
                  <a:schemeClr val="tx1"/>
                </a:solidFill>
                <a:latin typeface="Times New Roman" pitchFamily="18" charset="0"/>
              </a:defRPr>
            </a:lvl3pPr>
            <a:lvl4pPr marL="2289175" indent="-457200" algn="l">
              <a:tabLst>
                <a:tab pos="4745038" algn="r"/>
                <a:tab pos="6110288" algn="r"/>
              </a:tabLst>
              <a:defRPr sz="2400">
                <a:solidFill>
                  <a:schemeClr val="tx1"/>
                </a:solidFill>
                <a:latin typeface="Times New Roman" pitchFamily="18" charset="0"/>
              </a:defRPr>
            </a:lvl4pPr>
            <a:lvl5pPr marL="2860675" indent="-457200" algn="l">
              <a:tabLst>
                <a:tab pos="4745038" algn="r"/>
                <a:tab pos="6110288"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87</a:t>
            </a:r>
          </a:p>
        </p:txBody>
      </p:sp>
      <p:sp>
        <p:nvSpPr>
          <p:cNvPr id="915462" name="Text Box 6"/>
          <p:cNvSpPr txBox="1">
            <a:spLocks noChangeArrowheads="1"/>
          </p:cNvSpPr>
          <p:nvPr/>
        </p:nvSpPr>
        <p:spPr bwMode="auto">
          <a:xfrm>
            <a:off x="2362200" y="36750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Supplies	38</a:t>
            </a:r>
          </a:p>
        </p:txBody>
      </p:sp>
      <p:sp>
        <p:nvSpPr>
          <p:cNvPr id="915463" name="Text Box 7"/>
          <p:cNvSpPr txBox="1">
            <a:spLocks noChangeArrowheads="1"/>
          </p:cNvSpPr>
          <p:nvPr/>
        </p:nvSpPr>
        <p:spPr bwMode="auto">
          <a:xfrm>
            <a:off x="2362200" y="4179888"/>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Miscellaneous </a:t>
            </a:r>
            <a:r>
              <a:rPr lang="en-US" altLang="en-US" sz="2200" dirty="0" smtClean="0">
                <a:latin typeface="Liberation Sans" panose="020B0604020202020204" pitchFamily="34" charset="0"/>
                <a:cs typeface="Arial" charset="0"/>
              </a:rPr>
              <a:t>Expense</a:t>
            </a:r>
            <a:r>
              <a:rPr lang="en-US" altLang="en-US" sz="2200" dirty="0">
                <a:latin typeface="Liberation Sans" panose="020B0604020202020204" pitchFamily="34" charset="0"/>
                <a:cs typeface="Arial" charset="0"/>
              </a:rPr>
              <a:t>	5</a:t>
            </a:r>
          </a:p>
        </p:txBody>
      </p:sp>
      <p:sp>
        <p:nvSpPr>
          <p:cNvPr id="10"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1"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smtClean="0">
                <a:solidFill>
                  <a:schemeClr val="tx2">
                    <a:lumMod val="50000"/>
                  </a:schemeClr>
                </a:solidFill>
                <a:latin typeface="Liberation Sans" panose="020B0604020202020204" pitchFamily="34" charset="0"/>
              </a:rPr>
              <a:t>REPLENISHING THE PETTY CASH FUND</a:t>
            </a:r>
            <a:endParaRPr lang="en-US" altLang="en-US" sz="3200" b="1" dirty="0">
              <a:solidFill>
                <a:schemeClr val="tx2">
                  <a:lumMod val="50000"/>
                </a:schemeClr>
              </a:solidFill>
              <a:latin typeface="Liberation Sans" panose="020B0604020202020204" pitchFamily="34" charset="0"/>
            </a:endParaRPr>
          </a:p>
        </p:txBody>
      </p:sp>
      <p:sp>
        <p:nvSpPr>
          <p:cNvPr id="12"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pic>
        <p:nvPicPr>
          <p:cNvPr id="13" name="Picture 3" descr="11964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241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AutoShape 6"/>
          <p:cNvSpPr>
            <a:spLocks noChangeArrowheads="1"/>
          </p:cNvSpPr>
          <p:nvPr/>
        </p:nvSpPr>
        <p:spPr bwMode="auto">
          <a:xfrm rot="10618854">
            <a:off x="908050" y="5514975"/>
            <a:ext cx="2452688" cy="560388"/>
          </a:xfrm>
          <a:prstGeom prst="curvedDownArrow">
            <a:avLst>
              <a:gd name="adj1" fmla="val 54385"/>
              <a:gd name="adj2" fmla="val 108730"/>
              <a:gd name="adj3" fmla="val 33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5459"/>
                                        </p:tgtEl>
                                        <p:attrNameLst>
                                          <p:attrName>style.visibility</p:attrName>
                                        </p:attrNameLst>
                                      </p:cBhvr>
                                      <p:to>
                                        <p:strVal val="visible"/>
                                      </p:to>
                                    </p:set>
                                    <p:animEffect transition="in" filter="wipe(left)">
                                      <p:cBhvr>
                                        <p:cTn id="7" dur="500"/>
                                        <p:tgtEl>
                                          <p:spTgt spid="9154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5462"/>
                                        </p:tgtEl>
                                        <p:attrNameLst>
                                          <p:attrName>style.visibility</p:attrName>
                                        </p:attrNameLst>
                                      </p:cBhvr>
                                      <p:to>
                                        <p:strVal val="visible"/>
                                      </p:to>
                                    </p:set>
                                    <p:animEffect transition="in" filter="wipe(left)">
                                      <p:cBhvr>
                                        <p:cTn id="12" dur="500"/>
                                        <p:tgtEl>
                                          <p:spTgt spid="915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15463"/>
                                        </p:tgtEl>
                                        <p:attrNameLst>
                                          <p:attrName>style.visibility</p:attrName>
                                        </p:attrNameLst>
                                      </p:cBhvr>
                                      <p:to>
                                        <p:strVal val="visible"/>
                                      </p:to>
                                    </p:set>
                                    <p:animEffect transition="in" filter="wipe(left)">
                                      <p:cBhvr>
                                        <p:cTn id="17" dur="500"/>
                                        <p:tgtEl>
                                          <p:spTgt spid="91546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15461"/>
                                        </p:tgtEl>
                                        <p:attrNameLst>
                                          <p:attrName>style.visibility</p:attrName>
                                        </p:attrNameLst>
                                      </p:cBhvr>
                                      <p:to>
                                        <p:strVal val="visible"/>
                                      </p:to>
                                    </p:set>
                                    <p:animEffect transition="in" filter="wipe(left)">
                                      <p:cBhvr>
                                        <p:cTn id="22" dur="500"/>
                                        <p:tgtEl>
                                          <p:spTgt spid="915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59" grpId="0" autoUpdateAnimBg="0"/>
      <p:bldP spid="915461" grpId="0" autoUpdateAnimBg="0"/>
      <p:bldP spid="915462" grpId="0" autoUpdateAnimBg="0"/>
      <p:bldP spid="915463"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Text Box 2"/>
          <p:cNvSpPr txBox="1">
            <a:spLocks noChangeArrowheads="1"/>
          </p:cNvSpPr>
          <p:nvPr/>
        </p:nvSpPr>
        <p:spPr bwMode="auto">
          <a:xfrm>
            <a:off x="609600" y="1295400"/>
            <a:ext cx="8229600" cy="163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57200" algn="l"/>
              </a:tabLst>
              <a:defRPr sz="2400">
                <a:solidFill>
                  <a:schemeClr val="tx1"/>
                </a:solidFill>
                <a:latin typeface="Times New Roman" pitchFamily="18" charset="0"/>
              </a:defRPr>
            </a:lvl1pPr>
            <a:lvl2pPr marL="568325" indent="-333375" algn="l">
              <a:tabLst>
                <a:tab pos="457200" algn="l"/>
              </a:tabLst>
              <a:defRPr sz="2400">
                <a:solidFill>
                  <a:schemeClr val="tx1"/>
                </a:solidFill>
                <a:latin typeface="Times New Roman" pitchFamily="18" charset="0"/>
              </a:defRPr>
            </a:lvl2pPr>
            <a:lvl3pPr marL="1597025" indent="-457200" algn="l">
              <a:tabLst>
                <a:tab pos="457200" algn="l"/>
              </a:tabLst>
              <a:defRPr sz="2400">
                <a:solidFill>
                  <a:schemeClr val="tx1"/>
                </a:solidFill>
                <a:latin typeface="Times New Roman" pitchFamily="18" charset="0"/>
              </a:defRPr>
            </a:lvl3pPr>
            <a:lvl4pPr marL="2119313" indent="-457200" algn="l">
              <a:tabLst>
                <a:tab pos="457200" algn="l"/>
              </a:tabLst>
              <a:defRPr sz="2400">
                <a:solidFill>
                  <a:schemeClr val="tx1"/>
                </a:solidFill>
                <a:latin typeface="Times New Roman" pitchFamily="18" charset="0"/>
              </a:defRPr>
            </a:lvl4pPr>
            <a:lvl5pPr marL="2690813" indent="-457200" algn="l">
              <a:tabLst>
                <a:tab pos="457200" algn="l"/>
              </a:tabLst>
              <a:defRPr sz="2400">
                <a:solidFill>
                  <a:schemeClr val="tx1"/>
                </a:solidFill>
                <a:latin typeface="Times New Roman" pitchFamily="18" charset="0"/>
              </a:defRPr>
            </a:lvl5pPr>
            <a:lvl6pPr marL="3148013" indent="-457200" eaLnBrk="0" fontAlgn="base" hangingPunct="0">
              <a:spcBef>
                <a:spcPct val="0"/>
              </a:spcBef>
              <a:spcAft>
                <a:spcPct val="0"/>
              </a:spcAft>
              <a:tabLst>
                <a:tab pos="457200" algn="l"/>
              </a:tabLst>
              <a:defRPr sz="2400">
                <a:solidFill>
                  <a:schemeClr val="tx1"/>
                </a:solidFill>
                <a:latin typeface="Times New Roman" pitchFamily="18" charset="0"/>
              </a:defRPr>
            </a:lvl6pPr>
            <a:lvl7pPr marL="3605213" indent="-457200" eaLnBrk="0" fontAlgn="base" hangingPunct="0">
              <a:spcBef>
                <a:spcPct val="0"/>
              </a:spcBef>
              <a:spcAft>
                <a:spcPct val="0"/>
              </a:spcAft>
              <a:tabLst>
                <a:tab pos="457200" algn="l"/>
              </a:tabLst>
              <a:defRPr sz="2400">
                <a:solidFill>
                  <a:schemeClr val="tx1"/>
                </a:solidFill>
                <a:latin typeface="Times New Roman" pitchFamily="18" charset="0"/>
              </a:defRPr>
            </a:lvl7pPr>
            <a:lvl8pPr marL="4062413" indent="-457200" eaLnBrk="0" fontAlgn="base" hangingPunct="0">
              <a:spcBef>
                <a:spcPct val="0"/>
              </a:spcBef>
              <a:spcAft>
                <a:spcPct val="0"/>
              </a:spcAft>
              <a:tabLst>
                <a:tab pos="457200" algn="l"/>
              </a:tabLst>
              <a:defRPr sz="2400">
                <a:solidFill>
                  <a:schemeClr val="tx1"/>
                </a:solidFill>
                <a:latin typeface="Times New Roman" pitchFamily="18" charset="0"/>
              </a:defRPr>
            </a:lvl8pPr>
            <a:lvl9pPr marL="4519613" indent="-457200" eaLnBrk="0" fontAlgn="base" hangingPunct="0">
              <a:spcBef>
                <a:spcPct val="0"/>
              </a:spcBef>
              <a:spcAft>
                <a:spcPct val="0"/>
              </a:spcAft>
              <a:tabLst>
                <a:tab pos="457200" algn="l"/>
              </a:tabLst>
              <a:defRPr sz="2400">
                <a:solidFill>
                  <a:schemeClr val="tx1"/>
                </a:solidFill>
                <a:latin typeface="Times New Roman" pitchFamily="18" charset="0"/>
              </a:defRPr>
            </a:lvl9pPr>
          </a:lstStyle>
          <a:p>
            <a:pPr>
              <a:lnSpc>
                <a:spcPct val="115000"/>
              </a:lnSpc>
            </a:pPr>
            <a:r>
              <a:rPr lang="en-US" altLang="en-US" sz="2200" b="1" dirty="0">
                <a:latin typeface="Liberation Sans" panose="020B0604020202020204" pitchFamily="34" charset="0"/>
              </a:rPr>
              <a:t>Illustration:</a:t>
            </a:r>
            <a:r>
              <a:rPr lang="en-US" altLang="en-US" sz="2200" dirty="0">
                <a:latin typeface="Liberation Sans" panose="020B0604020202020204" pitchFamily="34" charset="0"/>
              </a:rPr>
              <a:t> </a:t>
            </a:r>
            <a:r>
              <a:rPr lang="en-US" altLang="en-US" sz="2200" dirty="0" smtClean="0">
                <a:latin typeface="Liberation Sans" panose="020B0604020202020204" pitchFamily="34" charset="0"/>
              </a:rPr>
              <a:t>Assume </a:t>
            </a:r>
            <a:r>
              <a:rPr lang="en-US" altLang="en-US" sz="2200" dirty="0">
                <a:latin typeface="Liberation Sans" panose="020B0604020202020204" pitchFamily="34" charset="0"/>
              </a:rPr>
              <a:t>in the preceding example that the custodian had </a:t>
            </a:r>
            <a:r>
              <a:rPr lang="en-US" altLang="en-US" sz="2200" b="1" dirty="0">
                <a:latin typeface="Liberation Sans" panose="020B0604020202020204" pitchFamily="34" charset="0"/>
              </a:rPr>
              <a:t>only $12 in cash</a:t>
            </a:r>
            <a:r>
              <a:rPr lang="en-US" altLang="en-US" sz="2200" dirty="0">
                <a:latin typeface="Liberation Sans" panose="020B0604020202020204" pitchFamily="34" charset="0"/>
              </a:rPr>
              <a:t> in the fund plus the receipts as listed.  The request for reimbursement would therefore be for $88.  The entry is:</a:t>
            </a:r>
          </a:p>
        </p:txBody>
      </p:sp>
      <p:sp>
        <p:nvSpPr>
          <p:cNvPr id="917507" name="Text Box 3"/>
          <p:cNvSpPr txBox="1">
            <a:spLocks noChangeArrowheads="1"/>
          </p:cNvSpPr>
          <p:nvPr/>
        </p:nvSpPr>
        <p:spPr bwMode="auto">
          <a:xfrm>
            <a:off x="2362200" y="4667250"/>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175" algn="l">
              <a:tabLst>
                <a:tab pos="4745038" algn="r"/>
                <a:tab pos="6110288" algn="r"/>
              </a:tabLst>
              <a:defRPr sz="2400">
                <a:solidFill>
                  <a:schemeClr val="tx1"/>
                </a:solidFill>
                <a:latin typeface="Times New Roman" pitchFamily="18" charset="0"/>
              </a:defRPr>
            </a:lvl1pPr>
            <a:lvl2pPr marL="1146175" indent="-457200" algn="l">
              <a:tabLst>
                <a:tab pos="4745038" algn="r"/>
                <a:tab pos="6110288" algn="r"/>
              </a:tabLst>
              <a:defRPr sz="2400">
                <a:solidFill>
                  <a:schemeClr val="tx1"/>
                </a:solidFill>
                <a:latin typeface="Times New Roman" pitchFamily="18" charset="0"/>
              </a:defRPr>
            </a:lvl2pPr>
            <a:lvl3pPr marL="1717675" indent="-457200" algn="l">
              <a:tabLst>
                <a:tab pos="4745038" algn="r"/>
                <a:tab pos="6110288" algn="r"/>
              </a:tabLst>
              <a:defRPr sz="2400">
                <a:solidFill>
                  <a:schemeClr val="tx1"/>
                </a:solidFill>
                <a:latin typeface="Times New Roman" pitchFamily="18" charset="0"/>
              </a:defRPr>
            </a:lvl3pPr>
            <a:lvl4pPr marL="2289175" indent="-457200" algn="l">
              <a:tabLst>
                <a:tab pos="4745038" algn="r"/>
                <a:tab pos="6110288" algn="r"/>
              </a:tabLst>
              <a:defRPr sz="2400">
                <a:solidFill>
                  <a:schemeClr val="tx1"/>
                </a:solidFill>
                <a:latin typeface="Times New Roman" pitchFamily="18" charset="0"/>
              </a:defRPr>
            </a:lvl4pPr>
            <a:lvl5pPr marL="2860675" indent="-457200" algn="l">
              <a:tabLst>
                <a:tab pos="4745038" algn="r"/>
                <a:tab pos="6110288"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9pPr>
          </a:lstStyle>
          <a:p>
            <a:pPr>
              <a:spcBef>
                <a:spcPct val="50000"/>
              </a:spcBef>
            </a:pPr>
            <a:r>
              <a:rPr lang="en-US" altLang="en-US" sz="2200" b="1" dirty="0">
                <a:solidFill>
                  <a:srgbClr val="CC0000"/>
                </a:solidFill>
                <a:latin typeface="Liberation Sans" panose="020B0604020202020204" pitchFamily="34" charset="0"/>
                <a:cs typeface="Arial" charset="0"/>
              </a:rPr>
              <a:t>Cash </a:t>
            </a:r>
            <a:r>
              <a:rPr lang="en-US" altLang="en-US" sz="2200" b="1" dirty="0" smtClean="0">
                <a:solidFill>
                  <a:srgbClr val="CC0000"/>
                </a:solidFill>
                <a:latin typeface="Liberation Sans" panose="020B0604020202020204" pitchFamily="34" charset="0"/>
                <a:cs typeface="Arial" charset="0"/>
              </a:rPr>
              <a:t>Over and Short</a:t>
            </a:r>
            <a:r>
              <a:rPr lang="en-US" altLang="en-US" sz="2200" dirty="0">
                <a:latin typeface="Liberation Sans" panose="020B0604020202020204" pitchFamily="34" charset="0"/>
                <a:cs typeface="Arial" charset="0"/>
              </a:rPr>
              <a:t>	</a:t>
            </a:r>
            <a:r>
              <a:rPr lang="en-US" altLang="en-US" sz="2200" b="1" dirty="0">
                <a:solidFill>
                  <a:srgbClr val="CC0000"/>
                </a:solidFill>
                <a:latin typeface="Liberation Sans" panose="020B0604020202020204" pitchFamily="34" charset="0"/>
                <a:cs typeface="Arial" charset="0"/>
              </a:rPr>
              <a:t>1</a:t>
            </a:r>
          </a:p>
        </p:txBody>
      </p:sp>
      <p:sp>
        <p:nvSpPr>
          <p:cNvPr id="917508" name="Text Box 4"/>
          <p:cNvSpPr txBox="1">
            <a:spLocks noChangeArrowheads="1"/>
          </p:cNvSpPr>
          <p:nvPr/>
        </p:nvSpPr>
        <p:spPr bwMode="auto">
          <a:xfrm>
            <a:off x="2362200" y="5153025"/>
            <a:ext cx="6400800" cy="4270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60375" algn="l">
              <a:tabLst>
                <a:tab pos="4745038" algn="r"/>
                <a:tab pos="6110288" algn="r"/>
              </a:tabLst>
              <a:defRPr sz="2400">
                <a:solidFill>
                  <a:schemeClr val="tx1"/>
                </a:solidFill>
                <a:latin typeface="Times New Roman" pitchFamily="18" charset="0"/>
              </a:defRPr>
            </a:lvl1pPr>
            <a:lvl2pPr marL="1146175" indent="-457200" algn="l">
              <a:tabLst>
                <a:tab pos="4745038" algn="r"/>
                <a:tab pos="6110288" algn="r"/>
              </a:tabLst>
              <a:defRPr sz="2400">
                <a:solidFill>
                  <a:schemeClr val="tx1"/>
                </a:solidFill>
                <a:latin typeface="Times New Roman" pitchFamily="18" charset="0"/>
              </a:defRPr>
            </a:lvl2pPr>
            <a:lvl3pPr marL="1717675" indent="-457200" algn="l">
              <a:tabLst>
                <a:tab pos="4745038" algn="r"/>
                <a:tab pos="6110288" algn="r"/>
              </a:tabLst>
              <a:defRPr sz="2400">
                <a:solidFill>
                  <a:schemeClr val="tx1"/>
                </a:solidFill>
                <a:latin typeface="Times New Roman" pitchFamily="18" charset="0"/>
              </a:defRPr>
            </a:lvl3pPr>
            <a:lvl4pPr marL="2289175" indent="-457200" algn="l">
              <a:tabLst>
                <a:tab pos="4745038" algn="r"/>
                <a:tab pos="6110288" algn="r"/>
              </a:tabLst>
              <a:defRPr sz="2400">
                <a:solidFill>
                  <a:schemeClr val="tx1"/>
                </a:solidFill>
                <a:latin typeface="Times New Roman" pitchFamily="18" charset="0"/>
              </a:defRPr>
            </a:lvl4pPr>
            <a:lvl5pPr marL="2860675" indent="-457200" algn="l">
              <a:tabLst>
                <a:tab pos="4745038" algn="r"/>
                <a:tab pos="6110288" algn="r"/>
              </a:tabLst>
              <a:defRPr sz="2400">
                <a:solidFill>
                  <a:schemeClr val="tx1"/>
                </a:solidFill>
                <a:latin typeface="Times New Roman" pitchFamily="18" charset="0"/>
              </a:defRPr>
            </a:lvl5pPr>
            <a:lvl6pPr marL="33178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6pPr>
            <a:lvl7pPr marL="37750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7pPr>
            <a:lvl8pPr marL="42322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8pPr>
            <a:lvl9pPr marL="4689475" indent="-457200" eaLnBrk="0" fontAlgn="base" hangingPunct="0">
              <a:spcBef>
                <a:spcPct val="0"/>
              </a:spcBef>
              <a:spcAft>
                <a:spcPct val="0"/>
              </a:spcAft>
              <a:tabLst>
                <a:tab pos="4745038" algn="r"/>
                <a:tab pos="611028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Cash		88</a:t>
            </a:r>
          </a:p>
        </p:txBody>
      </p:sp>
      <p:sp>
        <p:nvSpPr>
          <p:cNvPr id="917511" name="Text Box 7"/>
          <p:cNvSpPr txBox="1">
            <a:spLocks noChangeArrowheads="1"/>
          </p:cNvSpPr>
          <p:nvPr/>
        </p:nvSpPr>
        <p:spPr bwMode="auto">
          <a:xfrm>
            <a:off x="2362200" y="32178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Postage </a:t>
            </a:r>
            <a:r>
              <a:rPr lang="en-US" altLang="en-US" sz="2200" dirty="0" smtClean="0">
                <a:latin typeface="Liberation Sans" panose="020B0604020202020204" pitchFamily="34" charset="0"/>
                <a:cs typeface="Arial" charset="0"/>
              </a:rPr>
              <a:t>Expense</a:t>
            </a:r>
            <a:r>
              <a:rPr lang="en-US" altLang="en-US" sz="2200" dirty="0">
                <a:latin typeface="Liberation Sans" panose="020B0604020202020204" pitchFamily="34" charset="0"/>
                <a:cs typeface="Arial" charset="0"/>
              </a:rPr>
              <a:t>	44</a:t>
            </a:r>
          </a:p>
        </p:txBody>
      </p:sp>
      <p:sp>
        <p:nvSpPr>
          <p:cNvPr id="917512" name="Text Box 8"/>
          <p:cNvSpPr txBox="1">
            <a:spLocks noChangeArrowheads="1"/>
          </p:cNvSpPr>
          <p:nvPr/>
        </p:nvSpPr>
        <p:spPr bwMode="auto">
          <a:xfrm>
            <a:off x="762000" y="3217863"/>
            <a:ext cx="15240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lgn="l">
              <a:defRPr sz="2400">
                <a:solidFill>
                  <a:schemeClr val="tx1"/>
                </a:solidFill>
                <a:latin typeface="Times New Roman" pitchFamily="18" charset="0"/>
              </a:defRPr>
            </a:lvl1pPr>
            <a:lvl2pPr marL="1028700" indent="-457200" algn="l">
              <a:defRPr sz="2400">
                <a:solidFill>
                  <a:schemeClr val="tx1"/>
                </a:solidFill>
                <a:latin typeface="Times New Roman" pitchFamily="18" charset="0"/>
              </a:defRPr>
            </a:lvl2pPr>
            <a:lvl3pPr marL="160020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March 15</a:t>
            </a:r>
          </a:p>
        </p:txBody>
      </p:sp>
      <p:sp>
        <p:nvSpPr>
          <p:cNvPr id="917513" name="Text Box 9"/>
          <p:cNvSpPr txBox="1">
            <a:spLocks noChangeArrowheads="1"/>
          </p:cNvSpPr>
          <p:nvPr/>
        </p:nvSpPr>
        <p:spPr bwMode="auto">
          <a:xfrm>
            <a:off x="2362200" y="3675063"/>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Supplies	38</a:t>
            </a:r>
          </a:p>
        </p:txBody>
      </p:sp>
      <p:sp>
        <p:nvSpPr>
          <p:cNvPr id="917514" name="Text Box 10"/>
          <p:cNvSpPr txBox="1">
            <a:spLocks noChangeArrowheads="1"/>
          </p:cNvSpPr>
          <p:nvPr/>
        </p:nvSpPr>
        <p:spPr bwMode="auto">
          <a:xfrm>
            <a:off x="2362200" y="4179888"/>
            <a:ext cx="6400800" cy="42703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285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tabLst>
                <a:tab pos="4745038" algn="r"/>
              </a:tabLst>
              <a:defRPr sz="2400">
                <a:solidFill>
                  <a:schemeClr val="tx1"/>
                </a:solidFill>
                <a:latin typeface="Times New Roman" pitchFamily="18" charset="0"/>
              </a:defRPr>
            </a:lvl1pPr>
            <a:lvl2pPr marL="1028700" indent="-457200" algn="l">
              <a:tabLst>
                <a:tab pos="4745038" algn="r"/>
              </a:tabLst>
              <a:defRPr sz="2400">
                <a:solidFill>
                  <a:schemeClr val="tx1"/>
                </a:solidFill>
                <a:latin typeface="Times New Roman" pitchFamily="18" charset="0"/>
              </a:defRPr>
            </a:lvl2pPr>
            <a:lvl3pPr marL="1600200" indent="-457200" algn="l">
              <a:tabLst>
                <a:tab pos="4745038" algn="r"/>
              </a:tabLst>
              <a:defRPr sz="2400">
                <a:solidFill>
                  <a:schemeClr val="tx1"/>
                </a:solidFill>
                <a:latin typeface="Times New Roman" pitchFamily="18" charset="0"/>
              </a:defRPr>
            </a:lvl3pPr>
            <a:lvl4pPr marL="2171700" indent="-457200" algn="l">
              <a:tabLst>
                <a:tab pos="4745038" algn="r"/>
              </a:tabLst>
              <a:defRPr sz="2400">
                <a:solidFill>
                  <a:schemeClr val="tx1"/>
                </a:solidFill>
                <a:latin typeface="Times New Roman" pitchFamily="18" charset="0"/>
              </a:defRPr>
            </a:lvl4pPr>
            <a:lvl5pPr marL="2743200" indent="-457200" algn="l">
              <a:tabLst>
                <a:tab pos="4745038" algn="r"/>
              </a:tabLst>
              <a:defRPr sz="2400">
                <a:solidFill>
                  <a:schemeClr val="tx1"/>
                </a:solidFill>
                <a:latin typeface="Times New Roman" pitchFamily="18" charset="0"/>
              </a:defRPr>
            </a:lvl5pPr>
            <a:lvl6pPr marL="3200400" indent="-457200" eaLnBrk="0" fontAlgn="base" hangingPunct="0">
              <a:spcBef>
                <a:spcPct val="0"/>
              </a:spcBef>
              <a:spcAft>
                <a:spcPct val="0"/>
              </a:spcAft>
              <a:tabLst>
                <a:tab pos="4745038" algn="r"/>
              </a:tabLst>
              <a:defRPr sz="2400">
                <a:solidFill>
                  <a:schemeClr val="tx1"/>
                </a:solidFill>
                <a:latin typeface="Times New Roman" pitchFamily="18" charset="0"/>
              </a:defRPr>
            </a:lvl6pPr>
            <a:lvl7pPr marL="3657600" indent="-457200" eaLnBrk="0" fontAlgn="base" hangingPunct="0">
              <a:spcBef>
                <a:spcPct val="0"/>
              </a:spcBef>
              <a:spcAft>
                <a:spcPct val="0"/>
              </a:spcAft>
              <a:tabLst>
                <a:tab pos="4745038" algn="r"/>
              </a:tabLst>
              <a:defRPr sz="2400">
                <a:solidFill>
                  <a:schemeClr val="tx1"/>
                </a:solidFill>
                <a:latin typeface="Times New Roman" pitchFamily="18" charset="0"/>
              </a:defRPr>
            </a:lvl7pPr>
            <a:lvl8pPr marL="4114800" indent="-457200" eaLnBrk="0" fontAlgn="base" hangingPunct="0">
              <a:spcBef>
                <a:spcPct val="0"/>
              </a:spcBef>
              <a:spcAft>
                <a:spcPct val="0"/>
              </a:spcAft>
              <a:tabLst>
                <a:tab pos="4745038" algn="r"/>
              </a:tabLst>
              <a:defRPr sz="2400">
                <a:solidFill>
                  <a:schemeClr val="tx1"/>
                </a:solidFill>
                <a:latin typeface="Times New Roman" pitchFamily="18" charset="0"/>
              </a:defRPr>
            </a:lvl8pPr>
            <a:lvl9pPr marL="4572000" indent="-457200" eaLnBrk="0" fontAlgn="base" hangingPunct="0">
              <a:spcBef>
                <a:spcPct val="0"/>
              </a:spcBef>
              <a:spcAft>
                <a:spcPct val="0"/>
              </a:spcAft>
              <a:tabLst>
                <a:tab pos="4745038" algn="r"/>
              </a:tabLst>
              <a:defRPr sz="2400">
                <a:solidFill>
                  <a:schemeClr val="tx1"/>
                </a:solidFill>
                <a:latin typeface="Times New Roman" pitchFamily="18" charset="0"/>
              </a:defRPr>
            </a:lvl9pPr>
          </a:lstStyle>
          <a:p>
            <a:pPr>
              <a:spcBef>
                <a:spcPct val="50000"/>
              </a:spcBef>
            </a:pPr>
            <a:r>
              <a:rPr lang="en-US" altLang="en-US" sz="2200" dirty="0">
                <a:latin typeface="Liberation Sans" panose="020B0604020202020204" pitchFamily="34" charset="0"/>
                <a:cs typeface="Arial" charset="0"/>
              </a:rPr>
              <a:t>Miscellaneous </a:t>
            </a:r>
            <a:r>
              <a:rPr lang="en-US" altLang="en-US" sz="2200" dirty="0" smtClean="0">
                <a:latin typeface="Liberation Sans" panose="020B0604020202020204" pitchFamily="34" charset="0"/>
                <a:cs typeface="Arial" charset="0"/>
              </a:rPr>
              <a:t>Expense</a:t>
            </a:r>
            <a:r>
              <a:rPr lang="en-US" altLang="en-US" sz="2200" dirty="0">
                <a:latin typeface="Liberation Sans" panose="020B0604020202020204" pitchFamily="34" charset="0"/>
                <a:cs typeface="Arial" charset="0"/>
              </a:rPr>
              <a:t>	5</a:t>
            </a:r>
          </a:p>
        </p:txBody>
      </p:sp>
      <p:sp>
        <p:nvSpPr>
          <p:cNvPr id="11"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i="0" dirty="0">
              <a:effectLst/>
              <a:latin typeface="Liberation Sans" panose="020B0604020202020204" pitchFamily="34" charset="0"/>
            </a:endParaRPr>
          </a:p>
        </p:txBody>
      </p:sp>
      <p:sp>
        <p:nvSpPr>
          <p:cNvPr id="12"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sz="3200" b="1" dirty="0" smtClean="0">
                <a:solidFill>
                  <a:schemeClr val="tx2">
                    <a:lumMod val="50000"/>
                  </a:schemeClr>
                </a:solidFill>
                <a:latin typeface="Liberation Sans" panose="020B0604020202020204" pitchFamily="34" charset="0"/>
              </a:rPr>
              <a:t>REPLENISHING THE PETTY CASH FUND</a:t>
            </a:r>
            <a:endParaRPr lang="en-US" altLang="en-US" sz="3200" b="1" dirty="0">
              <a:solidFill>
                <a:schemeClr val="tx2">
                  <a:lumMod val="50000"/>
                </a:schemeClr>
              </a:solidFill>
              <a:latin typeface="Liberation Sans" panose="020B0604020202020204" pitchFamily="34" charset="0"/>
            </a:endParaRPr>
          </a:p>
        </p:txBody>
      </p: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5</a:t>
            </a:r>
            <a:endParaRPr lang="en-US" altLang="en-US" dirty="0"/>
          </a:p>
        </p:txBody>
      </p:sp>
      <p:pic>
        <p:nvPicPr>
          <p:cNvPr id="14" name="Picture 3" descr="119649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82" y="4371089"/>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6"/>
          <p:cNvSpPr>
            <a:spLocks noChangeArrowheads="1"/>
          </p:cNvSpPr>
          <p:nvPr/>
        </p:nvSpPr>
        <p:spPr bwMode="auto">
          <a:xfrm rot="10618854">
            <a:off x="912532" y="5644264"/>
            <a:ext cx="2452688" cy="560388"/>
          </a:xfrm>
          <a:prstGeom prst="curvedDownArrow">
            <a:avLst>
              <a:gd name="adj1" fmla="val 54385"/>
              <a:gd name="adj2" fmla="val 108730"/>
              <a:gd name="adj3" fmla="val 33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Comic Sans MS" panose="030F0702030302020204" pitchFamily="66" charset="0"/>
              </a:defRPr>
            </a:lvl1pPr>
            <a:lvl2pPr marL="742950" indent="-285750">
              <a:defRPr sz="2400">
                <a:solidFill>
                  <a:schemeClr val="tx1"/>
                </a:solidFill>
                <a:latin typeface="Comic Sans MS" panose="030F0702030302020204" pitchFamily="66" charset="0"/>
              </a:defRPr>
            </a:lvl2pPr>
            <a:lvl3pPr marL="1143000" indent="-228600">
              <a:defRPr sz="2400">
                <a:solidFill>
                  <a:schemeClr val="tx1"/>
                </a:solidFill>
                <a:latin typeface="Comic Sans MS" panose="030F0702030302020204" pitchFamily="66" charset="0"/>
              </a:defRPr>
            </a:lvl3pPr>
            <a:lvl4pPr marL="1600200" indent="-228600">
              <a:defRPr sz="2400">
                <a:solidFill>
                  <a:schemeClr val="tx1"/>
                </a:solidFill>
                <a:latin typeface="Comic Sans MS" panose="030F0702030302020204" pitchFamily="66" charset="0"/>
              </a:defRPr>
            </a:lvl4pPr>
            <a:lvl5pPr marL="2057400" indent="-228600">
              <a:defRPr sz="2400">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sz="2400">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sz="2400">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sz="2400">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sz="2400">
                <a:solidFill>
                  <a:schemeClr val="tx1"/>
                </a:solidFill>
                <a:latin typeface="Comic Sans MS" panose="030F0702030302020204" pitchFamily="66" charset="0"/>
              </a:defRPr>
            </a:lvl9pPr>
          </a:lstStyle>
          <a:p>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7507"/>
                                        </p:tgtEl>
                                        <p:attrNameLst>
                                          <p:attrName>style.visibility</p:attrName>
                                        </p:attrNameLst>
                                      </p:cBhvr>
                                      <p:to>
                                        <p:strVal val="visible"/>
                                      </p:to>
                                    </p:set>
                                    <p:animEffect transition="in" filter="wipe(left)">
                                      <p:cBhvr>
                                        <p:cTn id="7" dur="500"/>
                                        <p:tgtEl>
                                          <p:spTgt spid="9175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17508"/>
                                        </p:tgtEl>
                                        <p:attrNameLst>
                                          <p:attrName>style.visibility</p:attrName>
                                        </p:attrNameLst>
                                      </p:cBhvr>
                                      <p:to>
                                        <p:strVal val="visible"/>
                                      </p:to>
                                    </p:set>
                                    <p:animEffect transition="in" filter="wipe(left)">
                                      <p:cBhvr>
                                        <p:cTn id="12"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07" grpId="0" autoUpdateAnimBg="0"/>
      <p:bldP spid="917508"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ight Arrow 4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46" name="Rectangle 2"/>
          <p:cNvSpPr>
            <a:spLocks noChangeArrowheads="1"/>
          </p:cNvSpPr>
          <p:nvPr/>
        </p:nvSpPr>
        <p:spPr bwMode="auto">
          <a:xfrm>
            <a:off x="846160" y="3088944"/>
            <a:ext cx="326864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RELEVANT FACTS</a:t>
            </a:r>
            <a:endParaRPr lang="en-US" altLang="en-US" sz="2300" b="1" i="0" dirty="0">
              <a:solidFill>
                <a:srgbClr val="CC0000"/>
              </a:solidFill>
              <a:effectLst/>
              <a:latin typeface="Liberation Sans" panose="020B0604020202020204" pitchFamily="34" charset="0"/>
            </a:endParaRPr>
          </a:p>
        </p:txBody>
      </p:sp>
      <p:pic>
        <p:nvPicPr>
          <p:cNvPr id="4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TextBox 47"/>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49" name="Isosceles Triangle 48"/>
          <p:cNvSpPr/>
          <p:nvPr/>
        </p:nvSpPr>
        <p:spPr bwMode="auto">
          <a:xfrm rot="5400000">
            <a:off x="2534961" y="2112240"/>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0" name="TextBox 49"/>
          <p:cNvSpPr txBox="1"/>
          <p:nvPr/>
        </p:nvSpPr>
        <p:spPr>
          <a:xfrm>
            <a:off x="846160" y="196134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l">
              <a:spcBef>
                <a:spcPct val="50000"/>
              </a:spcBef>
              <a:defRPr sz="1800" b="1" i="0">
                <a:solidFill>
                  <a:srgbClr val="E20000"/>
                </a:solidFill>
                <a:effectLst/>
                <a:latin typeface="Liberation Sans" panose="020B0604020202020204" pitchFamily="34" charset="0"/>
              </a:defRPr>
            </a:lvl1pPr>
            <a:lvl2pPr marL="742950" indent="-285750">
              <a:defRPr b="1" i="1">
                <a:effectLst>
                  <a:outerShdw blurRad="38100" dist="38100" dir="2700000" algn="tl">
                    <a:srgbClr val="000000">
                      <a:alpha val="43137"/>
                    </a:srgbClr>
                  </a:outerShdw>
                </a:effectLst>
                <a:latin typeface="Times New Roman" pitchFamily="18" charset="0"/>
              </a:defRPr>
            </a:lvl2pPr>
            <a:lvl3pPr marL="1143000" indent="-228600">
              <a:defRPr b="1" i="1">
                <a:effectLst>
                  <a:outerShdw blurRad="38100" dist="38100" dir="2700000" algn="tl">
                    <a:srgbClr val="000000">
                      <a:alpha val="43137"/>
                    </a:srgbClr>
                  </a:outerShdw>
                </a:effectLst>
                <a:latin typeface="Times New Roman" pitchFamily="18" charset="0"/>
              </a:defRPr>
            </a:lvl3pPr>
            <a:lvl4pPr marL="1600200" indent="-228600">
              <a:defRPr b="1" i="1">
                <a:effectLst>
                  <a:outerShdw blurRad="38100" dist="38100" dir="2700000" algn="tl">
                    <a:srgbClr val="000000">
                      <a:alpha val="43137"/>
                    </a:srgbClr>
                  </a:outerShdw>
                </a:effectLst>
                <a:latin typeface="Times New Roman" pitchFamily="18" charset="0"/>
              </a:defRPr>
            </a:lvl4pPr>
            <a:lvl5pPr marL="2057400" indent="-228600">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defRPr b="1" i="1">
                <a:effectLst>
                  <a:outerShdw blurRad="38100" dist="38100" dir="2700000" algn="tl">
                    <a:srgbClr val="000000">
                      <a:alpha val="43137"/>
                    </a:srgbClr>
                  </a:outerShdw>
                </a:effectLst>
                <a:latin typeface="Times New Roman" pitchFamily="18" charset="0"/>
              </a:defRPr>
            </a:lvl9pPr>
          </a:lstStyle>
          <a:p>
            <a:r>
              <a:rPr lang="en-US" dirty="0">
                <a:solidFill>
                  <a:srgbClr val="CC0000"/>
                </a:solidFill>
              </a:rPr>
              <a:t>LEARNING OBJECTIVE</a:t>
            </a:r>
          </a:p>
        </p:txBody>
      </p:sp>
      <p:sp>
        <p:nvSpPr>
          <p:cNvPr id="51" name="Rounded Rectangle 50"/>
          <p:cNvSpPr/>
          <p:nvPr/>
        </p:nvSpPr>
        <p:spPr bwMode="auto">
          <a:xfrm>
            <a:off x="3407389" y="1727623"/>
            <a:ext cx="5211171" cy="1139754"/>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Compare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the accounting procedures for fraud, internal control</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 and </a:t>
            </a:r>
            <a:r>
              <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rPr>
              <a:t>cash under GAAP and IFRS</a:t>
            </a:r>
            <a:r>
              <a:rPr lang="en-US" sz="2100" b="1" dirty="0" smtClean="0">
                <a:solidFill>
                  <a:schemeClr val="accent3"/>
                </a:solidFill>
                <a:effectLst>
                  <a:outerShdw blurRad="38100" dist="38100" dir="2700000" algn="tl">
                    <a:srgbClr val="000000">
                      <a:alpha val="43137"/>
                    </a:srgbClr>
                  </a:outerShdw>
                </a:effectLst>
                <a:latin typeface="Liberation Sans" panose="020B0604020202020204" pitchFamily="34" charset="0"/>
              </a:rPr>
              <a:t>.</a:t>
            </a:r>
            <a:endParaRPr lang="en-US" sz="2100" b="1"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52" name="TextBox 51"/>
          <p:cNvSpPr txBox="1"/>
          <p:nvPr/>
        </p:nvSpPr>
        <p:spPr>
          <a:xfrm>
            <a:off x="2787242" y="1936398"/>
            <a:ext cx="554182" cy="707886"/>
          </a:xfrm>
          <a:prstGeom prst="rect">
            <a:avLst/>
          </a:prstGeom>
          <a:noFill/>
        </p:spPr>
        <p:txBody>
          <a:bodyPr wrap="square" rtlCol="0">
            <a:spAutoFit/>
          </a:bodyPr>
          <a:lstStyle/>
          <a:p>
            <a:pPr algn="ctr"/>
            <a:r>
              <a:rPr lang="en-US" sz="4000" b="1" dirty="0" smtClean="0">
                <a:solidFill>
                  <a:srgbClr val="CC0000"/>
                </a:solidFill>
                <a:latin typeface="Liberation Sans" panose="020B0604020202020204" pitchFamily="34" charset="0"/>
              </a:rPr>
              <a:t>6</a:t>
            </a:r>
            <a:endParaRPr lang="en-US" sz="4000" b="1" i="0" dirty="0">
              <a:solidFill>
                <a:srgbClr val="CC0000"/>
              </a:solidFill>
              <a:effectLst/>
              <a:latin typeface="Liberation Sans" panose="020B0604020202020204" pitchFamily="34" charset="0"/>
            </a:endParaRPr>
          </a:p>
        </p:txBody>
      </p:sp>
      <p:cxnSp>
        <p:nvCxnSpPr>
          <p:cNvPr id="53" name="Straight Connector 52"/>
          <p:cNvCxnSpPr/>
          <p:nvPr/>
        </p:nvCxnSpPr>
        <p:spPr bwMode="auto">
          <a:xfrm>
            <a:off x="2522560" y="1622376"/>
            <a:ext cx="0" cy="1336432"/>
          </a:xfrm>
          <a:prstGeom prst="line">
            <a:avLst/>
          </a:prstGeom>
          <a:solidFill>
            <a:schemeClr val="accent1"/>
          </a:solidFill>
          <a:ln w="19050" cap="sq" cmpd="sng" algn="ctr">
            <a:solidFill>
              <a:schemeClr val="tx1"/>
            </a:solidFill>
            <a:prstDash val="solid"/>
            <a:round/>
            <a:headEnd type="none" w="sm" len="sm"/>
            <a:tailEnd type="none" w="sm" len="sm"/>
          </a:ln>
          <a:effectLst/>
        </p:spPr>
      </p:cxnSp>
      <p:cxnSp>
        <p:nvCxnSpPr>
          <p:cNvPr id="54" name="Straight Connector 53"/>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56" name="Rectangle 4"/>
          <p:cNvSpPr>
            <a:spLocks noChangeArrowheads="1"/>
          </p:cNvSpPr>
          <p:nvPr/>
        </p:nvSpPr>
        <p:spPr bwMode="auto">
          <a:xfrm>
            <a:off x="846160" y="3581400"/>
            <a:ext cx="7764440" cy="191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fraud triangle </a:t>
            </a:r>
            <a:r>
              <a:rPr lang="en-US" sz="1900" dirty="0" smtClean="0">
                <a:latin typeface="Liberation Sans" panose="020B0604020202020204" pitchFamily="34" charset="0"/>
              </a:rPr>
              <a:t>is </a:t>
            </a:r>
            <a:r>
              <a:rPr lang="en-US" sz="1900" dirty="0">
                <a:latin typeface="Liberation Sans" panose="020B0604020202020204" pitchFamily="34" charset="0"/>
              </a:rPr>
              <a:t>applicable to all international </a:t>
            </a:r>
            <a:r>
              <a:rPr lang="en-US" sz="1900" dirty="0" smtClean="0">
                <a:latin typeface="Liberation Sans" panose="020B0604020202020204" pitchFamily="34" charset="0"/>
              </a:rPr>
              <a:t>companies. Some </a:t>
            </a:r>
            <a:r>
              <a:rPr lang="en-US" sz="1900" dirty="0">
                <a:latin typeface="Liberation Sans" panose="020B0604020202020204" pitchFamily="34" charset="0"/>
              </a:rPr>
              <a:t>of the major frauds on an international basis are </a:t>
            </a:r>
            <a:r>
              <a:rPr lang="en-US" sz="1900" b="1" dirty="0">
                <a:solidFill>
                  <a:srgbClr val="CC0000"/>
                </a:solidFill>
                <a:latin typeface="Liberation Sans" panose="020B0604020202020204" pitchFamily="34" charset="0"/>
              </a:rPr>
              <a:t>Parmalat</a:t>
            </a:r>
            <a:r>
              <a:rPr lang="en-US" sz="1900" dirty="0">
                <a:latin typeface="Liberation Sans" panose="020B0604020202020204" pitchFamily="34" charset="0"/>
              </a:rPr>
              <a:t> (Italy), </a:t>
            </a:r>
            <a:r>
              <a:rPr lang="en-US" sz="1900" b="1" dirty="0">
                <a:solidFill>
                  <a:srgbClr val="CC0000"/>
                </a:solidFill>
                <a:latin typeface="Liberation Sans" panose="020B0604020202020204" pitchFamily="34" charset="0"/>
              </a:rPr>
              <a:t>Royal</a:t>
            </a:r>
            <a:r>
              <a:rPr lang="en-US" sz="1900" dirty="0" smtClean="0">
                <a:latin typeface="Liberation Sans" panose="020B0604020202020204" pitchFamily="34" charset="0"/>
              </a:rPr>
              <a:t> </a:t>
            </a:r>
            <a:r>
              <a:rPr lang="en-US" sz="1900" b="1" dirty="0">
                <a:solidFill>
                  <a:srgbClr val="CC0000"/>
                </a:solidFill>
                <a:latin typeface="Liberation Sans" panose="020B0604020202020204" pitchFamily="34" charset="0"/>
              </a:rPr>
              <a:t>Ahold</a:t>
            </a:r>
            <a:r>
              <a:rPr lang="en-US" sz="1900" dirty="0" smtClean="0">
                <a:latin typeface="Liberation Sans" panose="020B0604020202020204" pitchFamily="34" charset="0"/>
              </a:rPr>
              <a:t> </a:t>
            </a:r>
            <a:r>
              <a:rPr lang="en-US" sz="1900" dirty="0">
                <a:latin typeface="Liberation Sans" panose="020B0604020202020204" pitchFamily="34" charset="0"/>
              </a:rPr>
              <a:t>(the Netherlands), and </a:t>
            </a:r>
            <a:r>
              <a:rPr lang="en-US" sz="1900" b="1" dirty="0">
                <a:solidFill>
                  <a:srgbClr val="CC0000"/>
                </a:solidFill>
                <a:latin typeface="Liberation Sans" panose="020B0604020202020204" pitchFamily="34" charset="0"/>
              </a:rPr>
              <a:t>Satyam</a:t>
            </a:r>
            <a:r>
              <a:rPr lang="en-US" sz="1900" dirty="0">
                <a:latin typeface="Liberation Sans" panose="020B0604020202020204" pitchFamily="34" charset="0"/>
              </a:rPr>
              <a:t> </a:t>
            </a:r>
            <a:r>
              <a:rPr lang="en-US" sz="1900" b="1" dirty="0">
                <a:solidFill>
                  <a:srgbClr val="CC0000"/>
                </a:solidFill>
                <a:latin typeface="Liberation Sans" panose="020B0604020202020204" pitchFamily="34" charset="0"/>
              </a:rPr>
              <a:t>Computer</a:t>
            </a:r>
            <a:r>
              <a:rPr lang="en-US" sz="1900" dirty="0">
                <a:latin typeface="Liberation Sans" panose="020B0604020202020204" pitchFamily="34" charset="0"/>
              </a:rPr>
              <a:t> </a:t>
            </a:r>
            <a:r>
              <a:rPr lang="en-US" sz="1900" b="1" dirty="0">
                <a:solidFill>
                  <a:srgbClr val="CC0000"/>
                </a:solidFill>
                <a:latin typeface="Liberation Sans" panose="020B0604020202020204" pitchFamily="34" charset="0"/>
              </a:rPr>
              <a:t>Services</a:t>
            </a:r>
            <a:r>
              <a:rPr lang="en-US" sz="1900" dirty="0">
                <a:latin typeface="Liberation Sans" panose="020B0604020202020204" pitchFamily="34" charset="0"/>
              </a:rPr>
              <a:t> (India</a:t>
            </a:r>
            <a:r>
              <a:rPr lang="en-US" sz="1900" dirty="0" smtClean="0">
                <a:latin typeface="Liberation Sans" panose="020B0604020202020204" pitchFamily="34" charset="0"/>
              </a:rPr>
              <a:t>).</a:t>
            </a:r>
          </a:p>
        </p:txBody>
      </p:sp>
      <p:sp>
        <p:nvSpPr>
          <p:cNvPr id="57"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6 </a:t>
            </a:r>
            <a:endParaRPr lang="en-US" altLang="en-US" dirty="0"/>
          </a:p>
        </p:txBody>
      </p:sp>
      <p:sp>
        <p:nvSpPr>
          <p:cNvPr id="17"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396303932"/>
      </p:ext>
    </p:extLst>
  </p:cSld>
  <p:clrMapOvr>
    <a:masterClrMapping/>
  </p:clrMapOvr>
  <p:transition>
    <p:wipe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a:spLocks noChangeArrowheads="1"/>
          </p:cNvSpPr>
          <p:nvPr/>
        </p:nvSpPr>
        <p:spPr bwMode="auto">
          <a:xfrm>
            <a:off x="846160" y="1828800"/>
            <a:ext cx="7764440" cy="374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a:latin typeface="Liberation Sans" panose="020B0604020202020204" pitchFamily="34" charset="0"/>
              </a:rPr>
              <a:t>Rising economic crime poses a growing threat to companies, with 34% of all organizations worldwide being victims of fraud in a recent 12-month period.</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Accounting </a:t>
            </a:r>
            <a:r>
              <a:rPr lang="en-US" sz="1900" dirty="0">
                <a:latin typeface="Liberation Sans" panose="020B0604020202020204" pitchFamily="34" charset="0"/>
              </a:rPr>
              <a:t>scandals both in the United States and internationally have re-ignited </a:t>
            </a:r>
            <a:r>
              <a:rPr lang="en-US" sz="1900" dirty="0" smtClean="0">
                <a:latin typeface="Liberation Sans" panose="020B0604020202020204" pitchFamily="34" charset="0"/>
              </a:rPr>
              <a:t>the debate </a:t>
            </a:r>
            <a:r>
              <a:rPr lang="en-US" sz="1900" dirty="0">
                <a:latin typeface="Liberation Sans" panose="020B0604020202020204" pitchFamily="34" charset="0"/>
              </a:rPr>
              <a:t>over the relative merits of GAAP, which takes a “rules-based” approach </a:t>
            </a:r>
            <a:r>
              <a:rPr lang="en-US" sz="1900" dirty="0" smtClean="0">
                <a:latin typeface="Liberation Sans" panose="020B0604020202020204" pitchFamily="34" charset="0"/>
              </a:rPr>
              <a:t>to accounting</a:t>
            </a:r>
            <a:r>
              <a:rPr lang="en-US" sz="1900" dirty="0">
                <a:latin typeface="Liberation Sans" panose="020B0604020202020204" pitchFamily="34" charset="0"/>
              </a:rPr>
              <a:t>, versus IFRS, which takes a “principles-based” approach. The </a:t>
            </a:r>
            <a:r>
              <a:rPr lang="en-US" sz="1900" dirty="0" smtClean="0">
                <a:latin typeface="Liberation Sans" panose="020B0604020202020204" pitchFamily="34" charset="0"/>
              </a:rPr>
              <a:t>FASB announced </a:t>
            </a:r>
            <a:r>
              <a:rPr lang="en-US" sz="1900" dirty="0">
                <a:latin typeface="Liberation Sans" panose="020B0604020202020204" pitchFamily="34" charset="0"/>
              </a:rPr>
              <a:t>that it intends to introduce more principles-based standards</a:t>
            </a:r>
            <a:r>
              <a:rPr lang="en-US" sz="1900" dirty="0" smtClean="0">
                <a:latin typeface="Liberation Sans" panose="020B0604020202020204" pitchFamily="34" charset="0"/>
              </a:rPr>
              <a:t>.</a:t>
            </a:r>
          </a:p>
        </p:txBody>
      </p:sp>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4"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6"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627952640"/>
      </p:ext>
    </p:extLst>
  </p:cSld>
  <p:clrMapOvr>
    <a:masterClrMapping/>
  </p:clrMapOvr>
  <p:transition>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1" name="Rectangle 4"/>
          <p:cNvSpPr>
            <a:spLocks noChangeArrowheads="1"/>
          </p:cNvSpPr>
          <p:nvPr/>
        </p:nvSpPr>
        <p:spPr bwMode="auto">
          <a:xfrm>
            <a:off x="846160" y="1828800"/>
            <a:ext cx="7764440" cy="326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On </a:t>
            </a:r>
            <a:r>
              <a:rPr lang="en-US" sz="1900" dirty="0">
                <a:latin typeface="Liberation Sans" panose="020B0604020202020204" pitchFamily="34" charset="0"/>
              </a:rPr>
              <a:t>a lighter note, at one time the Ig Nobel Prize in Economics went to the CEOs </a:t>
            </a:r>
            <a:r>
              <a:rPr lang="en-US" sz="1900" dirty="0" smtClean="0">
                <a:latin typeface="Liberation Sans" panose="020B0604020202020204" pitchFamily="34" charset="0"/>
              </a:rPr>
              <a:t>of those </a:t>
            </a:r>
            <a:r>
              <a:rPr lang="en-US" sz="1900" dirty="0">
                <a:latin typeface="Liberation Sans" panose="020B0604020202020204" pitchFamily="34" charset="0"/>
              </a:rPr>
              <a:t>companies involved in the corporate accounting scandals of that year </a:t>
            </a:r>
            <a:r>
              <a:rPr lang="en-US" sz="1900" dirty="0" smtClean="0">
                <a:latin typeface="Liberation Sans" panose="020B0604020202020204" pitchFamily="34" charset="0"/>
              </a:rPr>
              <a:t>for “</a:t>
            </a:r>
            <a:r>
              <a:rPr lang="en-US" sz="1900" dirty="0">
                <a:latin typeface="Liberation Sans" panose="020B0604020202020204" pitchFamily="34" charset="0"/>
              </a:rPr>
              <a:t>adapting the mathematical concept of imaginary numbers for use in the </a:t>
            </a:r>
            <a:r>
              <a:rPr lang="en-US" sz="1900" dirty="0" smtClean="0">
                <a:latin typeface="Liberation Sans" panose="020B0604020202020204" pitchFamily="34" charset="0"/>
              </a:rPr>
              <a:t>business world</a:t>
            </a:r>
            <a:r>
              <a:rPr lang="en-US" sz="1900" dirty="0">
                <a:latin typeface="Liberation Sans" panose="020B0604020202020204" pitchFamily="34" charset="0"/>
              </a:rPr>
              <a:t>.” A parody of the Nobel Prizes, the Ig Nobel Prizes (read Ignoble, as not noble</a:t>
            </a:r>
            <a:r>
              <a:rPr lang="en-US" sz="1900" dirty="0" smtClean="0">
                <a:latin typeface="Liberation Sans" panose="020B0604020202020204" pitchFamily="34" charset="0"/>
              </a:rPr>
              <a:t>) are </a:t>
            </a:r>
            <a:r>
              <a:rPr lang="en-US" sz="1900" dirty="0">
                <a:latin typeface="Liberation Sans" panose="020B0604020202020204" pitchFamily="34" charset="0"/>
              </a:rPr>
              <a:t>given each year in early October for 10 achievements that “first make </a:t>
            </a:r>
            <a:r>
              <a:rPr lang="en-US" sz="1900" dirty="0" smtClean="0">
                <a:latin typeface="Liberation Sans" panose="020B0604020202020204" pitchFamily="34" charset="0"/>
              </a:rPr>
              <a:t>people laugh</a:t>
            </a:r>
            <a:r>
              <a:rPr lang="en-US" sz="1900" dirty="0">
                <a:latin typeface="Liberation Sans" panose="020B0604020202020204" pitchFamily="34" charset="0"/>
              </a:rPr>
              <a:t>, and then make them </a:t>
            </a:r>
            <a:r>
              <a:rPr lang="en-US" sz="1900" dirty="0" smtClean="0">
                <a:latin typeface="Liberation Sans" panose="020B0604020202020204" pitchFamily="34" charset="0"/>
              </a:rPr>
              <a:t>think” (see en.wikipedia.org/wiki/Ig_Nobel_Prize</a:t>
            </a:r>
            <a:r>
              <a:rPr lang="en-US" sz="1900" dirty="0">
                <a:latin typeface="Liberation Sans" panose="020B0604020202020204" pitchFamily="34" charset="0"/>
              </a:rPr>
              <a:t>).</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6"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7"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541937464"/>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1" name="Rectangle 4"/>
          <p:cNvSpPr>
            <a:spLocks noChangeArrowheads="1"/>
          </p:cNvSpPr>
          <p:nvPr/>
        </p:nvSpPr>
        <p:spPr bwMode="auto">
          <a:xfrm>
            <a:off x="846160" y="1827352"/>
            <a:ext cx="7764440" cy="259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Internal </a:t>
            </a:r>
            <a:r>
              <a:rPr lang="en-US" sz="1900" dirty="0">
                <a:latin typeface="Liberation Sans" panose="020B0604020202020204" pitchFamily="34" charset="0"/>
              </a:rPr>
              <a:t>controls are a system of checks and balances designed to prevent and </a:t>
            </a:r>
            <a:r>
              <a:rPr lang="en-US" sz="1900" dirty="0" smtClean="0">
                <a:latin typeface="Liberation Sans" panose="020B0604020202020204" pitchFamily="34" charset="0"/>
              </a:rPr>
              <a:t>detect fraud </a:t>
            </a:r>
            <a:r>
              <a:rPr lang="en-US" sz="1900" dirty="0">
                <a:latin typeface="Liberation Sans" panose="020B0604020202020204" pitchFamily="34" charset="0"/>
              </a:rPr>
              <a:t>and errors. While most companies have these systems in place, many have </a:t>
            </a:r>
            <a:r>
              <a:rPr lang="en-US" sz="1900" dirty="0" smtClean="0">
                <a:latin typeface="Liberation Sans" panose="020B0604020202020204" pitchFamily="34" charset="0"/>
              </a:rPr>
              <a:t>never completely </a:t>
            </a:r>
            <a:r>
              <a:rPr lang="en-US" sz="1900" dirty="0">
                <a:latin typeface="Liberation Sans" panose="020B0604020202020204" pitchFamily="34" charset="0"/>
              </a:rPr>
              <a:t>documented them, nor had an independent auditor attest to their effectiveness</a:t>
            </a:r>
            <a:r>
              <a:rPr lang="en-US" sz="1900" dirty="0" smtClean="0">
                <a:latin typeface="Liberation Sans" panose="020B0604020202020204" pitchFamily="34" charset="0"/>
              </a:rPr>
              <a:t>. Both </a:t>
            </a:r>
            <a:r>
              <a:rPr lang="en-US" sz="1900" dirty="0">
                <a:latin typeface="Liberation Sans" panose="020B0604020202020204" pitchFamily="34" charset="0"/>
              </a:rPr>
              <a:t>of these actions are required under </a:t>
            </a:r>
            <a:r>
              <a:rPr lang="en-US" sz="1900" dirty="0" smtClean="0">
                <a:latin typeface="Liberation Sans" panose="020B0604020202020204" pitchFamily="34" charset="0"/>
              </a:rPr>
              <a:t>SOX.</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6"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7"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875637126"/>
      </p:ext>
    </p:extLst>
  </p:cSld>
  <p:clrMapOvr>
    <a:masterClrMapping/>
  </p:clrMapOvr>
  <p:transition>
    <p:wipe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1" name="Rectangle 4"/>
          <p:cNvSpPr>
            <a:spLocks noChangeArrowheads="1"/>
          </p:cNvSpPr>
          <p:nvPr/>
        </p:nvSpPr>
        <p:spPr bwMode="auto">
          <a:xfrm>
            <a:off x="846160" y="1827352"/>
            <a:ext cx="7764440" cy="393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Companies find that internal control review is a costly process but badly needed. One study estimates the cost of SOX  compliance for U.S. companies at over $35 billion, with audit fees doubling in the first year of compliance. At the same time, examination of internal controls indicates lingering problems in the way companies operate. One study of first compliance with the internal-control testing provisions documented material weaknesses for about 13% of companies reporting in a two-year period (</a:t>
            </a:r>
            <a:r>
              <a:rPr lang="en-US" sz="1900" i="1" dirty="0" smtClean="0">
                <a:latin typeface="Liberation Sans" panose="020B0604020202020204" pitchFamily="34" charset="0"/>
              </a:rPr>
              <a:t>PricewaterhouseCoopers’ Global Economic Crime Survey</a:t>
            </a:r>
            <a:r>
              <a:rPr lang="en-US" sz="1900" dirty="0" smtClean="0">
                <a:latin typeface="Liberation Sans" panose="020B0604020202020204" pitchFamily="34" charset="0"/>
              </a:rPr>
              <a:t>, 2005).</a:t>
            </a:r>
            <a:endParaRPr lang="en-US" sz="1900" dirty="0">
              <a:latin typeface="Liberation Sans" panose="020B0604020202020204" pitchFamily="34" charset="0"/>
            </a:endParaRP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6"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7"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3824782634"/>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1" name="Rectangle 4"/>
          <p:cNvSpPr>
            <a:spLocks noChangeArrowheads="1"/>
          </p:cNvSpPr>
          <p:nvPr/>
        </p:nvSpPr>
        <p:spPr bwMode="auto">
          <a:xfrm>
            <a:off x="846160" y="1827352"/>
            <a:ext cx="7764440" cy="30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i="0" dirty="0" smtClean="0">
                <a:effectLst/>
                <a:latin typeface="Liberation Sans" panose="020B0604020202020204" pitchFamily="34" charset="0"/>
              </a:rPr>
              <a:t>Similarities</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accounting and internal control procedures related to cash are essentially the </a:t>
            </a:r>
            <a:r>
              <a:rPr lang="en-US" sz="1900" dirty="0" smtClean="0">
                <a:latin typeface="Liberation Sans" panose="020B0604020202020204" pitchFamily="34" charset="0"/>
              </a:rPr>
              <a:t>same under </a:t>
            </a:r>
            <a:r>
              <a:rPr lang="en-US" sz="1900" dirty="0">
                <a:latin typeface="Liberation Sans" panose="020B0604020202020204" pitchFamily="34" charset="0"/>
              </a:rPr>
              <a:t>both IFRS and this textbook. In addition, the definition used for cash </a:t>
            </a:r>
            <a:r>
              <a:rPr lang="en-US" sz="1900" dirty="0" smtClean="0">
                <a:latin typeface="Liberation Sans" panose="020B0604020202020204" pitchFamily="34" charset="0"/>
              </a:rPr>
              <a:t>equivalents is </a:t>
            </a:r>
            <a:r>
              <a:rPr lang="en-US" sz="1900" dirty="0">
                <a:latin typeface="Liberation Sans" panose="020B0604020202020204" pitchFamily="34" charset="0"/>
              </a:rPr>
              <a:t>the same</a:t>
            </a:r>
            <a:r>
              <a:rPr lang="en-US" sz="1900" dirty="0" smtClean="0">
                <a:latin typeface="Liberation Sans" panose="020B0604020202020204" pitchFamily="34" charset="0"/>
              </a:rPr>
              <a:t>. </a:t>
            </a: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Most </a:t>
            </a:r>
            <a:r>
              <a:rPr lang="en-US" sz="1900" dirty="0">
                <a:latin typeface="Liberation Sans" panose="020B0604020202020204" pitchFamily="34" charset="0"/>
              </a:rPr>
              <a:t>companies report cash and cash equivalents together under IFRS, as shown </a:t>
            </a:r>
            <a:r>
              <a:rPr lang="en-US" sz="1900" dirty="0" smtClean="0">
                <a:latin typeface="Liberation Sans" panose="020B0604020202020204" pitchFamily="34" charset="0"/>
              </a:rPr>
              <a:t>in this </a:t>
            </a:r>
            <a:r>
              <a:rPr lang="en-US" sz="1900" dirty="0">
                <a:latin typeface="Liberation Sans" panose="020B0604020202020204" pitchFamily="34" charset="0"/>
              </a:rPr>
              <a:t>textbook. In addition, IFRS follows the same accounting policies related to </a:t>
            </a:r>
            <a:r>
              <a:rPr lang="en-US" sz="1900" dirty="0" smtClean="0">
                <a:latin typeface="Liberation Sans" panose="020B0604020202020204" pitchFamily="34" charset="0"/>
              </a:rPr>
              <a:t>the reporting </a:t>
            </a:r>
            <a:r>
              <a:rPr lang="en-US" sz="1900" dirty="0">
                <a:latin typeface="Liberation Sans" panose="020B0604020202020204" pitchFamily="34" charset="0"/>
              </a:rPr>
              <a:t>of restricted cash.</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6"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7"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740100620"/>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75"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366220"/>
            <a:ext cx="4757556" cy="2882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Lst>
        </p:spPr>
      </p:pic>
      <p:sp>
        <p:nvSpPr>
          <p:cNvPr id="514050" name="Text Box 2"/>
          <p:cNvSpPr txBox="1">
            <a:spLocks noChangeArrowheads="1"/>
          </p:cNvSpPr>
          <p:nvPr/>
        </p:nvSpPr>
        <p:spPr bwMode="auto">
          <a:xfrm>
            <a:off x="685800" y="2209161"/>
            <a:ext cx="7924800" cy="9027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515938" algn="l">
              <a:defRPr sz="2400">
                <a:solidFill>
                  <a:schemeClr val="tx1"/>
                </a:solidFill>
                <a:latin typeface="Times New Roman" pitchFamily="18" charset="0"/>
              </a:defRPr>
            </a:lvl2pPr>
            <a:lvl3pPr marL="126365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nSpc>
                <a:spcPct val="120000"/>
              </a:lnSpc>
            </a:pPr>
            <a:r>
              <a:rPr lang="en-US" altLang="en-US" sz="2300" dirty="0">
                <a:latin typeface="Liberation Sans" panose="020B0604020202020204" pitchFamily="34" charset="0"/>
              </a:rPr>
              <a:t>Dishonest act by an employee that results in personal benefit to the employee at a cost to the employer.</a:t>
            </a:r>
          </a:p>
        </p:txBody>
      </p:sp>
      <p:sp>
        <p:nvSpPr>
          <p:cNvPr id="514059" name="Rectangle 11"/>
          <p:cNvSpPr>
            <a:spLocks noChangeArrowheads="1"/>
          </p:cNvSpPr>
          <p:nvPr/>
        </p:nvSpPr>
        <p:spPr bwMode="auto">
          <a:xfrm>
            <a:off x="533400" y="3671248"/>
            <a:ext cx="2819400" cy="1320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sz="2400">
                <a:solidFill>
                  <a:schemeClr val="tx1"/>
                </a:solidFill>
                <a:latin typeface="Times New Roman" pitchFamily="18" charset="0"/>
              </a:defRPr>
            </a:lvl1pPr>
            <a:lvl2pPr marL="692150" indent="-515938" algn="l">
              <a:defRPr sz="2400">
                <a:solidFill>
                  <a:schemeClr val="tx1"/>
                </a:solidFill>
                <a:latin typeface="Times New Roman" pitchFamily="18" charset="0"/>
              </a:defRPr>
            </a:lvl2pPr>
            <a:lvl3pPr marL="1263650" indent="-457200" algn="l">
              <a:defRPr sz="2400">
                <a:solidFill>
                  <a:schemeClr val="tx1"/>
                </a:solidFill>
                <a:latin typeface="Times New Roman" pitchFamily="18" charset="0"/>
              </a:defRPr>
            </a:lvl3pPr>
            <a:lvl4pPr marL="2171700" indent="-457200" algn="l">
              <a:defRPr sz="2400">
                <a:solidFill>
                  <a:schemeClr val="tx1"/>
                </a:solidFill>
                <a:latin typeface="Times New Roman" pitchFamily="18" charset="0"/>
              </a:defRPr>
            </a:lvl4pPr>
            <a:lvl5pPr marL="2743200" indent="-457200" algn="l">
              <a:defRPr sz="2400">
                <a:solidFill>
                  <a:schemeClr val="tx1"/>
                </a:solidFill>
                <a:latin typeface="Times New Roman" pitchFamily="18" charset="0"/>
              </a:defRPr>
            </a:lvl5pPr>
            <a:lvl6pPr marL="3200400" indent="-457200" eaLnBrk="0" fontAlgn="base" hangingPunct="0">
              <a:spcBef>
                <a:spcPct val="0"/>
              </a:spcBef>
              <a:spcAft>
                <a:spcPct val="0"/>
              </a:spcAft>
              <a:defRPr sz="2400">
                <a:solidFill>
                  <a:schemeClr val="tx1"/>
                </a:solidFill>
                <a:latin typeface="Times New Roman" pitchFamily="18" charset="0"/>
              </a:defRPr>
            </a:lvl6pPr>
            <a:lvl7pPr marL="3657600" indent="-457200" eaLnBrk="0" fontAlgn="base" hangingPunct="0">
              <a:spcBef>
                <a:spcPct val="0"/>
              </a:spcBef>
              <a:spcAft>
                <a:spcPct val="0"/>
              </a:spcAft>
              <a:defRPr sz="2400">
                <a:solidFill>
                  <a:schemeClr val="tx1"/>
                </a:solidFill>
                <a:latin typeface="Times New Roman" pitchFamily="18" charset="0"/>
              </a:defRPr>
            </a:lvl7pPr>
            <a:lvl8pPr marL="4114800" indent="-457200" eaLnBrk="0" fontAlgn="base" hangingPunct="0">
              <a:spcBef>
                <a:spcPct val="0"/>
              </a:spcBef>
              <a:spcAft>
                <a:spcPct val="0"/>
              </a:spcAft>
              <a:defRPr sz="2400">
                <a:solidFill>
                  <a:schemeClr val="tx1"/>
                </a:solidFill>
                <a:latin typeface="Times New Roman" pitchFamily="18" charset="0"/>
              </a:defRPr>
            </a:lvl8pPr>
            <a:lvl9pPr marL="4572000" indent="-457200" eaLnBrk="0" fontAlgn="base" hangingPunct="0">
              <a:spcBef>
                <a:spcPct val="0"/>
              </a:spcBef>
              <a:spcAft>
                <a:spcPct val="0"/>
              </a:spcAft>
              <a:defRPr sz="2400">
                <a:solidFill>
                  <a:schemeClr val="tx1"/>
                </a:solidFill>
                <a:latin typeface="Times New Roman" pitchFamily="18" charset="0"/>
              </a:defRPr>
            </a:lvl9pPr>
          </a:lstStyle>
          <a:p>
            <a:pPr algn="ctr">
              <a:lnSpc>
                <a:spcPct val="120000"/>
              </a:lnSpc>
            </a:pPr>
            <a:r>
              <a:rPr lang="en-US" altLang="en-US" sz="2200" b="1" dirty="0">
                <a:latin typeface="Liberation Sans" panose="020B0604020202020204" pitchFamily="34" charset="0"/>
              </a:rPr>
              <a:t>Three factors</a:t>
            </a:r>
            <a:r>
              <a:rPr lang="en-US" altLang="en-US" sz="2200" dirty="0">
                <a:latin typeface="Liberation Sans" panose="020B0604020202020204" pitchFamily="34" charset="0"/>
              </a:rPr>
              <a:t> that contribute to fraudulent activity.</a:t>
            </a:r>
          </a:p>
        </p:txBody>
      </p:sp>
      <p:sp>
        <p:nvSpPr>
          <p:cNvPr id="514061" name="Rectangle 13"/>
          <p:cNvSpPr>
            <a:spLocks noChangeArrowheads="1"/>
          </p:cNvSpPr>
          <p:nvPr/>
        </p:nvSpPr>
        <p:spPr bwMode="auto">
          <a:xfrm>
            <a:off x="1925922" y="5634335"/>
            <a:ext cx="15792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en-US" sz="1200" b="1" dirty="0" smtClean="0">
                <a:latin typeface="Liberation Sans" panose="020B0604020202020204" pitchFamily="34" charset="0"/>
              </a:rPr>
              <a:t>ILLUSTRATION 7-1</a:t>
            </a:r>
          </a:p>
          <a:p>
            <a:pPr algn="l"/>
            <a:r>
              <a:rPr lang="en-US" altLang="en-US" sz="1200" dirty="0" smtClean="0">
                <a:latin typeface="Liberation Sans" panose="020B0604020202020204" pitchFamily="34" charset="0"/>
              </a:rPr>
              <a:t>Fraud triangle</a:t>
            </a:r>
            <a:endParaRPr lang="en-US" altLang="en-US" sz="1200" dirty="0">
              <a:latin typeface="Liberation Sans" panose="020B0604020202020204" pitchFamily="34" charset="0"/>
            </a:endParaRPr>
          </a:p>
        </p:txBody>
      </p:sp>
      <p:sp>
        <p:nvSpPr>
          <p:cNvPr id="589830" name="Text Box 6"/>
          <p:cNvSpPr txBox="1">
            <a:spLocks noChangeArrowheads="1"/>
          </p:cNvSpPr>
          <p:nvPr/>
        </p:nvSpPr>
        <p:spPr bwMode="auto">
          <a:xfrm>
            <a:off x="685800" y="1613848"/>
            <a:ext cx="7772400" cy="519113"/>
          </a:xfrm>
          <a:prstGeom prst="rect">
            <a:avLst/>
          </a:prstGeom>
          <a:noFill/>
          <a:ln w="28575" cap="sq">
            <a:noFill/>
            <a:miter lim="800000"/>
            <a:headEnd type="none" w="sm" len="sm"/>
            <a:tailEnd type="none" w="sm" len="sm"/>
          </a:ln>
          <a:effectLst/>
        </p:spPr>
        <p:txBody>
          <a:bodyPr>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buSzPct val="80000"/>
            </a:pPr>
            <a:r>
              <a:rPr lang="en-US" altLang="en-US" sz="2800" b="1" dirty="0" smtClean="0">
                <a:solidFill>
                  <a:schemeClr val="tx2">
                    <a:lumMod val="50000"/>
                  </a:schemeClr>
                </a:solidFill>
                <a:latin typeface="Liberation Sans" panose="020B0604020202020204" pitchFamily="34" charset="0"/>
              </a:rPr>
              <a:t>FRAUD</a:t>
            </a:r>
            <a:endParaRPr lang="en-US" altLang="en-US" sz="2800" b="1" dirty="0">
              <a:solidFill>
                <a:schemeClr val="tx2">
                  <a:lumMod val="50000"/>
                </a:schemeClr>
              </a:solidFill>
              <a:latin typeface="Liberation Sans" panose="020B0604020202020204" pitchFamily="34" charset="0"/>
            </a:endParaRPr>
          </a:p>
        </p:txBody>
      </p:sp>
      <p:sp>
        <p:nvSpPr>
          <p:cNvPr id="11" name="Isosceles Triangle 10"/>
          <p:cNvSpPr/>
          <p:nvPr/>
        </p:nvSpPr>
        <p:spPr bwMode="auto">
          <a:xfrm rot="5400000">
            <a:off x="1917401" y="616061"/>
            <a:ext cx="338931" cy="329406"/>
          </a:xfrm>
          <a:prstGeom prst="triangle">
            <a:avLst/>
          </a:prstGeom>
          <a:solidFill>
            <a:srgbClr val="003399"/>
          </a:solidFill>
          <a:ln w="127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12" name="TextBox 11"/>
          <p:cNvSpPr txBox="1"/>
          <p:nvPr/>
        </p:nvSpPr>
        <p:spPr>
          <a:xfrm>
            <a:off x="228600" y="465160"/>
            <a:ext cx="173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i="0">
                <a:solidFill>
                  <a:srgbClr val="E20000"/>
                </a:solidFill>
                <a:effectLst/>
                <a:latin typeface="Arial"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sz="1800" b="1" dirty="0">
                <a:solidFill>
                  <a:srgbClr val="CC0000"/>
                </a:solidFill>
                <a:latin typeface="Liberation Sans" panose="020B0604020202020204" pitchFamily="34" charset="0"/>
              </a:rPr>
              <a:t>LEARNING OBJECTIVE</a:t>
            </a:r>
          </a:p>
        </p:txBody>
      </p:sp>
      <p:sp>
        <p:nvSpPr>
          <p:cNvPr id="13" name="Rounded Rectangle 12"/>
          <p:cNvSpPr/>
          <p:nvPr/>
        </p:nvSpPr>
        <p:spPr bwMode="auto">
          <a:xfrm>
            <a:off x="2789829" y="330348"/>
            <a:ext cx="5958883" cy="941945"/>
          </a:xfrm>
          <a:prstGeom prst="roundRect">
            <a:avLst/>
          </a:prstGeom>
          <a:solidFill>
            <a:srgbClr val="0066CC"/>
          </a:solidFill>
          <a:ln w="12700" cap="sq" cmpd="sng" algn="ctr">
            <a:noFill/>
            <a:prstDash val="solid"/>
            <a:round/>
            <a:headEnd type="none" w="sm" len="sm"/>
            <a:tailEnd type="none" w="sm" len="sm"/>
          </a:ln>
          <a:effectLst>
            <a:innerShdw blurRad="114300">
              <a:prstClr val="black"/>
            </a:innerShdw>
          </a:effectLst>
        </p:spPr>
        <p:txBody>
          <a:bodyPr vert="horz" wrap="square" lIns="91440" tIns="45720" rIns="91440" bIns="91440" numCol="1" rtlCol="0" anchor="ctr" anchorCtr="0" compatLnSpc="1">
            <a:prstTxWarp prst="textNoShape">
              <a:avLst/>
            </a:prstTxWarp>
            <a:noAutofit/>
          </a:bodyPr>
          <a:lstStyle/>
          <a:p>
            <a:pPr marL="53975" algn="l"/>
            <a:r>
              <a:rPr lang="en-US" sz="2400" b="1" i="0" dirty="0" smtClean="0">
                <a:solidFill>
                  <a:schemeClr val="accent3"/>
                </a:solidFill>
                <a:effectLst>
                  <a:outerShdw blurRad="38100" dist="38100" dir="2700000" algn="tl">
                    <a:srgbClr val="000000">
                      <a:alpha val="43137"/>
                    </a:srgbClr>
                  </a:outerShdw>
                </a:effectLst>
                <a:latin typeface="Liberation Sans" panose="020B0604020202020204" pitchFamily="34" charset="0"/>
              </a:rPr>
              <a:t>Define fraud and the principles of internal control. </a:t>
            </a:r>
            <a:endParaRPr lang="en-US" sz="2400" b="1" i="0" dirty="0">
              <a:solidFill>
                <a:schemeClr val="accent3"/>
              </a:solidFill>
              <a:effectLst>
                <a:outerShdw blurRad="38100" dist="38100" dir="2700000" algn="tl">
                  <a:srgbClr val="000000">
                    <a:alpha val="43137"/>
                  </a:srgbClr>
                </a:outerShdw>
              </a:effectLst>
              <a:latin typeface="Liberation Sans" panose="020B0604020202020204" pitchFamily="34" charset="0"/>
            </a:endParaRPr>
          </a:p>
        </p:txBody>
      </p:sp>
      <p:sp>
        <p:nvSpPr>
          <p:cNvPr id="14" name="TextBox 13"/>
          <p:cNvSpPr txBox="1"/>
          <p:nvPr/>
        </p:nvSpPr>
        <p:spPr>
          <a:xfrm>
            <a:off x="2169682" y="426570"/>
            <a:ext cx="554182" cy="707886"/>
          </a:xfrm>
          <a:prstGeom prst="rect">
            <a:avLst/>
          </a:prstGeom>
          <a:noFill/>
        </p:spPr>
        <p:txBody>
          <a:bodyPr wrap="square" rtlCol="0">
            <a:spAutoFit/>
          </a:bodyPr>
          <a:lstStyle/>
          <a:p>
            <a:pPr algn="ctr"/>
            <a:r>
              <a:rPr lang="en-US" sz="4000" b="1" i="0" dirty="0" smtClean="0">
                <a:solidFill>
                  <a:srgbClr val="CC0000"/>
                </a:solidFill>
                <a:effectLst/>
                <a:latin typeface="Liberation Sans" panose="020B0604020202020204" pitchFamily="34" charset="0"/>
              </a:rPr>
              <a:t>1</a:t>
            </a:r>
            <a:endParaRPr lang="en-US" sz="4000" b="1" i="0" dirty="0">
              <a:solidFill>
                <a:srgbClr val="CC0000"/>
              </a:solidFill>
              <a:effectLst/>
              <a:latin typeface="Liberation Sans" panose="020B0604020202020204" pitchFamily="34" charset="0"/>
            </a:endParaRPr>
          </a:p>
        </p:txBody>
      </p:sp>
      <p:cxnSp>
        <p:nvCxnSpPr>
          <p:cNvPr id="15" name="Straight Connector 14"/>
          <p:cNvCxnSpPr/>
          <p:nvPr/>
        </p:nvCxnSpPr>
        <p:spPr bwMode="auto">
          <a:xfrm flipH="1">
            <a:off x="1905000" y="338012"/>
            <a:ext cx="1" cy="912801"/>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16"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a:t>LO </a:t>
            </a:r>
            <a:r>
              <a:rPr lang="en-US" altLang="en-US" dirty="0" smtClean="0"/>
              <a:t>1 </a:t>
            </a:r>
            <a:endParaRPr lang="en-US" altLang="en-US" dirty="0"/>
          </a:p>
        </p:txBody>
      </p:sp>
    </p:spTree>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sp>
        <p:nvSpPr>
          <p:cNvPr id="59398"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1" name="Rectangle 4"/>
          <p:cNvSpPr>
            <a:spLocks noChangeArrowheads="1"/>
          </p:cNvSpPr>
          <p:nvPr/>
        </p:nvSpPr>
        <p:spPr bwMode="auto">
          <a:xfrm>
            <a:off x="846160" y="1827352"/>
            <a:ext cx="7764440" cy="191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15000"/>
              </a:lnSpc>
              <a:spcBef>
                <a:spcPct val="50000"/>
              </a:spcBef>
              <a:buClr>
                <a:srgbClr val="800000"/>
              </a:buClr>
              <a:buSzPct val="80000"/>
            </a:pPr>
            <a:r>
              <a:rPr lang="en-US" altLang="en-US" sz="1900" b="1" dirty="0" smtClean="0">
                <a:latin typeface="Liberation Sans" panose="020B0604020202020204" pitchFamily="34" charset="0"/>
              </a:rPr>
              <a:t>Differences</a:t>
            </a:r>
            <a:endParaRPr lang="en-US" altLang="en-US" sz="1900" b="1" i="0" dirty="0" smtClean="0">
              <a:effectLst/>
              <a:latin typeface="Liberation Sans" panose="020B0604020202020204" pitchFamily="34" charset="0"/>
            </a:endParaRPr>
          </a:p>
          <a:p>
            <a:pPr lvl="1" algn="l">
              <a:lnSpc>
                <a:spcPct val="115000"/>
              </a:lnSpc>
              <a:spcBef>
                <a:spcPct val="50000"/>
              </a:spcBef>
              <a:buClr>
                <a:srgbClr val="CC0000"/>
              </a:buClr>
              <a:buSzPct val="80000"/>
              <a:buFont typeface="Wingdings" pitchFamily="2" charset="2"/>
              <a:buChar char="u"/>
            </a:pPr>
            <a:r>
              <a:rPr lang="en-US" sz="1900" dirty="0" smtClean="0">
                <a:latin typeface="Liberation Sans" panose="020B0604020202020204" pitchFamily="34" charset="0"/>
              </a:rPr>
              <a:t>The </a:t>
            </a:r>
            <a:r>
              <a:rPr lang="en-US" sz="1900" dirty="0">
                <a:latin typeface="Liberation Sans" panose="020B0604020202020204" pitchFamily="34" charset="0"/>
              </a:rPr>
              <a:t>SOX internal control standards apply only to companies listed on U.S. exchanges</a:t>
            </a:r>
            <a:r>
              <a:rPr lang="en-US" sz="1900" dirty="0" smtClean="0">
                <a:latin typeface="Liberation Sans" panose="020B0604020202020204" pitchFamily="34" charset="0"/>
              </a:rPr>
              <a:t>. There </a:t>
            </a:r>
            <a:r>
              <a:rPr lang="en-US" sz="1900" dirty="0">
                <a:latin typeface="Liberation Sans" panose="020B0604020202020204" pitchFamily="34" charset="0"/>
              </a:rPr>
              <a:t>is continuing debate over whether foreign issuers should have to comply </a:t>
            </a:r>
            <a:r>
              <a:rPr lang="en-US" sz="1900" dirty="0" smtClean="0">
                <a:latin typeface="Liberation Sans" panose="020B0604020202020204" pitchFamily="34" charset="0"/>
              </a:rPr>
              <a:t>with this </a:t>
            </a:r>
            <a:r>
              <a:rPr lang="en-US" sz="1900" dirty="0">
                <a:latin typeface="Liberation Sans" panose="020B0604020202020204" pitchFamily="34" charset="0"/>
              </a:rPr>
              <a:t>extra layer of regulation.</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4"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959203753"/>
      </p:ext>
    </p:extLst>
  </p:cSld>
  <p:clrMapOvr>
    <a:masterClrMapping/>
  </p:clrMapOvr>
  <p:transition>
    <p:wipe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ight Arrow 11"/>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10" name="Rectangle 2"/>
          <p:cNvSpPr>
            <a:spLocks noChangeArrowheads="1"/>
          </p:cNvSpPr>
          <p:nvPr/>
        </p:nvSpPr>
        <p:spPr bwMode="auto">
          <a:xfrm>
            <a:off x="846160" y="1788804"/>
            <a:ext cx="3992540" cy="442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a:r>
              <a:rPr lang="en-US" altLang="en-US" sz="2300" b="1" i="0" dirty="0" smtClean="0">
                <a:solidFill>
                  <a:srgbClr val="CC0000"/>
                </a:solidFill>
                <a:effectLst/>
                <a:latin typeface="Liberation Sans" panose="020B0604020202020204" pitchFamily="34" charset="0"/>
              </a:rPr>
              <a:t>LOOKING TO THE FUTURE</a:t>
            </a:r>
            <a:endParaRPr lang="en-US" altLang="en-US" sz="2300" b="1" i="0" dirty="0">
              <a:solidFill>
                <a:srgbClr val="CC0000"/>
              </a:solidFill>
              <a:effectLst/>
              <a:latin typeface="Liberation Sans" panose="020B0604020202020204" pitchFamily="34" charset="0"/>
            </a:endParaRPr>
          </a:p>
        </p:txBody>
      </p:sp>
      <p:sp>
        <p:nvSpPr>
          <p:cNvPr id="11" name="Rectangle 4"/>
          <p:cNvSpPr>
            <a:spLocks noChangeArrowheads="1"/>
          </p:cNvSpPr>
          <p:nvPr/>
        </p:nvSpPr>
        <p:spPr bwMode="auto">
          <a:xfrm>
            <a:off x="846160" y="2322204"/>
            <a:ext cx="7764440" cy="439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lgn="ctr">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algn="just">
              <a:lnSpc>
                <a:spcPct val="105000"/>
              </a:lnSpc>
            </a:pPr>
            <a:r>
              <a:rPr lang="en-US" sz="1900" dirty="0" smtClean="0">
                <a:latin typeface="Liberation Sans" panose="020B0604020202020204" pitchFamily="34" charset="0"/>
              </a:rPr>
              <a:t>Ethics </a:t>
            </a:r>
            <a:r>
              <a:rPr lang="en-US" sz="1900" dirty="0">
                <a:latin typeface="Liberation Sans" panose="020B0604020202020204" pitchFamily="34" charset="0"/>
              </a:rPr>
              <a:t>has become a very important aspect of reporting. Different cultures have </a:t>
            </a:r>
            <a:r>
              <a:rPr lang="en-US" sz="1900" dirty="0" smtClean="0">
                <a:latin typeface="Liberation Sans" panose="020B0604020202020204" pitchFamily="34" charset="0"/>
              </a:rPr>
              <a:t>different perspectives </a:t>
            </a:r>
            <a:r>
              <a:rPr lang="en-US" sz="1900" dirty="0">
                <a:latin typeface="Liberation Sans" panose="020B0604020202020204" pitchFamily="34" charset="0"/>
              </a:rPr>
              <a:t>on bribery and other questionable activities, and consequently penalties </a:t>
            </a:r>
            <a:r>
              <a:rPr lang="en-US" sz="1900" dirty="0" smtClean="0">
                <a:latin typeface="Liberation Sans" panose="020B0604020202020204" pitchFamily="34" charset="0"/>
              </a:rPr>
              <a:t>for engaging </a:t>
            </a:r>
            <a:r>
              <a:rPr lang="en-US" sz="1900" dirty="0">
                <a:latin typeface="Liberation Sans" panose="020B0604020202020204" pitchFamily="34" charset="0"/>
              </a:rPr>
              <a:t>in such activities vary considerably across countries</a:t>
            </a:r>
            <a:r>
              <a:rPr lang="en-US" sz="1900" dirty="0" smtClean="0">
                <a:latin typeface="Liberation Sans" panose="020B0604020202020204" pitchFamily="34" charset="0"/>
              </a:rPr>
              <a:t>. High-quality </a:t>
            </a:r>
            <a:r>
              <a:rPr lang="en-US" sz="1900" dirty="0">
                <a:latin typeface="Liberation Sans" panose="020B0604020202020204" pitchFamily="34" charset="0"/>
              </a:rPr>
              <a:t>international accounting requires both high-quality accounting </a:t>
            </a:r>
            <a:r>
              <a:rPr lang="en-US" sz="1900" dirty="0" smtClean="0">
                <a:latin typeface="Liberation Sans" panose="020B0604020202020204" pitchFamily="34" charset="0"/>
              </a:rPr>
              <a:t>standards and </a:t>
            </a:r>
            <a:r>
              <a:rPr lang="en-US" sz="1900" dirty="0">
                <a:latin typeface="Liberation Sans" panose="020B0604020202020204" pitchFamily="34" charset="0"/>
              </a:rPr>
              <a:t>high-quality auditing. Similar to the convergence of GAAP and IFRS, there </a:t>
            </a:r>
            <a:r>
              <a:rPr lang="en-US" sz="1900" dirty="0" smtClean="0">
                <a:latin typeface="Liberation Sans" panose="020B0604020202020204" pitchFamily="34" charset="0"/>
              </a:rPr>
              <a:t>is movement </a:t>
            </a:r>
            <a:r>
              <a:rPr lang="en-US" sz="1900" dirty="0">
                <a:latin typeface="Liberation Sans" panose="020B0604020202020204" pitchFamily="34" charset="0"/>
              </a:rPr>
              <a:t>to improve international auditing standards. The International Auditing </a:t>
            </a:r>
            <a:r>
              <a:rPr lang="en-US" sz="1900" dirty="0" smtClean="0">
                <a:latin typeface="Liberation Sans" panose="020B0604020202020204" pitchFamily="34" charset="0"/>
              </a:rPr>
              <a:t>and Assurance </a:t>
            </a:r>
            <a:r>
              <a:rPr lang="en-US" sz="1900" dirty="0">
                <a:latin typeface="Liberation Sans" panose="020B0604020202020204" pitchFamily="34" charset="0"/>
              </a:rPr>
              <a:t>Standards Board (IAASB) functions as an independent standard-setting </a:t>
            </a:r>
            <a:r>
              <a:rPr lang="en-US" sz="1900" dirty="0" smtClean="0">
                <a:latin typeface="Liberation Sans" panose="020B0604020202020204" pitchFamily="34" charset="0"/>
              </a:rPr>
              <a:t>body. It </a:t>
            </a:r>
            <a:r>
              <a:rPr lang="en-US" sz="1900" dirty="0">
                <a:latin typeface="Liberation Sans" panose="020B0604020202020204" pitchFamily="34" charset="0"/>
              </a:rPr>
              <a:t>works to establish high-quality auditing and assurance and quality-control </a:t>
            </a:r>
            <a:r>
              <a:rPr lang="en-US" sz="1900" dirty="0" smtClean="0">
                <a:latin typeface="Liberation Sans" panose="020B0604020202020204" pitchFamily="34" charset="0"/>
              </a:rPr>
              <a:t>standards throughout </a:t>
            </a:r>
            <a:r>
              <a:rPr lang="en-US" sz="1900" dirty="0">
                <a:latin typeface="Liberation Sans" panose="020B0604020202020204" pitchFamily="34" charset="0"/>
              </a:rPr>
              <a:t>the world. Whether the IAASB adopts internal control provisions similar </a:t>
            </a:r>
            <a:r>
              <a:rPr lang="en-US" sz="1900" dirty="0" smtClean="0">
                <a:latin typeface="Liberation Sans" panose="020B0604020202020204" pitchFamily="34" charset="0"/>
              </a:rPr>
              <a:t>to those </a:t>
            </a:r>
            <a:r>
              <a:rPr lang="en-US" sz="1900" dirty="0">
                <a:latin typeface="Liberation Sans" panose="020B0604020202020204" pitchFamily="34" charset="0"/>
              </a:rPr>
              <a:t>in SOX remains to be seen. You can follow developments in the international </a:t>
            </a:r>
            <a:r>
              <a:rPr lang="en-US" sz="1900" dirty="0" smtClean="0">
                <a:latin typeface="Liberation Sans" panose="020B0604020202020204" pitchFamily="34" charset="0"/>
              </a:rPr>
              <a:t>audit arena </a:t>
            </a:r>
            <a:r>
              <a:rPr lang="en-US" sz="1900" dirty="0">
                <a:latin typeface="Liberation Sans" panose="020B0604020202020204" pitchFamily="34" charset="0"/>
              </a:rPr>
              <a:t>at http://www.ifac.org/iaasb/.</a:t>
            </a:r>
          </a:p>
        </p:txBody>
      </p:sp>
      <p:cxnSp>
        <p:nvCxnSpPr>
          <p:cNvPr id="15" name="Straight Connector 14"/>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3"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17"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18"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4294600331"/>
      </p:ext>
    </p:extLst>
  </p:cSld>
  <p:clrMapOvr>
    <a:masterClrMapping/>
  </p:clrMapOvr>
  <p:transition>
    <p:wipe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360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Non-U.S </a:t>
            </a:r>
            <a:r>
              <a:rPr lang="en-US" sz="2000" dirty="0">
                <a:latin typeface="Liberation Sans" panose="020B0604020202020204" pitchFamily="34" charset="0"/>
              </a:rPr>
              <a:t>companies that follow IFRS</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do </a:t>
            </a:r>
            <a:r>
              <a:rPr lang="en-US" sz="2000" dirty="0">
                <a:latin typeface="Liberation Sans" panose="020B0604020202020204" pitchFamily="34" charset="0"/>
              </a:rPr>
              <a:t>not normally use the principles of internal control activities described in </a:t>
            </a:r>
            <a:r>
              <a:rPr lang="en-US" sz="2000" dirty="0" smtClean="0">
                <a:latin typeface="Liberation Sans" panose="020B0604020202020204" pitchFamily="34" charset="0"/>
              </a:rPr>
              <a:t>this textbook.</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often </a:t>
            </a:r>
            <a:r>
              <a:rPr lang="en-US" sz="2000" dirty="0">
                <a:latin typeface="Liberation Sans" panose="020B0604020202020204" pitchFamily="34" charset="0"/>
              </a:rPr>
              <a:t>offset cash with accounts payable on the balance sheet</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are </a:t>
            </a:r>
            <a:r>
              <a:rPr lang="en-US" sz="2000" dirty="0">
                <a:latin typeface="Liberation Sans" panose="020B0604020202020204" pitchFamily="34" charset="0"/>
              </a:rPr>
              <a:t>not required to follow SOX</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None </a:t>
            </a:r>
            <a:r>
              <a:rPr lang="en-US" sz="2000" dirty="0">
                <a:latin typeface="Liberation Sans" panose="020B0604020202020204" pitchFamily="34" charset="0"/>
              </a:rPr>
              <a:t>of the above.</a:t>
            </a:r>
          </a:p>
        </p:txBody>
      </p:sp>
      <p:sp>
        <p:nvSpPr>
          <p:cNvPr id="14" name="Notched Right Arrow 13"/>
          <p:cNvSpPr/>
          <p:nvPr/>
        </p:nvSpPr>
        <p:spPr bwMode="auto">
          <a:xfrm>
            <a:off x="743463" y="46886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21"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19643903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297587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The </a:t>
            </a:r>
            <a:r>
              <a:rPr lang="en-US" sz="2000" dirty="0">
                <a:latin typeface="Liberation Sans" panose="020B0604020202020204" pitchFamily="34" charset="0"/>
              </a:rPr>
              <a:t>Sarbanes-Oxley Act applies to</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all </a:t>
            </a:r>
            <a:r>
              <a:rPr lang="en-US" sz="2000" dirty="0">
                <a:latin typeface="Liberation Sans" panose="020B0604020202020204" pitchFamily="34" charset="0"/>
              </a:rPr>
              <a:t>U.S. companies listed on U.S. exchanges</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all </a:t>
            </a:r>
            <a:r>
              <a:rPr lang="en-US" sz="2000" dirty="0">
                <a:latin typeface="Liberation Sans" panose="020B0604020202020204" pitchFamily="34" charset="0"/>
              </a:rPr>
              <a:t>companies that list stock on any stock exchange in any country</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all </a:t>
            </a:r>
            <a:r>
              <a:rPr lang="en-US" sz="2000" dirty="0">
                <a:latin typeface="Liberation Sans" panose="020B0604020202020204" pitchFamily="34" charset="0"/>
              </a:rPr>
              <a:t>European companies listed on European exchanges</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Both </a:t>
            </a:r>
            <a:r>
              <a:rPr lang="en-US" sz="2000" dirty="0">
                <a:latin typeface="Liberation Sans" panose="020B0604020202020204" pitchFamily="34" charset="0"/>
              </a:rPr>
              <a:t>(a) and (c).</a:t>
            </a:r>
          </a:p>
        </p:txBody>
      </p:sp>
      <p:sp>
        <p:nvSpPr>
          <p:cNvPr id="14" name="Notched Right Arrow 13"/>
          <p:cNvSpPr/>
          <p:nvPr/>
        </p:nvSpPr>
        <p:spPr bwMode="auto">
          <a:xfrm>
            <a:off x="743463" y="2859882"/>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21"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2933574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bwMode="auto">
          <a:xfrm>
            <a:off x="533400" y="17717"/>
            <a:ext cx="8610600" cy="1997710"/>
          </a:xfrm>
          <a:prstGeom prst="rightArrow">
            <a:avLst/>
          </a:prstGeom>
          <a:gradFill flip="none" rotWithShape="1">
            <a:gsLst>
              <a:gs pos="0">
                <a:srgbClr val="5E9EFF"/>
              </a:gs>
              <a:gs pos="19000">
                <a:srgbClr val="85C2FF"/>
              </a:gs>
              <a:gs pos="19000">
                <a:srgbClr val="C4D6EB"/>
              </a:gs>
              <a:gs pos="100000">
                <a:schemeClr val="accent3"/>
              </a:gs>
              <a:gs pos="43000">
                <a:srgbClr val="E4ECF6"/>
              </a:gs>
              <a:gs pos="57000">
                <a:schemeClr val="accent3"/>
              </a:gs>
            </a:gsLst>
            <a:lin ang="5400000" scaled="0"/>
            <a:tileRect/>
          </a:gradFill>
          <a:ln w="12700" cap="sq"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cxnSp>
        <p:nvCxnSpPr>
          <p:cNvPr id="10" name="Straight Connector 9"/>
          <p:cNvCxnSpPr/>
          <p:nvPr/>
        </p:nvCxnSpPr>
        <p:spPr bwMode="auto">
          <a:xfrm>
            <a:off x="908073" y="1616120"/>
            <a:ext cx="7702527" cy="0"/>
          </a:xfrm>
          <a:prstGeom prst="line">
            <a:avLst/>
          </a:prstGeom>
          <a:solidFill>
            <a:schemeClr val="accent1"/>
          </a:solidFill>
          <a:ln w="19050" cap="sq" cmpd="sng" algn="ctr">
            <a:solidFill>
              <a:schemeClr val="tx1"/>
            </a:solidFill>
            <a:prstDash val="solid"/>
            <a:round/>
            <a:headEnd type="none" w="sm" len="sm"/>
            <a:tailEnd type="none" w="sm" len="sm"/>
          </a:ln>
          <a:effectLst/>
        </p:spPr>
      </p:cxnSp>
      <p:sp>
        <p:nvSpPr>
          <p:cNvPr id="11" name="Rectangle 2"/>
          <p:cNvSpPr>
            <a:spLocks noChangeArrowheads="1"/>
          </p:cNvSpPr>
          <p:nvPr/>
        </p:nvSpPr>
        <p:spPr bwMode="auto">
          <a:xfrm>
            <a:off x="851848" y="1771936"/>
            <a:ext cx="4343400" cy="4469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r>
              <a:rPr lang="en-US" altLang="en-US" sz="2300" b="1" dirty="0">
                <a:solidFill>
                  <a:srgbClr val="CC0000"/>
                </a:solidFill>
                <a:latin typeface="Liberation Sans" panose="020B0604020202020204" pitchFamily="34" charset="0"/>
              </a:rPr>
              <a:t>IFRS Practice</a:t>
            </a:r>
          </a:p>
        </p:txBody>
      </p:sp>
      <p:sp>
        <p:nvSpPr>
          <p:cNvPr id="12" name="Rectangle 8"/>
          <p:cNvSpPr>
            <a:spLocks noChangeArrowheads="1"/>
          </p:cNvSpPr>
          <p:nvPr/>
        </p:nvSpPr>
        <p:spPr bwMode="auto">
          <a:xfrm>
            <a:off x="851848" y="2292636"/>
            <a:ext cx="7772400" cy="374532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spAutoFit/>
          </a:bodyPr>
          <a:lstStyle>
            <a:lvl1pPr algn="ctr">
              <a:defRPr sz="2400">
                <a:solidFill>
                  <a:schemeClr val="tx1"/>
                </a:solidFill>
                <a:latin typeface="Times New Roman" pitchFamily="18" charset="0"/>
              </a:defRPr>
            </a:lvl1pPr>
            <a:lvl2pPr marL="685800" indent="-457200" algn="ctr">
              <a:defRPr sz="2400">
                <a:solidFill>
                  <a:schemeClr val="tx1"/>
                </a:solidFill>
                <a:latin typeface="Times New Roman" pitchFamily="18" charset="0"/>
              </a:defRPr>
            </a:lvl2pPr>
            <a:lvl3pPr marL="1543050" indent="-457200" algn="ctr">
              <a:defRPr sz="2400">
                <a:solidFill>
                  <a:schemeClr val="tx1"/>
                </a:solidFill>
                <a:latin typeface="Times New Roman" pitchFamily="18" charset="0"/>
              </a:defRPr>
            </a:lvl3pPr>
            <a:lvl4pPr marL="2114550" indent="-457200" algn="ctr">
              <a:defRPr sz="2400">
                <a:solidFill>
                  <a:schemeClr val="tx1"/>
                </a:solidFill>
                <a:latin typeface="Times New Roman" pitchFamily="18" charset="0"/>
              </a:defRPr>
            </a:lvl4pPr>
            <a:lvl5pPr marL="2686050" indent="-457200" algn="ctr">
              <a:defRPr sz="2400">
                <a:solidFill>
                  <a:schemeClr val="tx1"/>
                </a:solidFill>
                <a:latin typeface="Times New Roman" pitchFamily="18" charset="0"/>
              </a:defRPr>
            </a:lvl5pPr>
            <a:lvl6pPr marL="3143250" indent="-457200" algn="ctr" eaLnBrk="0" fontAlgn="base" hangingPunct="0">
              <a:spcBef>
                <a:spcPct val="0"/>
              </a:spcBef>
              <a:spcAft>
                <a:spcPct val="0"/>
              </a:spcAft>
              <a:defRPr sz="2400">
                <a:solidFill>
                  <a:schemeClr val="tx1"/>
                </a:solidFill>
                <a:latin typeface="Times New Roman" pitchFamily="18" charset="0"/>
              </a:defRPr>
            </a:lvl6pPr>
            <a:lvl7pPr marL="3600450" indent="-457200" algn="ctr" eaLnBrk="0" fontAlgn="base" hangingPunct="0">
              <a:spcBef>
                <a:spcPct val="0"/>
              </a:spcBef>
              <a:spcAft>
                <a:spcPct val="0"/>
              </a:spcAft>
              <a:defRPr sz="2400">
                <a:solidFill>
                  <a:schemeClr val="tx1"/>
                </a:solidFill>
                <a:latin typeface="Times New Roman" pitchFamily="18" charset="0"/>
              </a:defRPr>
            </a:lvl7pPr>
            <a:lvl8pPr marL="4057650" indent="-457200" algn="ctr" eaLnBrk="0" fontAlgn="base" hangingPunct="0">
              <a:spcBef>
                <a:spcPct val="0"/>
              </a:spcBef>
              <a:spcAft>
                <a:spcPct val="0"/>
              </a:spcAft>
              <a:defRPr sz="2400">
                <a:solidFill>
                  <a:schemeClr val="tx1"/>
                </a:solidFill>
                <a:latin typeface="Times New Roman" pitchFamily="18" charset="0"/>
              </a:defRPr>
            </a:lvl8pPr>
            <a:lvl9pPr marL="4514850" indent="-457200" algn="ctr" eaLnBrk="0" fontAlgn="base" hangingPunct="0">
              <a:spcBef>
                <a:spcPct val="0"/>
              </a:spcBef>
              <a:spcAft>
                <a:spcPct val="0"/>
              </a:spcAft>
              <a:defRPr sz="2400">
                <a:solidFill>
                  <a:schemeClr val="tx1"/>
                </a:solidFill>
                <a:latin typeface="Times New Roman" pitchFamily="18" charset="0"/>
              </a:defRPr>
            </a:lvl9pPr>
          </a:lstStyle>
          <a:p>
            <a:pPr marL="0" lvl="1" indent="0" algn="l">
              <a:lnSpc>
                <a:spcPct val="125000"/>
              </a:lnSpc>
              <a:spcBef>
                <a:spcPct val="50000"/>
              </a:spcBef>
            </a:pPr>
            <a:r>
              <a:rPr lang="en-US" sz="2000" dirty="0" smtClean="0">
                <a:latin typeface="Liberation Sans" panose="020B0604020202020204" pitchFamily="34" charset="0"/>
              </a:rPr>
              <a:t>High-quality </a:t>
            </a:r>
            <a:r>
              <a:rPr lang="en-US" sz="2000" dirty="0">
                <a:latin typeface="Liberation Sans" panose="020B0604020202020204" pitchFamily="34" charset="0"/>
              </a:rPr>
              <a:t>international accounting requires both high-quality accounting </a:t>
            </a:r>
            <a:r>
              <a:rPr lang="en-US" sz="2000" dirty="0" smtClean="0">
                <a:latin typeface="Liberation Sans" panose="020B0604020202020204" pitchFamily="34" charset="0"/>
              </a:rPr>
              <a:t>standards and:</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a </a:t>
            </a:r>
            <a:r>
              <a:rPr lang="en-US" sz="2000" dirty="0">
                <a:latin typeface="Liberation Sans" panose="020B0604020202020204" pitchFamily="34" charset="0"/>
              </a:rPr>
              <a:t>reconsideration of SOX to make it less onerous</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high-quality </a:t>
            </a:r>
            <a:r>
              <a:rPr lang="en-US" sz="2000" dirty="0">
                <a:latin typeface="Liberation Sans" panose="020B0604020202020204" pitchFamily="34" charset="0"/>
              </a:rPr>
              <a:t>auditing standards</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government </a:t>
            </a:r>
            <a:r>
              <a:rPr lang="en-US" sz="2000" dirty="0">
                <a:latin typeface="Liberation Sans" panose="020B0604020202020204" pitchFamily="34" charset="0"/>
              </a:rPr>
              <a:t>intervention to ensure that the public interest is protected</a:t>
            </a:r>
            <a:r>
              <a:rPr lang="en-US" sz="2000" dirty="0" smtClean="0">
                <a:latin typeface="Liberation Sans" panose="020B0604020202020204" pitchFamily="34" charset="0"/>
              </a:rPr>
              <a:t>.</a:t>
            </a:r>
          </a:p>
          <a:p>
            <a:pPr marL="808038" lvl="1" indent="-466725" algn="l">
              <a:lnSpc>
                <a:spcPct val="125000"/>
              </a:lnSpc>
              <a:spcBef>
                <a:spcPct val="50000"/>
              </a:spcBef>
              <a:buFontTx/>
              <a:buAutoNum type="alphaLcParenR"/>
            </a:pPr>
            <a:r>
              <a:rPr lang="en-US" sz="2000" dirty="0" smtClean="0">
                <a:latin typeface="Liberation Sans" panose="020B0604020202020204" pitchFamily="34" charset="0"/>
              </a:rPr>
              <a:t>the </a:t>
            </a:r>
            <a:r>
              <a:rPr lang="en-US" sz="2000" dirty="0">
                <a:latin typeface="Liberation Sans" panose="020B0604020202020204" pitchFamily="34" charset="0"/>
              </a:rPr>
              <a:t>development of new principles of internal control activities.</a:t>
            </a:r>
            <a:endParaRPr lang="en-US" altLang="en-US" sz="2000" dirty="0">
              <a:latin typeface="Liberation Sans" panose="020B0604020202020204" pitchFamily="34" charset="0"/>
            </a:endParaRPr>
          </a:p>
        </p:txBody>
      </p:sp>
      <p:sp>
        <p:nvSpPr>
          <p:cNvPr id="14" name="Notched Right Arrow 13"/>
          <p:cNvSpPr/>
          <p:nvPr/>
        </p:nvSpPr>
        <p:spPr bwMode="auto">
          <a:xfrm>
            <a:off x="743463" y="3760634"/>
            <a:ext cx="440826" cy="416718"/>
          </a:xfrm>
          <a:prstGeom prst="notchedRightArrow">
            <a:avLst/>
          </a:prstGeom>
          <a:solidFill>
            <a:srgbClr val="CC0000"/>
          </a:solidFill>
          <a:ln w="38100" cap="sq"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Liberation Sans" panose="020B0604020202020204" pitchFamily="34" charset="0"/>
            </a:endParaRP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073" y="668373"/>
            <a:ext cx="928687" cy="932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2053984" y="633480"/>
            <a:ext cx="5486400" cy="646331"/>
          </a:xfrm>
          <a:prstGeom prst="rect">
            <a:avLst/>
          </a:prstGeom>
          <a:noFill/>
        </p:spPr>
        <p:txBody>
          <a:bodyPr wrap="square" rtlCol="0">
            <a:spAutoFit/>
          </a:bodyPr>
          <a:lstStyle>
            <a:defPPr>
              <a:defRPr lang="en-US"/>
            </a:defPPr>
            <a:lvl1pPr algn="l">
              <a:defRPr sz="3600" b="1" i="0">
                <a:solidFill>
                  <a:srgbClr val="0000A2"/>
                </a:solidFill>
                <a:effectLst/>
                <a:latin typeface="Liberation Sans" panose="020B0604020202020204" pitchFamily="34" charset="0"/>
              </a:defRPr>
            </a:lvl1pPr>
            <a:lvl2pPr algn="l">
              <a:defRPr sz="2800" b="1" i="1">
                <a:solidFill>
                  <a:srgbClr val="BC0000"/>
                </a:solidFill>
                <a:effectLst>
                  <a:outerShdw blurRad="38100" dist="38100" dir="2700000" algn="tl">
                    <a:srgbClr val="000000">
                      <a:alpha val="43137"/>
                    </a:srgbClr>
                  </a:outerShdw>
                </a:effectLst>
              </a:defRPr>
            </a:lvl2pPr>
            <a:lvl3pPr algn="l">
              <a:defRPr sz="2800" b="1" i="1">
                <a:solidFill>
                  <a:srgbClr val="BC0000"/>
                </a:solidFill>
                <a:effectLst>
                  <a:outerShdw blurRad="38100" dist="38100" dir="2700000" algn="tl">
                    <a:srgbClr val="000000">
                      <a:alpha val="43137"/>
                    </a:srgbClr>
                  </a:outerShdw>
                </a:effectLst>
              </a:defRPr>
            </a:lvl3pPr>
            <a:lvl4pPr algn="l">
              <a:defRPr sz="2800" b="1" i="1">
                <a:solidFill>
                  <a:srgbClr val="BC0000"/>
                </a:solidFill>
                <a:effectLst>
                  <a:outerShdw blurRad="38100" dist="38100" dir="2700000" algn="tl">
                    <a:srgbClr val="000000">
                      <a:alpha val="43137"/>
                    </a:srgbClr>
                  </a:outerShdw>
                </a:effectLst>
              </a:defRPr>
            </a:lvl4pPr>
            <a:lvl5pPr algn="l">
              <a:defRPr sz="2800" b="1" i="1">
                <a:solidFill>
                  <a:srgbClr val="BC0000"/>
                </a:solidFill>
                <a:effectLst>
                  <a:outerShdw blurRad="38100" dist="38100" dir="2700000" algn="tl">
                    <a:srgbClr val="000000">
                      <a:alpha val="43137"/>
                    </a:srgbClr>
                  </a:outerShdw>
                </a:effectLst>
              </a:defRPr>
            </a:lvl5pPr>
            <a:lvl6pPr>
              <a:defRPr sz="2800" b="1" i="1">
                <a:solidFill>
                  <a:srgbClr val="BC0000"/>
                </a:solidFill>
                <a:effectLst>
                  <a:outerShdw blurRad="38100" dist="38100" dir="2700000" algn="tl">
                    <a:srgbClr val="000000">
                      <a:alpha val="43137"/>
                    </a:srgbClr>
                  </a:outerShdw>
                </a:effectLst>
              </a:defRPr>
            </a:lvl6pPr>
            <a:lvl7pPr>
              <a:defRPr sz="2800" b="1" i="1">
                <a:solidFill>
                  <a:srgbClr val="BC0000"/>
                </a:solidFill>
                <a:effectLst>
                  <a:outerShdw blurRad="38100" dist="38100" dir="2700000" algn="tl">
                    <a:srgbClr val="000000">
                      <a:alpha val="43137"/>
                    </a:srgbClr>
                  </a:outerShdw>
                </a:effectLst>
              </a:defRPr>
            </a:lvl7pPr>
            <a:lvl8pPr>
              <a:defRPr sz="2800" b="1" i="1">
                <a:solidFill>
                  <a:srgbClr val="BC0000"/>
                </a:solidFill>
                <a:effectLst>
                  <a:outerShdw blurRad="38100" dist="38100" dir="2700000" algn="tl">
                    <a:srgbClr val="000000">
                      <a:alpha val="43137"/>
                    </a:srgbClr>
                  </a:outerShdw>
                </a:effectLst>
              </a:defRPr>
            </a:lvl8pPr>
            <a:lvl9pPr>
              <a:defRPr sz="2800" b="1" i="1">
                <a:solidFill>
                  <a:srgbClr val="BC0000"/>
                </a:solidFill>
                <a:effectLst>
                  <a:outerShdw blurRad="38100" dist="38100" dir="2700000" algn="tl">
                    <a:srgbClr val="000000">
                      <a:alpha val="43137"/>
                    </a:srgbClr>
                  </a:outerShdw>
                </a:effectLst>
              </a:defRPr>
            </a:lvl9pPr>
          </a:lstStyle>
          <a:p>
            <a:r>
              <a:rPr lang="en-US" dirty="0">
                <a:solidFill>
                  <a:schemeClr val="tx2">
                    <a:lumMod val="50000"/>
                  </a:schemeClr>
                </a:solidFill>
              </a:rPr>
              <a:t>A Look at IFRS</a:t>
            </a:r>
          </a:p>
        </p:txBody>
      </p:sp>
      <p:sp>
        <p:nvSpPr>
          <p:cNvPr id="20" name="Text Box 3"/>
          <p:cNvSpPr txBox="1">
            <a:spLocks noChangeArrowheads="1"/>
          </p:cNvSpPr>
          <p:nvPr/>
        </p:nvSpPr>
        <p:spPr bwMode="auto">
          <a:xfrm>
            <a:off x="8229600" y="6369050"/>
            <a:ext cx="762000" cy="336550"/>
          </a:xfrm>
          <a:prstGeom prst="rect">
            <a:avLst/>
          </a:prstGeom>
          <a:solidFill>
            <a:schemeClr val="bg1"/>
          </a:solidFill>
          <a:ln>
            <a:noFill/>
          </a:ln>
          <a:effectLst/>
          <a:extLs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defPPr>
              <a:defRPr lang="en-US"/>
            </a:defPPr>
            <a:lvl1pPr marL="457200" indent="-457200" algn="r">
              <a:tabLst>
                <a:tab pos="685800" algn="l"/>
              </a:tabLst>
              <a:defRPr sz="1600" b="1" i="1">
                <a:solidFill>
                  <a:schemeClr val="bg2"/>
                </a:solidFill>
                <a:effectLst/>
                <a:latin typeface="Liberation Sans" panose="020B0604020202020204" pitchFamily="34" charset="0"/>
              </a:defRPr>
            </a:lvl1pPr>
            <a:lvl2pPr marL="742950" indent="-285750">
              <a:tabLst>
                <a:tab pos="685800" algn="l"/>
              </a:tabLst>
              <a:defRPr b="1" i="1">
                <a:effectLst>
                  <a:outerShdw blurRad="38100" dist="38100" dir="2700000" algn="tl">
                    <a:srgbClr val="000000">
                      <a:alpha val="43137"/>
                    </a:srgbClr>
                  </a:outerShdw>
                </a:effectLst>
                <a:latin typeface="Times New Roman" pitchFamily="18" charset="0"/>
              </a:defRPr>
            </a:lvl2pPr>
            <a:lvl3pPr marL="1143000" indent="-228600">
              <a:tabLst>
                <a:tab pos="685800" algn="l"/>
              </a:tabLst>
              <a:defRPr b="1" i="1">
                <a:effectLst>
                  <a:outerShdw blurRad="38100" dist="38100" dir="2700000" algn="tl">
                    <a:srgbClr val="000000">
                      <a:alpha val="43137"/>
                    </a:srgbClr>
                  </a:outerShdw>
                </a:effectLst>
                <a:latin typeface="Times New Roman" pitchFamily="18" charset="0"/>
              </a:defRPr>
            </a:lvl3pPr>
            <a:lvl4pPr marL="1600200" indent="-228600">
              <a:tabLst>
                <a:tab pos="685800" algn="l"/>
              </a:tabLst>
              <a:defRPr b="1" i="1">
                <a:effectLst>
                  <a:outerShdw blurRad="38100" dist="38100" dir="2700000" algn="tl">
                    <a:srgbClr val="000000">
                      <a:alpha val="43137"/>
                    </a:srgbClr>
                  </a:outerShdw>
                </a:effectLst>
                <a:latin typeface="Times New Roman" pitchFamily="18" charset="0"/>
              </a:defRPr>
            </a:lvl4pPr>
            <a:lvl5pPr marL="2057400" indent="-228600">
              <a:tabLst>
                <a:tab pos="685800" algn="l"/>
              </a:tabLst>
              <a:defRPr b="1" i="1">
                <a:effectLst>
                  <a:outerShdw blurRad="38100" dist="38100" dir="2700000" algn="tl">
                    <a:srgbClr val="000000">
                      <a:alpha val="43137"/>
                    </a:srgbClr>
                  </a:outerShdw>
                </a:effectLst>
                <a:latin typeface="Times New Roman" pitchFamily="18" charset="0"/>
              </a:defRPr>
            </a:lvl5pPr>
            <a:lvl6pPr marL="25146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6pPr>
            <a:lvl7pPr marL="29718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7pPr>
            <a:lvl8pPr marL="34290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8pPr>
            <a:lvl9pPr marL="3886200" indent="-228600" algn="ctr" eaLnBrk="0" fontAlgn="base" hangingPunct="0">
              <a:spcBef>
                <a:spcPct val="0"/>
              </a:spcBef>
              <a:spcAft>
                <a:spcPct val="0"/>
              </a:spcAft>
              <a:tabLst>
                <a:tab pos="685800" algn="l"/>
              </a:tabLst>
              <a:defRPr b="1" i="1">
                <a:effectLst>
                  <a:outerShdw blurRad="38100" dist="38100" dir="2700000" algn="tl">
                    <a:srgbClr val="000000">
                      <a:alpha val="43137"/>
                    </a:srgbClr>
                  </a:outerShdw>
                </a:effectLst>
                <a:latin typeface="Times New Roman" pitchFamily="18" charset="0"/>
              </a:defRPr>
            </a:lvl9pPr>
          </a:lstStyle>
          <a:p>
            <a:r>
              <a:rPr lang="en-US" altLang="en-US" dirty="0" smtClean="0"/>
              <a:t>LO 6 </a:t>
            </a:r>
            <a:endParaRPr lang="en-US" altLang="en-US" dirty="0"/>
          </a:p>
        </p:txBody>
      </p:sp>
      <p:sp>
        <p:nvSpPr>
          <p:cNvPr id="21" name="Rectangle 9"/>
          <p:cNvSpPr>
            <a:spLocks noChangeArrowheads="1"/>
          </p:cNvSpPr>
          <p:nvPr/>
        </p:nvSpPr>
        <p:spPr bwMode="auto">
          <a:xfrm rot="5400000">
            <a:off x="345767" y="6561137"/>
            <a:ext cx="152400"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
        <p:nvSpPr>
          <p:cNvPr id="22" name="Rectangle 8"/>
          <p:cNvSpPr>
            <a:spLocks noChangeArrowheads="1"/>
          </p:cNvSpPr>
          <p:nvPr/>
        </p:nvSpPr>
        <p:spPr bwMode="auto">
          <a:xfrm rot="5400000">
            <a:off x="-2718997" y="2920301"/>
            <a:ext cx="6281928" cy="441325"/>
          </a:xfrm>
          <a:prstGeom prst="rect">
            <a:avLst/>
          </a:prstGeom>
          <a:solidFill>
            <a:srgbClr val="005C8A"/>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marL="514350" algn="l">
              <a:spcBef>
                <a:spcPct val="20000"/>
              </a:spcBef>
              <a:buClr>
                <a:schemeClr val="accent2"/>
              </a:buClr>
              <a:buSzPct val="75000"/>
              <a:buFont typeface="Wingdings" pitchFamily="2" charset="2"/>
              <a:buChar char="l"/>
              <a:defRPr sz="2800" b="1">
                <a:solidFill>
                  <a:schemeClr val="bg2"/>
                </a:solidFill>
                <a:latin typeface="Arial" charset="0"/>
              </a:defRPr>
            </a:lvl1pPr>
            <a:lvl2pPr marL="628650" indent="-285750" algn="l">
              <a:spcBef>
                <a:spcPct val="20000"/>
              </a:spcBef>
              <a:buClr>
                <a:schemeClr val="accent2"/>
              </a:buClr>
              <a:buSzPct val="75000"/>
              <a:buFont typeface="Wingdings" pitchFamily="2" charset="2"/>
              <a:buChar char="l"/>
              <a:defRPr sz="2400" b="1">
                <a:solidFill>
                  <a:schemeClr val="bg2"/>
                </a:solidFill>
                <a:latin typeface="Arial" charset="0"/>
              </a:defRPr>
            </a:lvl2pPr>
            <a:lvl3pPr marL="1143000" indent="-228600" algn="l">
              <a:spcBef>
                <a:spcPct val="20000"/>
              </a:spcBef>
              <a:buClr>
                <a:schemeClr val="accent2"/>
              </a:buClr>
              <a:buSzPct val="75000"/>
              <a:buFont typeface="Wingdings" pitchFamily="2" charset="2"/>
              <a:buChar char="l"/>
              <a:defRPr sz="2000" b="1">
                <a:solidFill>
                  <a:schemeClr val="bg2"/>
                </a:solidFill>
                <a:latin typeface="Arial" charset="0"/>
              </a:defRPr>
            </a:lvl3pPr>
            <a:lvl4pPr marL="1600200" indent="-228600" algn="l">
              <a:spcBef>
                <a:spcPct val="20000"/>
              </a:spcBef>
              <a:buClr>
                <a:schemeClr val="accent2"/>
              </a:buClr>
              <a:buSzPct val="75000"/>
              <a:buFont typeface="Wingdings" pitchFamily="2" charset="2"/>
              <a:buChar char="l"/>
              <a:defRPr sz="2000" b="1">
                <a:solidFill>
                  <a:schemeClr val="bg2"/>
                </a:solidFill>
                <a:latin typeface="Arial" charset="0"/>
              </a:defRPr>
            </a:lvl4pPr>
            <a:lvl5pPr marL="2057400" indent="-228600" algn="l">
              <a:spcBef>
                <a:spcPct val="20000"/>
              </a:spcBef>
              <a:buClr>
                <a:schemeClr val="accent2"/>
              </a:buClr>
              <a:buSzPct val="75000"/>
              <a:buFont typeface="Wingdings" pitchFamily="2" charset="2"/>
              <a:buChar char="l"/>
              <a:defRPr sz="2000" b="1">
                <a:solidFill>
                  <a:schemeClr val="bg2"/>
                </a:solidFill>
                <a:latin typeface="Arial" charset="0"/>
              </a:defRPr>
            </a:lvl5pPr>
            <a:lvl6pPr marL="25146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6pPr>
            <a:lvl7pPr marL="29718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7pPr>
            <a:lvl8pPr marL="34290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8pPr>
            <a:lvl9pPr marL="3886200" indent="-228600" eaLnBrk="0" fontAlgn="base" hangingPunct="0">
              <a:spcBef>
                <a:spcPct val="20000"/>
              </a:spcBef>
              <a:spcAft>
                <a:spcPct val="0"/>
              </a:spcAft>
              <a:buClr>
                <a:schemeClr val="accent2"/>
              </a:buClr>
              <a:buSzPct val="75000"/>
              <a:buFont typeface="Wingdings" pitchFamily="2" charset="2"/>
              <a:buChar char="l"/>
              <a:defRPr sz="2000" b="1">
                <a:solidFill>
                  <a:schemeClr val="bg2"/>
                </a:solidFill>
                <a:latin typeface="Arial" charset="0"/>
              </a:defRPr>
            </a:lvl9pPr>
          </a:lstStyle>
          <a:p>
            <a:pPr>
              <a:spcBef>
                <a:spcPct val="0"/>
              </a:spcBef>
              <a:buClrTx/>
              <a:buSzTx/>
              <a:buFontTx/>
              <a:buNone/>
            </a:pPr>
            <a:endParaRPr lang="en-US" altLang="en-US" sz="3000" dirty="0">
              <a:solidFill>
                <a:schemeClr val="bg1"/>
              </a:solidFill>
            </a:endParaRPr>
          </a:p>
        </p:txBody>
      </p:sp>
    </p:spTree>
    <p:extLst>
      <p:ext uri="{BB962C8B-B14F-4D97-AF65-F5344CB8AC3E}">
        <p14:creationId xmlns:p14="http://schemas.microsoft.com/office/powerpoint/2010/main" val="416404868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ChangeArrowheads="1"/>
          </p:cNvSpPr>
          <p:nvPr/>
        </p:nvSpPr>
        <p:spPr bwMode="auto">
          <a:xfrm>
            <a:off x="609600" y="1371600"/>
            <a:ext cx="80010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ctr">
              <a:defRPr sz="2400">
                <a:solidFill>
                  <a:schemeClr val="tx1"/>
                </a:solidFill>
                <a:latin typeface="Times New Roman" pitchFamily="18" charset="0"/>
              </a:defRPr>
            </a:lvl1pPr>
            <a:lvl2pPr marL="742950" indent="-285750" algn="ctr">
              <a:defRPr sz="2400">
                <a:solidFill>
                  <a:schemeClr val="tx1"/>
                </a:solidFill>
                <a:latin typeface="Times New Roman" pitchFamily="18" charset="0"/>
              </a:defRPr>
            </a:lvl2pPr>
            <a:lvl3pPr marL="1143000" indent="-228600" algn="ctr">
              <a:defRPr sz="2400">
                <a:solidFill>
                  <a:schemeClr val="tx1"/>
                </a:solidFill>
                <a:latin typeface="Times New Roman" pitchFamily="18" charset="0"/>
              </a:defRPr>
            </a:lvl3pPr>
            <a:lvl4pPr marL="1600200" indent="-228600" algn="ctr">
              <a:defRPr sz="2400">
                <a:solidFill>
                  <a:schemeClr val="tx1"/>
                </a:solidFill>
                <a:latin typeface="Times New Roman" pitchFamily="18" charset="0"/>
              </a:defRPr>
            </a:lvl4pPr>
            <a:lvl5pPr marL="2057400" indent="-228600" algn="ctr">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just">
              <a:lnSpc>
                <a:spcPct val="130000"/>
              </a:lnSpc>
            </a:pPr>
            <a:r>
              <a:rPr lang="en-US" altLang="en-US" sz="2000" b="0" i="0" dirty="0">
                <a:effectLst/>
                <a:latin typeface="Liberation Sans" panose="020B0604020202020204" pitchFamily="34" charset="0"/>
              </a:rPr>
              <a:t>“Copyright © </a:t>
            </a:r>
            <a:r>
              <a:rPr lang="en-US" altLang="en-US" sz="2000" b="0" i="0" dirty="0" smtClean="0">
                <a:effectLst/>
                <a:latin typeface="Liberation Sans" panose="020B0604020202020204" pitchFamily="34" charset="0"/>
              </a:rPr>
              <a:t>2016 John </a:t>
            </a:r>
            <a:r>
              <a:rPr lang="en-US" altLang="en-US" sz="2000" b="0" i="0" dirty="0">
                <a:effectLst/>
                <a:latin typeface="Liberation Sans" panose="020B0604020202020204" pitchFamily="34" charset="0"/>
              </a:rPr>
              <a:t>Wiley &amp; Sons, Inc. All rights reserved. Reproduction or translation of this work beyond that permitted in Section 117 of the 1976 United States Copyright Act without the express written permission of the copyright owner is unlawful. Request for further information should be addressed to the Permissions Department, John Wiley &amp; Sons, Inc. The purchaser may make back-up copies for his/her own use only and not for distribution or resale. The Publisher assumes no responsibility for errors, omissions, or damages, caused by the use of these programs or from the use of the information contained herein.”</a:t>
            </a:r>
          </a:p>
        </p:txBody>
      </p:sp>
      <p:sp>
        <p:nvSpPr>
          <p:cNvPr id="4" name="Rectangle 2"/>
          <p:cNvSpPr>
            <a:spLocks noChangeArrowheads="1"/>
          </p:cNvSpPr>
          <p:nvPr/>
        </p:nvSpPr>
        <p:spPr bwMode="auto">
          <a:xfrm>
            <a:off x="609600" y="304800"/>
            <a:ext cx="8229600" cy="560388"/>
          </a:xfrm>
          <a:prstGeom prst="rect">
            <a:avLst/>
          </a:prstGeom>
          <a:noFill/>
          <a:ln>
            <a:noFill/>
          </a:ln>
          <a:effectLst/>
          <a:extLst>
            <a:ext uri="{909E8E84-426E-40DD-AFC4-6F175D3DCCD1}">
              <a14:hiddenFill xmlns:a14="http://schemas.microsoft.com/office/drawing/2010/main">
                <a:solidFill>
                  <a:srgbClr val="990000"/>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lIns="90488" tIns="44450" rIns="90488" bIns="44450"/>
          <a:lstStyle/>
          <a:p>
            <a:pPr algn="l"/>
            <a:r>
              <a:rPr lang="en-US" altLang="en-US" sz="3200" b="1" i="0" dirty="0" smtClean="0">
                <a:solidFill>
                  <a:schemeClr val="tx2">
                    <a:lumMod val="50000"/>
                  </a:schemeClr>
                </a:solidFill>
                <a:effectLst/>
                <a:latin typeface="Liberation Sans" panose="020B0604020202020204" pitchFamily="34" charset="0"/>
              </a:rPr>
              <a:t>COPYRIGHT</a:t>
            </a:r>
            <a:endParaRPr lang="en-US" altLang="en-US" sz="3200" b="1" i="0" dirty="0">
              <a:solidFill>
                <a:schemeClr val="tx2">
                  <a:lumMod val="50000"/>
                </a:schemeClr>
              </a:solidFill>
              <a:effectLst/>
              <a:latin typeface="Liberation Sans" panose="020B0604020202020204" pitchFamily="34" charset="0"/>
            </a:endParaRPr>
          </a:p>
        </p:txBody>
      </p:sp>
      <p:sp>
        <p:nvSpPr>
          <p:cNvPr id="5" name="Line 12"/>
          <p:cNvSpPr>
            <a:spLocks noChangeShapeType="1"/>
          </p:cNvSpPr>
          <p:nvPr/>
        </p:nvSpPr>
        <p:spPr bwMode="auto">
          <a:xfrm>
            <a:off x="304800" y="990600"/>
            <a:ext cx="8534400" cy="0"/>
          </a:xfrm>
          <a:prstGeom prst="line">
            <a:avLst/>
          </a:prstGeom>
          <a:noFill/>
          <a:ln w="5715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Liberation Sans" panose="020B0604020202020204" pitchFamily="34" charset="0"/>
            </a:endParaRPr>
          </a:p>
        </p:txBody>
      </p:sp>
    </p:spTree>
    <p:extLst>
      <p:ext uri="{BB962C8B-B14F-4D97-AF65-F5344CB8AC3E}">
        <p14:creationId xmlns:p14="http://schemas.microsoft.com/office/powerpoint/2010/main" val="3110151677"/>
      </p:ext>
    </p:extLst>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movnglnc">
  <a:themeElements>
    <a:clrScheme name="">
      <a:dk1>
        <a:srgbClr val="000000"/>
      </a:dk1>
      <a:lt1>
        <a:srgbClr val="FFFFFF"/>
      </a:lt1>
      <a:dk2>
        <a:srgbClr val="0000FF"/>
      </a:dk2>
      <a:lt2>
        <a:srgbClr val="000000"/>
      </a:lt2>
      <a:accent1>
        <a:srgbClr val="00FFFF"/>
      </a:accent1>
      <a:accent2>
        <a:srgbClr val="FF0000"/>
      </a:accent2>
      <a:accent3>
        <a:srgbClr val="FFFFFF"/>
      </a:accent3>
      <a:accent4>
        <a:srgbClr val="000000"/>
      </a:accent4>
      <a:accent5>
        <a:srgbClr val="AAFFFF"/>
      </a:accent5>
      <a:accent6>
        <a:srgbClr val="E70000"/>
      </a:accent6>
      <a:hlink>
        <a:srgbClr val="000099"/>
      </a:hlink>
      <a:folHlink>
        <a:srgbClr val="000000"/>
      </a:folHlink>
    </a:clrScheme>
    <a:fontScheme name="movnglnc">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movngln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vngln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vngln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vngln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vngln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vngln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vngln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Office\Templates\1033\Company Handbook.pot</Template>
  <TotalTime>11266</TotalTime>
  <Pages>43</Pages>
  <Words>6256</Words>
  <Application>Microsoft Office PowerPoint</Application>
  <PresentationFormat>On-screen Show (4:3)</PresentationFormat>
  <Paragraphs>644</Paragraphs>
  <Slides>95</Slides>
  <Notes>85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95</vt:i4>
      </vt:variant>
    </vt:vector>
  </HeadingPairs>
  <TitlesOfParts>
    <vt:vector size="102" baseType="lpstr">
      <vt:lpstr>Arial</vt:lpstr>
      <vt:lpstr>Arial Black</vt:lpstr>
      <vt:lpstr>Comic Sans MS</vt:lpstr>
      <vt:lpstr>Liberation Sans</vt:lpstr>
      <vt:lpstr>Times New Roman</vt:lpstr>
      <vt:lpstr>Wingdings</vt:lpstr>
      <vt:lpstr>movnglnc</vt:lpstr>
      <vt:lpstr>PowerPoint Presentation</vt:lpstr>
      <vt:lpstr>PowerPoint Presentation</vt:lpstr>
      <vt:lpstr>CHAPTER OUTLINE</vt:lpstr>
      <vt:lpstr>Shoplifting Stats</vt:lpstr>
      <vt:lpstr>Inventory “Shrink” – US Retail Industry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just focus on people stealing from the outside…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Bank Statement reconciliation…</vt:lpstr>
      <vt:lpstr>Bank Reconciliation Items – what does one side know that the other side doesn't?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Accounting and Accounting Standards</dc:title>
  <dc:creator>Coby Harmon</dc:creator>
  <cp:lastModifiedBy>robert wehmann</cp:lastModifiedBy>
  <cp:revision>1850</cp:revision>
  <cp:lastPrinted>1999-09-16T17:08:20Z</cp:lastPrinted>
  <dcterms:created xsi:type="dcterms:W3CDTF">1997-03-28T18:03:02Z</dcterms:created>
  <dcterms:modified xsi:type="dcterms:W3CDTF">2019-01-14T19:42:37Z</dcterms:modified>
</cp:coreProperties>
</file>