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5"/>
  </p:notesMasterIdLst>
  <p:handoutMasterIdLst>
    <p:handoutMasterId r:id="rId106"/>
  </p:handoutMasterIdLst>
  <p:sldIdLst>
    <p:sldId id="839" r:id="rId2"/>
    <p:sldId id="801" r:id="rId3"/>
    <p:sldId id="802" r:id="rId4"/>
    <p:sldId id="625" r:id="rId5"/>
    <p:sldId id="857" r:id="rId6"/>
    <p:sldId id="840" r:id="rId7"/>
    <p:sldId id="626" r:id="rId8"/>
    <p:sldId id="614" r:id="rId9"/>
    <p:sldId id="627" r:id="rId10"/>
    <p:sldId id="630" r:id="rId11"/>
    <p:sldId id="841" r:id="rId12"/>
    <p:sldId id="693" r:id="rId13"/>
    <p:sldId id="694" r:id="rId14"/>
    <p:sldId id="804" r:id="rId15"/>
    <p:sldId id="805" r:id="rId16"/>
    <p:sldId id="631" r:id="rId17"/>
    <p:sldId id="849" r:id="rId18"/>
    <p:sldId id="845" r:id="rId19"/>
    <p:sldId id="633" r:id="rId20"/>
    <p:sldId id="842" r:id="rId21"/>
    <p:sldId id="696" r:id="rId22"/>
    <p:sldId id="846" r:id="rId23"/>
    <p:sldId id="850" r:id="rId24"/>
    <p:sldId id="697" r:id="rId25"/>
    <p:sldId id="844" r:id="rId26"/>
    <p:sldId id="847" r:id="rId27"/>
    <p:sldId id="698" r:id="rId28"/>
    <p:sldId id="700" r:id="rId29"/>
    <p:sldId id="699" r:id="rId30"/>
    <p:sldId id="702" r:id="rId31"/>
    <p:sldId id="701" r:id="rId32"/>
    <p:sldId id="848" r:id="rId33"/>
    <p:sldId id="703" r:id="rId34"/>
    <p:sldId id="704" r:id="rId35"/>
    <p:sldId id="798" r:id="rId36"/>
    <p:sldId id="706" r:id="rId37"/>
    <p:sldId id="806" r:id="rId38"/>
    <p:sldId id="764" r:id="rId39"/>
    <p:sldId id="708" r:id="rId40"/>
    <p:sldId id="709" r:id="rId41"/>
    <p:sldId id="765" r:id="rId42"/>
    <p:sldId id="710" r:id="rId43"/>
    <p:sldId id="711" r:id="rId44"/>
    <p:sldId id="856" r:id="rId45"/>
    <p:sldId id="712" r:id="rId46"/>
    <p:sldId id="807" r:id="rId47"/>
    <p:sldId id="808" r:id="rId48"/>
    <p:sldId id="715" r:id="rId49"/>
    <p:sldId id="716" r:id="rId50"/>
    <p:sldId id="809" r:id="rId51"/>
    <p:sldId id="810" r:id="rId52"/>
    <p:sldId id="851" r:id="rId53"/>
    <p:sldId id="852" r:id="rId54"/>
    <p:sldId id="853" r:id="rId55"/>
    <p:sldId id="854" r:id="rId56"/>
    <p:sldId id="855" r:id="rId57"/>
    <p:sldId id="726" r:id="rId58"/>
    <p:sldId id="727" r:id="rId59"/>
    <p:sldId id="721" r:id="rId60"/>
    <p:sldId id="766" r:id="rId61"/>
    <p:sldId id="811" r:id="rId62"/>
    <p:sldId id="812" r:id="rId63"/>
    <p:sldId id="813" r:id="rId64"/>
    <p:sldId id="814" r:id="rId65"/>
    <p:sldId id="815" r:id="rId66"/>
    <p:sldId id="793" r:id="rId67"/>
    <p:sldId id="816" r:id="rId68"/>
    <p:sldId id="817" r:id="rId69"/>
    <p:sldId id="818" r:id="rId70"/>
    <p:sldId id="821" r:id="rId71"/>
    <p:sldId id="822" r:id="rId72"/>
    <p:sldId id="823" r:id="rId73"/>
    <p:sldId id="729" r:id="rId74"/>
    <p:sldId id="753" r:id="rId75"/>
    <p:sldId id="799" r:id="rId76"/>
    <p:sldId id="754" r:id="rId77"/>
    <p:sldId id="756" r:id="rId78"/>
    <p:sldId id="757" r:id="rId79"/>
    <p:sldId id="758" r:id="rId80"/>
    <p:sldId id="824" r:id="rId81"/>
    <p:sldId id="825" r:id="rId82"/>
    <p:sldId id="760" r:id="rId83"/>
    <p:sldId id="826" r:id="rId84"/>
    <p:sldId id="838" r:id="rId85"/>
    <p:sldId id="731" r:id="rId86"/>
    <p:sldId id="761" r:id="rId87"/>
    <p:sldId id="732" r:id="rId88"/>
    <p:sldId id="733" r:id="rId89"/>
    <p:sldId id="734" r:id="rId90"/>
    <p:sldId id="735" r:id="rId91"/>
    <p:sldId id="736" r:id="rId92"/>
    <p:sldId id="737" r:id="rId93"/>
    <p:sldId id="738" r:id="rId94"/>
    <p:sldId id="828" r:id="rId95"/>
    <p:sldId id="829" r:id="rId96"/>
    <p:sldId id="830" r:id="rId97"/>
    <p:sldId id="831" r:id="rId98"/>
    <p:sldId id="832" r:id="rId99"/>
    <p:sldId id="833" r:id="rId100"/>
    <p:sldId id="834" r:id="rId101"/>
    <p:sldId id="835" r:id="rId102"/>
    <p:sldId id="836" r:id="rId103"/>
    <p:sldId id="837" r:id="rId10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000" kern="1200">
        <a:solidFill>
          <a:schemeClr val="tx1"/>
        </a:solidFill>
        <a:latin typeface="Comic Sans MS" pitchFamily="66" charset="0"/>
        <a:ea typeface="+mn-ea"/>
        <a:cs typeface="+mn-cs"/>
      </a:defRPr>
    </a:lvl1pPr>
    <a:lvl2pPr marL="457200" algn="ctr" rtl="0" eaLnBrk="0" fontAlgn="base" hangingPunct="0">
      <a:spcBef>
        <a:spcPct val="0"/>
      </a:spcBef>
      <a:spcAft>
        <a:spcPct val="0"/>
      </a:spcAft>
      <a:defRPr sz="2000" kern="1200">
        <a:solidFill>
          <a:schemeClr val="tx1"/>
        </a:solidFill>
        <a:latin typeface="Comic Sans MS" pitchFamily="66" charset="0"/>
        <a:ea typeface="+mn-ea"/>
        <a:cs typeface="+mn-cs"/>
      </a:defRPr>
    </a:lvl2pPr>
    <a:lvl3pPr marL="914400" algn="ctr" rtl="0" eaLnBrk="0" fontAlgn="base" hangingPunct="0">
      <a:spcBef>
        <a:spcPct val="0"/>
      </a:spcBef>
      <a:spcAft>
        <a:spcPct val="0"/>
      </a:spcAft>
      <a:defRPr sz="2000" kern="1200">
        <a:solidFill>
          <a:schemeClr val="tx1"/>
        </a:solidFill>
        <a:latin typeface="Comic Sans MS" pitchFamily="66" charset="0"/>
        <a:ea typeface="+mn-ea"/>
        <a:cs typeface="+mn-cs"/>
      </a:defRPr>
    </a:lvl3pPr>
    <a:lvl4pPr marL="1371600" algn="ctr" rtl="0" eaLnBrk="0" fontAlgn="base" hangingPunct="0">
      <a:spcBef>
        <a:spcPct val="0"/>
      </a:spcBef>
      <a:spcAft>
        <a:spcPct val="0"/>
      </a:spcAft>
      <a:defRPr sz="2000" kern="1200">
        <a:solidFill>
          <a:schemeClr val="tx1"/>
        </a:solidFill>
        <a:latin typeface="Comic Sans MS" pitchFamily="66" charset="0"/>
        <a:ea typeface="+mn-ea"/>
        <a:cs typeface="+mn-cs"/>
      </a:defRPr>
    </a:lvl4pPr>
    <a:lvl5pPr marL="1828800" algn="ctr" rtl="0" eaLnBrk="0" fontAlgn="base" hangingPunct="0">
      <a:spcBef>
        <a:spcPct val="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5">
          <p15:clr>
            <a:srgbClr val="A4A3A4"/>
          </p15:clr>
        </p15:guide>
        <p15:guide id="2" pos="2206">
          <p15:clr>
            <a:srgbClr val="A4A3A4"/>
          </p15:clr>
        </p15:guide>
        <p15:guide id="3" orient="horz" pos="2927">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0000"/>
    <a:srgbClr val="FFFFC5"/>
    <a:srgbClr val="E1F4FF"/>
    <a:srgbClr val="006600"/>
    <a:srgbClr val="008000"/>
    <a:srgbClr val="5393FB"/>
    <a:srgbClr val="4FA7FF"/>
    <a:srgbClr val="2D96FF"/>
    <a:srgbClr val="007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71" autoAdjust="0"/>
  </p:normalViewPr>
  <p:slideViewPr>
    <p:cSldViewPr>
      <p:cViewPr varScale="1">
        <p:scale>
          <a:sx n="107" d="100"/>
          <a:sy n="107" d="100"/>
        </p:scale>
        <p:origin x="114"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Lst>
  </p:outlineViewPr>
  <p:notesTextViewPr>
    <p:cViewPr>
      <p:scale>
        <a:sx n="100" d="100"/>
        <a:sy n="100" d="100"/>
      </p:scale>
      <p:origin x="0" y="0"/>
    </p:cViewPr>
  </p:notesTextViewPr>
  <p:sorterViewPr>
    <p:cViewPr>
      <p:scale>
        <a:sx n="100" d="100"/>
        <a:sy n="100" d="100"/>
      </p:scale>
      <p:origin x="0" y="10998"/>
    </p:cViewPr>
  </p:sorterViewPr>
  <p:notesViewPr>
    <p:cSldViewPr>
      <p:cViewPr>
        <p:scale>
          <a:sx n="75" d="100"/>
          <a:sy n="75" d="100"/>
        </p:scale>
        <p:origin x="-2406" y="-246"/>
      </p:cViewPr>
      <p:guideLst>
        <p:guide orient="horz" pos="2925"/>
        <p:guide pos="2206"/>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_rels/viewProps.xml.rels><?xml version="1.0" encoding="UTF-8" standalone="yes"?>
<Relationships xmlns="http://schemas.openxmlformats.org/package/2006/relationships"><Relationship Id="rId26" Type="http://schemas.openxmlformats.org/officeDocument/2006/relationships/slide" Target="slides/slide31.xml"/><Relationship Id="rId21" Type="http://schemas.openxmlformats.org/officeDocument/2006/relationships/slide" Target="slides/slide26.xml"/><Relationship Id="rId34" Type="http://schemas.openxmlformats.org/officeDocument/2006/relationships/slide" Target="slides/slide39.xml"/><Relationship Id="rId42" Type="http://schemas.openxmlformats.org/officeDocument/2006/relationships/slide" Target="slides/slide48.xml"/><Relationship Id="rId47" Type="http://schemas.openxmlformats.org/officeDocument/2006/relationships/slide" Target="slides/slide53.xml"/><Relationship Id="rId50" Type="http://schemas.openxmlformats.org/officeDocument/2006/relationships/slide" Target="slides/slide56.xml"/><Relationship Id="rId55" Type="http://schemas.openxmlformats.org/officeDocument/2006/relationships/slide" Target="slides/slide67.xml"/><Relationship Id="rId63" Type="http://schemas.openxmlformats.org/officeDocument/2006/relationships/slide" Target="slides/slide75.xml"/><Relationship Id="rId7" Type="http://schemas.openxmlformats.org/officeDocument/2006/relationships/slide" Target="slides/slide10.xml"/><Relationship Id="rId2" Type="http://schemas.openxmlformats.org/officeDocument/2006/relationships/slide" Target="slides/slide4.xml"/><Relationship Id="rId16" Type="http://schemas.openxmlformats.org/officeDocument/2006/relationships/slide" Target="slides/slide19.xml"/><Relationship Id="rId29" Type="http://schemas.openxmlformats.org/officeDocument/2006/relationships/slide" Target="slides/slide34.xml"/><Relationship Id="rId11" Type="http://schemas.openxmlformats.org/officeDocument/2006/relationships/slide" Target="slides/slide14.xml"/><Relationship Id="rId24" Type="http://schemas.openxmlformats.org/officeDocument/2006/relationships/slide" Target="slides/slide29.xml"/><Relationship Id="rId32" Type="http://schemas.openxmlformats.org/officeDocument/2006/relationships/slide" Target="slides/slide37.xml"/><Relationship Id="rId37" Type="http://schemas.openxmlformats.org/officeDocument/2006/relationships/slide" Target="slides/slide42.xml"/><Relationship Id="rId40" Type="http://schemas.openxmlformats.org/officeDocument/2006/relationships/slide" Target="slides/slide46.xml"/><Relationship Id="rId45" Type="http://schemas.openxmlformats.org/officeDocument/2006/relationships/slide" Target="slides/slide51.xml"/><Relationship Id="rId53" Type="http://schemas.openxmlformats.org/officeDocument/2006/relationships/slide" Target="slides/slide59.xml"/><Relationship Id="rId58" Type="http://schemas.openxmlformats.org/officeDocument/2006/relationships/slide" Target="slides/slide70.xml"/><Relationship Id="rId66" Type="http://schemas.openxmlformats.org/officeDocument/2006/relationships/slide" Target="slides/slide83.xml"/><Relationship Id="rId5" Type="http://schemas.openxmlformats.org/officeDocument/2006/relationships/slide" Target="slides/slide8.xml"/><Relationship Id="rId61" Type="http://schemas.openxmlformats.org/officeDocument/2006/relationships/slide" Target="slides/slide73.xml"/><Relationship Id="rId19" Type="http://schemas.openxmlformats.org/officeDocument/2006/relationships/slide" Target="slides/slide24.xml"/><Relationship Id="rId14" Type="http://schemas.openxmlformats.org/officeDocument/2006/relationships/slide" Target="slides/slide17.xml"/><Relationship Id="rId22" Type="http://schemas.openxmlformats.org/officeDocument/2006/relationships/slide" Target="slides/slide27.xml"/><Relationship Id="rId27" Type="http://schemas.openxmlformats.org/officeDocument/2006/relationships/slide" Target="slides/slide32.xml"/><Relationship Id="rId30" Type="http://schemas.openxmlformats.org/officeDocument/2006/relationships/slide" Target="slides/slide35.xml"/><Relationship Id="rId35" Type="http://schemas.openxmlformats.org/officeDocument/2006/relationships/slide" Target="slides/slide40.xml"/><Relationship Id="rId43" Type="http://schemas.openxmlformats.org/officeDocument/2006/relationships/slide" Target="slides/slide49.xml"/><Relationship Id="rId48" Type="http://schemas.openxmlformats.org/officeDocument/2006/relationships/slide" Target="slides/slide54.xml"/><Relationship Id="rId56" Type="http://schemas.openxmlformats.org/officeDocument/2006/relationships/slide" Target="slides/slide68.xml"/><Relationship Id="rId64" Type="http://schemas.openxmlformats.org/officeDocument/2006/relationships/slide" Target="slides/slide80.xml"/><Relationship Id="rId8" Type="http://schemas.openxmlformats.org/officeDocument/2006/relationships/slide" Target="slides/slide11.xml"/><Relationship Id="rId51" Type="http://schemas.openxmlformats.org/officeDocument/2006/relationships/slide" Target="slides/slide57.xml"/><Relationship Id="rId3" Type="http://schemas.openxmlformats.org/officeDocument/2006/relationships/slide" Target="slides/slide5.xml"/><Relationship Id="rId12" Type="http://schemas.openxmlformats.org/officeDocument/2006/relationships/slide" Target="slides/slide15.xml"/><Relationship Id="rId17" Type="http://schemas.openxmlformats.org/officeDocument/2006/relationships/slide" Target="slides/slide21.xml"/><Relationship Id="rId25" Type="http://schemas.openxmlformats.org/officeDocument/2006/relationships/slide" Target="slides/slide30.xml"/><Relationship Id="rId33" Type="http://schemas.openxmlformats.org/officeDocument/2006/relationships/slide" Target="slides/slide38.xml"/><Relationship Id="rId38" Type="http://schemas.openxmlformats.org/officeDocument/2006/relationships/slide" Target="slides/slide43.xml"/><Relationship Id="rId46" Type="http://schemas.openxmlformats.org/officeDocument/2006/relationships/slide" Target="slides/slide52.xml"/><Relationship Id="rId59" Type="http://schemas.openxmlformats.org/officeDocument/2006/relationships/slide" Target="slides/slide71.xml"/><Relationship Id="rId67" Type="http://schemas.openxmlformats.org/officeDocument/2006/relationships/slide" Target="slides/slide84.xml"/><Relationship Id="rId20" Type="http://schemas.openxmlformats.org/officeDocument/2006/relationships/slide" Target="slides/slide25.xml"/><Relationship Id="rId41" Type="http://schemas.openxmlformats.org/officeDocument/2006/relationships/slide" Target="slides/slide47.xml"/><Relationship Id="rId54" Type="http://schemas.openxmlformats.org/officeDocument/2006/relationships/slide" Target="slides/slide60.xml"/><Relationship Id="rId62" Type="http://schemas.openxmlformats.org/officeDocument/2006/relationships/slide" Target="slides/slide74.xml"/><Relationship Id="rId1" Type="http://schemas.openxmlformats.org/officeDocument/2006/relationships/slide" Target="slides/slide3.xml"/><Relationship Id="rId6" Type="http://schemas.openxmlformats.org/officeDocument/2006/relationships/slide" Target="slides/slide9.xml"/><Relationship Id="rId15" Type="http://schemas.openxmlformats.org/officeDocument/2006/relationships/slide" Target="slides/slide18.xml"/><Relationship Id="rId23" Type="http://schemas.openxmlformats.org/officeDocument/2006/relationships/slide" Target="slides/slide28.xml"/><Relationship Id="rId28" Type="http://schemas.openxmlformats.org/officeDocument/2006/relationships/slide" Target="slides/slide33.xml"/><Relationship Id="rId36" Type="http://schemas.openxmlformats.org/officeDocument/2006/relationships/slide" Target="slides/slide41.xml"/><Relationship Id="rId49" Type="http://schemas.openxmlformats.org/officeDocument/2006/relationships/slide" Target="slides/slide55.xml"/><Relationship Id="rId57" Type="http://schemas.openxmlformats.org/officeDocument/2006/relationships/slide" Target="slides/slide69.xml"/><Relationship Id="rId10" Type="http://schemas.openxmlformats.org/officeDocument/2006/relationships/slide" Target="slides/slide13.xml"/><Relationship Id="rId31" Type="http://schemas.openxmlformats.org/officeDocument/2006/relationships/slide" Target="slides/slide36.xml"/><Relationship Id="rId44" Type="http://schemas.openxmlformats.org/officeDocument/2006/relationships/slide" Target="slides/slide50.xml"/><Relationship Id="rId52" Type="http://schemas.openxmlformats.org/officeDocument/2006/relationships/slide" Target="slides/slide58.xml"/><Relationship Id="rId60" Type="http://schemas.openxmlformats.org/officeDocument/2006/relationships/slide" Target="slides/slide72.xml"/><Relationship Id="rId65" Type="http://schemas.openxmlformats.org/officeDocument/2006/relationships/slide" Target="slides/slide81.xml"/><Relationship Id="rId4" Type="http://schemas.openxmlformats.org/officeDocument/2006/relationships/slide" Target="slides/slide7.xml"/><Relationship Id="rId9" Type="http://schemas.openxmlformats.org/officeDocument/2006/relationships/slide" Target="slides/slide12.xml"/><Relationship Id="rId13" Type="http://schemas.openxmlformats.org/officeDocument/2006/relationships/slide" Target="slides/slide16.xml"/><Relationship Id="rId18" Type="http://schemas.openxmlformats.org/officeDocument/2006/relationships/slide" Target="slides/slide23.xml"/><Relationship Id="rId3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0299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12-05T13:19:49.41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EB960359-F012-4973-8880-A8B7650FA5CB}" emma:medium="tactile" emma:mode="ink">
          <msink:context xmlns:msink="http://schemas.microsoft.com/ink/2010/main" type="inkDrawing" rotatedBoundingBox="22995,16203 24368,17778 24060,18047 22687,16472" shapeName="Other"/>
        </emma:interpretation>
      </emma:emma>
    </inkml:annotationXML>
    <inkml:trace contextRef="#ctx0" brushRef="#br0">1430 1482,'25'24,"-50"-122,-24-1,-1-24,1 24,0 1,24-1,0 50,-49-75,0 26,0-1,0-24,-49 24,24 25,-24 0,0 0,24 25,1 24,-1 25,-24 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9291" y="4416267"/>
            <a:ext cx="6309677" cy="418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5" tIns="45162" rIns="91935" bIns="45162" numCol="1" anchor="t" anchorCtr="0" compatLnSpc="1">
            <a:prstTxWarp prst="textNoShape">
              <a:avLst/>
            </a:prstTxWarp>
          </a:bodyPr>
          <a:lstStyle/>
          <a:p>
            <a:pPr lvl="0"/>
            <a:r>
              <a:rPr lang="en-US" altLang="en-US" noProof="0"/>
              <a:t>Click to edit Master notes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8851" name="Rectangle 3"/>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309531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84015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3394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3350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174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3184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4726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0880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8335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983359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9571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49355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08808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08808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649059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50234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475756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9735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04912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31778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90625" y="703263"/>
            <a:ext cx="4629150" cy="3473450"/>
          </a:xfrm>
          <a:ln/>
        </p:spPr>
      </p:sp>
      <p:sp>
        <p:nvSpPr>
          <p:cNvPr id="839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12908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22026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90625" y="703263"/>
            <a:ext cx="4629150" cy="3473450"/>
          </a:xfrm>
          <a:ln/>
        </p:spPr>
      </p:sp>
      <p:sp>
        <p:nvSpPr>
          <p:cNvPr id="10342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191936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76908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0848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764337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44600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07204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46294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55911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2247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90625" y="703263"/>
            <a:ext cx="4629150" cy="3473450"/>
          </a:xfrm>
          <a:ln/>
        </p:spPr>
      </p:sp>
      <p:sp>
        <p:nvSpPr>
          <p:cNvPr id="839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36056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35269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1915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82295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411746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817975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512332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90625" y="703263"/>
            <a:ext cx="4629150" cy="3473450"/>
          </a:xfrm>
          <a:ln/>
        </p:spPr>
      </p:sp>
      <p:sp>
        <p:nvSpPr>
          <p:cNvPr id="8499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042306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593097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100283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569398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35061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16054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72678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39223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92697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37629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46998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96092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79503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47896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751831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897714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611093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192213" y="703263"/>
            <a:ext cx="4629150" cy="3473450"/>
          </a:xfrm>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753456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216080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574935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92213" y="703263"/>
            <a:ext cx="4629150" cy="3473450"/>
          </a:xfrm>
          <a:ln/>
        </p:spPr>
      </p:sp>
      <p:sp>
        <p:nvSpPr>
          <p:cNvPr id="1300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2667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729704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1190625" y="703263"/>
            <a:ext cx="4629150" cy="3473450"/>
          </a:xfrm>
          <a:ln/>
        </p:spPr>
      </p:sp>
      <p:sp>
        <p:nvSpPr>
          <p:cNvPr id="13107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618727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90625" y="703263"/>
            <a:ext cx="4629150" cy="3473450"/>
          </a:xfrm>
          <a:ln/>
        </p:spPr>
      </p:sp>
      <p:sp>
        <p:nvSpPr>
          <p:cNvPr id="13209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767125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90625" y="703263"/>
            <a:ext cx="4629150" cy="3473450"/>
          </a:xfrm>
          <a:ln/>
        </p:spPr>
      </p:sp>
      <p:sp>
        <p:nvSpPr>
          <p:cNvPr id="13312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1383034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90625" y="703263"/>
            <a:ext cx="4629150" cy="3473450"/>
          </a:xfrm>
          <a:ln/>
        </p:spPr>
      </p:sp>
      <p:sp>
        <p:nvSpPr>
          <p:cNvPr id="13414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484590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0267335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2213" y="703263"/>
            <a:ext cx="4630737" cy="3473450"/>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1567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90625" y="703263"/>
            <a:ext cx="4629150" cy="3473450"/>
          </a:xfrm>
          <a:ln/>
        </p:spPr>
      </p:sp>
      <p:sp>
        <p:nvSpPr>
          <p:cNvPr id="13517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227038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92213" y="703263"/>
            <a:ext cx="4629150" cy="3473450"/>
          </a:xfrm>
          <a:ln/>
        </p:spPr>
      </p:sp>
      <p:sp>
        <p:nvSpPr>
          <p:cNvPr id="1300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4139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92213" y="703263"/>
            <a:ext cx="4629150" cy="3473450"/>
          </a:xfrm>
          <a:ln/>
        </p:spPr>
      </p:sp>
      <p:sp>
        <p:nvSpPr>
          <p:cNvPr id="13005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601904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01761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432164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10604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51470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660334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7209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381223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8598814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2316898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27144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7215522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925" tIns="45157" rIns="91925" bIns="45157"/>
          <a:lstStyle/>
          <a:p>
            <a:endParaRPr lang="en-US" altLang="en-US" dirty="0"/>
          </a:p>
        </p:txBody>
      </p:sp>
    </p:spTree>
    <p:extLst>
      <p:ext uri="{BB962C8B-B14F-4D97-AF65-F5344CB8AC3E}">
        <p14:creationId xmlns:p14="http://schemas.microsoft.com/office/powerpoint/2010/main" val="57195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7431086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5496724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9896089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4198717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35010918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18303775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925" tIns="45157" rIns="91925" bIns="45157"/>
          <a:lstStyle/>
          <a:p>
            <a:endParaRPr lang="en-US" altLang="en-US" dirty="0"/>
          </a:p>
        </p:txBody>
      </p:sp>
    </p:spTree>
    <p:extLst>
      <p:ext uri="{BB962C8B-B14F-4D97-AF65-F5344CB8AC3E}">
        <p14:creationId xmlns:p14="http://schemas.microsoft.com/office/powerpoint/2010/main" val="289416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4275" y="698500"/>
            <a:ext cx="4641850" cy="3482975"/>
          </a:xfrm>
          <a:ln cap="flat"/>
        </p:spPr>
      </p:sp>
      <p:sp>
        <p:nvSpPr>
          <p:cNvPr id="353283" name="Rectangle 3"/>
          <p:cNvSpPr>
            <a:spLocks noGrp="1" noChangeArrowheads="1"/>
          </p:cNvSpPr>
          <p:nvPr>
            <p:ph type="body" idx="1"/>
          </p:nvPr>
        </p:nvSpPr>
        <p:spPr>
          <a:xfrm>
            <a:off x="934297" y="4416267"/>
            <a:ext cx="5141807" cy="41827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7" tIns="46775" rIns="93547" bIns="46775"/>
          <a:lstStyle/>
          <a:p>
            <a:endParaRPr lang="en-US" altLang="en-US" dirty="0"/>
          </a:p>
        </p:txBody>
      </p:sp>
    </p:spTree>
    <p:extLst>
      <p:ext uri="{BB962C8B-B14F-4D97-AF65-F5344CB8AC3E}">
        <p14:creationId xmlns:p14="http://schemas.microsoft.com/office/powerpoint/2010/main" val="39214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904159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72455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54013"/>
            <a:ext cx="2095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54013"/>
            <a:ext cx="6134100"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79214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77711263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011766798"/>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304741463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75818092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078434194"/>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p:spPr>
        <p:txBody>
          <a:bodyPr/>
          <a:lstStyle/>
          <a:p>
            <a:r>
              <a:rPr lang="en-US"/>
              <a:t>Click to edit Master title style</a:t>
            </a:r>
          </a:p>
        </p:txBody>
      </p:sp>
      <p:sp>
        <p:nvSpPr>
          <p:cNvPr id="3" name="Text Placeholder 2"/>
          <p:cNvSpPr>
            <a:spLocks noGrp="1"/>
          </p:cNvSpPr>
          <p:nvPr>
            <p:ph type="body" sz="half" idx="1"/>
          </p:nvPr>
        </p:nvSpPr>
        <p:spPr>
          <a:xfrm>
            <a:off x="381000" y="11430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125364"/>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06087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2057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9323791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72139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44460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096986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49361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761192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115279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Grp="1" noChangeArrowheads="1"/>
          </p:cNvSpPr>
          <p:nvPr>
            <p:ph type="title"/>
          </p:nvPr>
        </p:nvSpPr>
        <p:spPr bwMode="auto">
          <a:xfrm>
            <a:off x="1149350" y="354013"/>
            <a:ext cx="7607300" cy="560387"/>
          </a:xfrm>
          <a:prstGeom prst="rect">
            <a:avLst/>
          </a:prstGeom>
          <a:solidFill>
            <a:srgbClr val="003399"/>
          </a:solidFill>
          <a:ln w="63500">
            <a:solidFill>
              <a:srgbClr val="54385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8" name="Rectangle 14"/>
          <p:cNvSpPr>
            <a:spLocks noGrp="1" noChangeArrowheads="1"/>
          </p:cNvSpPr>
          <p:nvPr>
            <p:ph type="body" idx="1"/>
          </p:nvPr>
        </p:nvSpPr>
        <p:spPr bwMode="auto">
          <a:xfrm>
            <a:off x="381000" y="1143000"/>
            <a:ext cx="8382000" cy="480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182562" tIns="46038" rIns="182562"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16"/>
          <p:cNvSpPr txBox="1">
            <a:spLocks noChangeArrowheads="1"/>
          </p:cNvSpPr>
          <p:nvPr/>
        </p:nvSpPr>
        <p:spPr bwMode="auto">
          <a:xfrm>
            <a:off x="76200" y="64008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200" b="1" dirty="0">
                <a:latin typeface="Arial" charset="0"/>
              </a:rPr>
              <a:t>5-</a:t>
            </a:r>
            <a:fld id="{CC1C5CDC-7913-4EC4-B3A0-0706D27A133A}" type="slidenum">
              <a:rPr lang="en-US" altLang="en-US" sz="1200" b="1">
                <a:latin typeface="Arial" charset="0"/>
              </a:rPr>
              <a:pPr>
                <a:spcBef>
                  <a:spcPct val="50000"/>
                </a:spcBef>
              </a:pPr>
              <a:t>‹#›</a:t>
            </a:fld>
            <a:endParaRPr lang="en-US" altLang="en-US" sz="1200" b="1" dirty="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wipe dir="r"/>
  </p:transition>
  <p:txStyles>
    <p:titleStyle>
      <a:lvl1pPr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2pPr>
      <a:lvl3pPr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3pPr>
      <a:lvl4pPr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4pPr>
      <a:lvl5pPr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L7OPSacGIDI"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customXml" Target="../ink/ink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9.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0.e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grist.org/living/map-walmart-stores-america/"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rist.org/living/map-walmart-stores-america/"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28600" y="1869743"/>
            <a:ext cx="8001000" cy="214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342900" indent="-342900"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lvl="1" indent="-457200" algn="l">
              <a:lnSpc>
                <a:spcPct val="120000"/>
              </a:lnSpc>
              <a:spcBef>
                <a:spcPct val="50000"/>
              </a:spcBef>
              <a:buClr>
                <a:srgbClr val="CC0000"/>
              </a:buClr>
              <a:buSzPct val="80000"/>
              <a:buFont typeface="Wingdings" pitchFamily="2" charset="2"/>
              <a:buChar char="u"/>
              <a:defRPr sz="2300" b="0">
                <a:latin typeface="Liberation Sans" panose="020B0604020202020204" pitchFamily="34" charset="0"/>
              </a:defRPr>
            </a:lvl2pPr>
            <a:lvl3pPr marL="1143000" indent="-228600" algn="l">
              <a:spcBef>
                <a:spcPct val="20000"/>
              </a:spcBef>
              <a:buClr>
                <a:schemeClr val="accent2"/>
              </a:buClr>
              <a:buSzPct val="75000"/>
              <a:buFont typeface="Wingdings" pitchFamily="2" charset="2"/>
              <a:buChar char="l"/>
              <a:defRPr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9pPr>
          </a:lstStyle>
          <a:p>
            <a:pPr lvl="1"/>
            <a:r>
              <a:rPr lang="en-US" altLang="en-US" dirty="0"/>
              <a:t>Do not keep detailed records of the goods on hand.</a:t>
            </a:r>
          </a:p>
          <a:p>
            <a:pPr lvl="1"/>
            <a:r>
              <a:rPr lang="en-US" altLang="en-US" dirty="0"/>
              <a:t>Cost of goods sold determined by count at the end of the accounting period.</a:t>
            </a:r>
          </a:p>
          <a:p>
            <a:pPr lvl="1"/>
            <a:r>
              <a:rPr lang="en-US" altLang="en-US" dirty="0"/>
              <a:t>Calculation of Cost of Goods Sold:</a:t>
            </a:r>
          </a:p>
        </p:txBody>
      </p:sp>
      <p:sp>
        <p:nvSpPr>
          <p:cNvPr id="11267" name="Text Box 8"/>
          <p:cNvSpPr txBox="1">
            <a:spLocks noChangeArrowheads="1"/>
          </p:cNvSpPr>
          <p:nvPr/>
        </p:nvSpPr>
        <p:spPr bwMode="auto">
          <a:xfrm>
            <a:off x="1600200" y="4102100"/>
            <a:ext cx="5638800"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tabLst>
                <a:tab pos="5832475"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832475" algn="r"/>
              </a:tabLst>
              <a:defRPr sz="2400" b="1">
                <a:solidFill>
                  <a:schemeClr val="bg2"/>
                </a:solidFill>
                <a:latin typeface="Arial" charset="0"/>
              </a:defRPr>
            </a:lvl2pPr>
            <a:lvl3pPr marL="1371600" indent="-457200" algn="l">
              <a:spcBef>
                <a:spcPct val="20000"/>
              </a:spcBef>
              <a:buClr>
                <a:schemeClr val="accent2"/>
              </a:buClr>
              <a:buSzPct val="75000"/>
              <a:buFont typeface="Wingdings" pitchFamily="2" charset="2"/>
              <a:buChar char="l"/>
              <a:tabLst>
                <a:tab pos="5832475" algn="r"/>
              </a:tabLst>
              <a:defRPr sz="2000" b="1">
                <a:solidFill>
                  <a:schemeClr val="bg2"/>
                </a:solidFill>
                <a:latin typeface="Arial" charset="0"/>
              </a:defRPr>
            </a:lvl3pPr>
            <a:lvl4pPr marL="1828800" indent="-457200" algn="l">
              <a:spcBef>
                <a:spcPct val="20000"/>
              </a:spcBef>
              <a:buClr>
                <a:schemeClr val="accent2"/>
              </a:buClr>
              <a:buSzPct val="75000"/>
              <a:buFont typeface="Wingdings" pitchFamily="2" charset="2"/>
              <a:buChar char="l"/>
              <a:tabLst>
                <a:tab pos="5832475" algn="r"/>
              </a:tabLst>
              <a:defRPr sz="2000" b="1">
                <a:solidFill>
                  <a:schemeClr val="bg2"/>
                </a:solidFill>
                <a:latin typeface="Arial" charset="0"/>
              </a:defRPr>
            </a:lvl4pPr>
            <a:lvl5pPr marL="2286000" indent="-457200" algn="l">
              <a:spcBef>
                <a:spcPct val="20000"/>
              </a:spcBef>
              <a:buClr>
                <a:schemeClr val="accent2"/>
              </a:buClr>
              <a:buSzPct val="75000"/>
              <a:buFont typeface="Wingdings" pitchFamily="2" charset="2"/>
              <a:buChar char="l"/>
              <a:tabLst>
                <a:tab pos="5832475" algn="r"/>
              </a:tabLst>
              <a:defRPr sz="2000" b="1">
                <a:solidFill>
                  <a:schemeClr val="bg2"/>
                </a:solidFill>
                <a:latin typeface="Arial" charset="0"/>
              </a:defRPr>
            </a:lvl5pPr>
            <a:lvl6pPr marL="2743200" indent="-457200" eaLnBrk="0" fontAlgn="base" hangingPunct="0">
              <a:spcBef>
                <a:spcPct val="20000"/>
              </a:spcBef>
              <a:spcAft>
                <a:spcPct val="0"/>
              </a:spcAft>
              <a:buClr>
                <a:schemeClr val="accent2"/>
              </a:buClr>
              <a:buSzPct val="75000"/>
              <a:buFont typeface="Wingdings" pitchFamily="2" charset="2"/>
              <a:buChar char="l"/>
              <a:tabLst>
                <a:tab pos="5832475" algn="r"/>
              </a:tabLst>
              <a:defRPr sz="2000" b="1">
                <a:solidFill>
                  <a:schemeClr val="bg2"/>
                </a:solidFill>
                <a:latin typeface="Arial" charset="0"/>
              </a:defRPr>
            </a:lvl6pPr>
            <a:lvl7pPr marL="3200400" indent="-457200" eaLnBrk="0" fontAlgn="base" hangingPunct="0">
              <a:spcBef>
                <a:spcPct val="20000"/>
              </a:spcBef>
              <a:spcAft>
                <a:spcPct val="0"/>
              </a:spcAft>
              <a:buClr>
                <a:schemeClr val="accent2"/>
              </a:buClr>
              <a:buSzPct val="75000"/>
              <a:buFont typeface="Wingdings" pitchFamily="2" charset="2"/>
              <a:buChar char="l"/>
              <a:tabLst>
                <a:tab pos="5832475" algn="r"/>
              </a:tabLst>
              <a:defRPr sz="2000" b="1">
                <a:solidFill>
                  <a:schemeClr val="bg2"/>
                </a:solidFill>
                <a:latin typeface="Arial" charset="0"/>
              </a:defRPr>
            </a:lvl7pPr>
            <a:lvl8pPr marL="3657600" indent="-457200" eaLnBrk="0" fontAlgn="base" hangingPunct="0">
              <a:spcBef>
                <a:spcPct val="20000"/>
              </a:spcBef>
              <a:spcAft>
                <a:spcPct val="0"/>
              </a:spcAft>
              <a:buClr>
                <a:schemeClr val="accent2"/>
              </a:buClr>
              <a:buSzPct val="75000"/>
              <a:buFont typeface="Wingdings" pitchFamily="2" charset="2"/>
              <a:buChar char="l"/>
              <a:tabLst>
                <a:tab pos="5832475" algn="r"/>
              </a:tabLst>
              <a:defRPr sz="2000" b="1">
                <a:solidFill>
                  <a:schemeClr val="bg2"/>
                </a:solidFill>
                <a:latin typeface="Arial" charset="0"/>
              </a:defRPr>
            </a:lvl8pPr>
            <a:lvl9pPr marL="4114800" indent="-457200" eaLnBrk="0" fontAlgn="base" hangingPunct="0">
              <a:spcBef>
                <a:spcPct val="20000"/>
              </a:spcBef>
              <a:spcAft>
                <a:spcPct val="0"/>
              </a:spcAft>
              <a:buClr>
                <a:schemeClr val="accent2"/>
              </a:buClr>
              <a:buSzPct val="75000"/>
              <a:buFont typeface="Wingdings" pitchFamily="2" charset="2"/>
              <a:buChar char="l"/>
              <a:tabLst>
                <a:tab pos="5832475" algn="r"/>
              </a:tabLst>
              <a:defRPr sz="2000" b="1">
                <a:solidFill>
                  <a:schemeClr val="bg2"/>
                </a:solidFill>
                <a:latin typeface="Arial" charset="0"/>
              </a:defRPr>
            </a:lvl9pPr>
          </a:lstStyle>
          <a:p>
            <a:pPr>
              <a:lnSpc>
                <a:spcPct val="110000"/>
              </a:lnSpc>
              <a:buClr>
                <a:srgbClr val="800000"/>
              </a:buClr>
              <a:buSzPct val="95000"/>
              <a:buFontTx/>
              <a:buNone/>
            </a:pPr>
            <a:r>
              <a:rPr lang="en-US" altLang="en-US" sz="2000" b="0" dirty="0">
                <a:solidFill>
                  <a:schemeClr val="tx1"/>
                </a:solidFill>
                <a:latin typeface="Liberation Sans" panose="020B0604020202020204" pitchFamily="34" charset="0"/>
              </a:rPr>
              <a:t>Beginning inventory	$ 100,000</a:t>
            </a:r>
          </a:p>
          <a:p>
            <a:pPr>
              <a:lnSpc>
                <a:spcPct val="110000"/>
              </a:lnSpc>
              <a:buClr>
                <a:srgbClr val="800000"/>
              </a:buClr>
              <a:buSzPct val="95000"/>
              <a:buFontTx/>
              <a:buNone/>
            </a:pPr>
            <a:r>
              <a:rPr lang="en-US" altLang="en-US" sz="2000" b="0" dirty="0">
                <a:solidFill>
                  <a:schemeClr val="tx1"/>
                </a:solidFill>
                <a:latin typeface="Liberation Sans" panose="020B0604020202020204" pitchFamily="34" charset="0"/>
              </a:rPr>
              <a:t>Add: Purchases, net	800,000</a:t>
            </a:r>
          </a:p>
          <a:p>
            <a:pPr>
              <a:lnSpc>
                <a:spcPct val="110000"/>
              </a:lnSpc>
              <a:buClr>
                <a:srgbClr val="800000"/>
              </a:buClr>
              <a:buSzPct val="95000"/>
              <a:buFontTx/>
              <a:buNone/>
            </a:pPr>
            <a:r>
              <a:rPr lang="en-US" altLang="en-US" sz="2000" b="0" dirty="0">
                <a:solidFill>
                  <a:schemeClr val="tx1"/>
                </a:solidFill>
                <a:latin typeface="Liberation Sans" panose="020B0604020202020204" pitchFamily="34" charset="0"/>
              </a:rPr>
              <a:t>Goods available for sale	900,000</a:t>
            </a:r>
          </a:p>
          <a:p>
            <a:pPr>
              <a:lnSpc>
                <a:spcPct val="110000"/>
              </a:lnSpc>
              <a:buClr>
                <a:srgbClr val="800000"/>
              </a:buClr>
              <a:buSzPct val="95000"/>
              <a:buFontTx/>
              <a:buNone/>
            </a:pPr>
            <a:r>
              <a:rPr lang="en-US" altLang="en-US" sz="2000" b="0" dirty="0">
                <a:solidFill>
                  <a:schemeClr val="tx1"/>
                </a:solidFill>
                <a:latin typeface="Liberation Sans" panose="020B0604020202020204" pitchFamily="34" charset="0"/>
              </a:rPr>
              <a:t>Less: Ending inventory	125,000</a:t>
            </a:r>
          </a:p>
          <a:p>
            <a:pPr>
              <a:lnSpc>
                <a:spcPct val="110000"/>
              </a:lnSpc>
              <a:buClr>
                <a:srgbClr val="800000"/>
              </a:buClr>
              <a:buSzPct val="95000"/>
              <a:buFontTx/>
              <a:buNone/>
            </a:pPr>
            <a:r>
              <a:rPr lang="en-US" altLang="en-US" sz="2000" b="0" dirty="0">
                <a:solidFill>
                  <a:schemeClr val="tx1"/>
                </a:solidFill>
                <a:latin typeface="Liberation Sans" panose="020B0604020202020204" pitchFamily="34" charset="0"/>
              </a:rPr>
              <a:t>Cost of goods sold	$ 775,000</a:t>
            </a:r>
          </a:p>
        </p:txBody>
      </p:sp>
      <p:sp>
        <p:nvSpPr>
          <p:cNvPr id="11268" name="Line 9"/>
          <p:cNvSpPr>
            <a:spLocks noChangeShapeType="1"/>
          </p:cNvSpPr>
          <p:nvPr/>
        </p:nvSpPr>
        <p:spPr bwMode="auto">
          <a:xfrm>
            <a:off x="5791200" y="4882488"/>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10000"/>
              </a:lnSpc>
            </a:pPr>
            <a:endParaRPr lang="en-US" dirty="0">
              <a:latin typeface="Liberation Sans" panose="020B0604020202020204" pitchFamily="34" charset="0"/>
            </a:endParaRPr>
          </a:p>
        </p:txBody>
      </p:sp>
      <p:sp>
        <p:nvSpPr>
          <p:cNvPr id="11269" name="Line 10"/>
          <p:cNvSpPr>
            <a:spLocks noChangeShapeType="1"/>
          </p:cNvSpPr>
          <p:nvPr/>
        </p:nvSpPr>
        <p:spPr bwMode="auto">
          <a:xfrm>
            <a:off x="5791200" y="5691120"/>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10000"/>
              </a:lnSpc>
            </a:pPr>
            <a:endParaRPr lang="en-US" dirty="0">
              <a:latin typeface="Liberation Sans" panose="020B0604020202020204" pitchFamily="34" charset="0"/>
            </a:endParaRPr>
          </a:p>
        </p:txBody>
      </p:sp>
      <p:sp>
        <p:nvSpPr>
          <p:cNvPr id="11270" name="Line 11"/>
          <p:cNvSpPr>
            <a:spLocks noChangeShapeType="1"/>
          </p:cNvSpPr>
          <p:nvPr/>
        </p:nvSpPr>
        <p:spPr bwMode="auto">
          <a:xfrm>
            <a:off x="5791200" y="6189264"/>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10000"/>
              </a:lnSpc>
            </a:pPr>
            <a:endParaRPr lang="en-US" dirty="0">
              <a:latin typeface="Liberation Sans" panose="020B0604020202020204" pitchFamily="34" charset="0"/>
            </a:endParaRPr>
          </a:p>
        </p:txBody>
      </p:sp>
      <p:sp>
        <p:nvSpPr>
          <p:cNvPr id="11271" name="Line 12"/>
          <p:cNvSpPr>
            <a:spLocks noChangeShapeType="1"/>
          </p:cNvSpPr>
          <p:nvPr/>
        </p:nvSpPr>
        <p:spPr bwMode="auto">
          <a:xfrm>
            <a:off x="5791200" y="6113064"/>
            <a:ext cx="14478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10000"/>
              </a:lnSpc>
            </a:pPr>
            <a:endParaRPr lang="en-US" dirty="0">
              <a:latin typeface="Liberation Sans" panose="020B0604020202020204" pitchFamily="34" charset="0"/>
            </a:endParaRPr>
          </a:p>
        </p:txBody>
      </p:sp>
      <p:sp>
        <p:nvSpPr>
          <p:cNvPr id="11276" name="Text Box 20"/>
          <p:cNvSpPr txBox="1">
            <a:spLocks noChangeArrowheads="1"/>
          </p:cNvSpPr>
          <p:nvPr/>
        </p:nvSpPr>
        <p:spPr bwMode="auto">
          <a:xfrm>
            <a:off x="609600" y="1295400"/>
            <a:ext cx="3352800"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457200" indent="-457200" algn="l">
              <a:spcBef>
                <a:spcPct val="30000"/>
              </a:spcBef>
              <a:spcAft>
                <a:spcPct val="20000"/>
              </a:spcAft>
              <a:buClrTx/>
              <a:buSzPct val="80000"/>
              <a:buFontTx/>
              <a:buNone/>
              <a:defRPr sz="2500" b="1">
                <a:solidFill>
                  <a:srgbClr val="CC0000"/>
                </a:solidFill>
                <a:latin typeface="Liberation Sans" panose="020B0604020202020204" pitchFamily="34"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9pPr>
          </a:lstStyle>
          <a:p>
            <a:r>
              <a:rPr lang="en-US" altLang="en-US" sz="2700" dirty="0"/>
              <a:t>Periodic System</a:t>
            </a:r>
          </a:p>
        </p:txBody>
      </p:sp>
      <p:sp>
        <p:nvSpPr>
          <p:cNvPr id="14" name="Rectangle 2"/>
          <p:cNvSpPr>
            <a:spLocks noChangeArrowheads="1"/>
          </p:cNvSpPr>
          <p:nvPr/>
        </p:nvSpPr>
        <p:spPr bwMode="auto">
          <a:xfrm>
            <a:off x="609600" y="304800"/>
            <a:ext cx="5257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FLOW OF COSTS</a:t>
            </a:r>
          </a:p>
        </p:txBody>
      </p:sp>
      <p:sp>
        <p:nvSpPr>
          <p:cNvPr id="1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29698" name="Picture 2" descr="Image result for taking inven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932" y="13478"/>
            <a:ext cx="2780915" cy="185626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Bent-Up 8">
            <a:extLst>
              <a:ext uri="{FF2B5EF4-FFF2-40B4-BE49-F238E27FC236}">
                <a16:creationId xmlns:a16="http://schemas.microsoft.com/office/drawing/2014/main" id="{A9968A74-C1FC-44C2-8CEA-CC745621EEFF}"/>
              </a:ext>
            </a:extLst>
          </p:cNvPr>
          <p:cNvSpPr/>
          <p:nvPr/>
        </p:nvSpPr>
        <p:spPr bwMode="auto">
          <a:xfrm>
            <a:off x="7924800" y="2051536"/>
            <a:ext cx="762000" cy="795325"/>
          </a:xfrm>
          <a:prstGeom prst="bentUp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Tree>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936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altLang="en-US" sz="2000" dirty="0">
                <a:latin typeface="Liberation Sans" panose="020B0604020202020204" pitchFamily="34" charset="0"/>
              </a:rPr>
              <a:t>Which of the following would </a:t>
            </a:r>
            <a:r>
              <a:rPr lang="en-US" altLang="en-US" sz="2000" b="1" dirty="0">
                <a:latin typeface="Liberation Sans" panose="020B0604020202020204" pitchFamily="34" charset="0"/>
              </a:rPr>
              <a:t>not</a:t>
            </a:r>
            <a:r>
              <a:rPr lang="en-US" altLang="en-US" sz="2000" dirty="0">
                <a:latin typeface="Liberation Sans" panose="020B0604020202020204" pitchFamily="34" charset="0"/>
              </a:rPr>
              <a:t> be included in the definition of inventory under IFRS?</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Photocopy paper held for sale by an office-supply store.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Stereo equipment held for sale by an electronics store.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Used office equipment held for sale by the human relations department of a plastics company.</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All of the above would meet the definition.</a:t>
            </a:r>
          </a:p>
          <a:p>
            <a:pPr marL="808038" lvl="1" indent="-466725" algn="l">
              <a:lnSpc>
                <a:spcPct val="125000"/>
              </a:lnSpc>
              <a:spcBef>
                <a:spcPct val="50000"/>
              </a:spcBef>
              <a:buFontTx/>
              <a:buAutoNum type="alphaLcParenR"/>
            </a:pPr>
            <a:endParaRPr lang="en-US" sz="2000" dirty="0">
              <a:latin typeface="Liberation Sans" panose="020B0604020202020204" pitchFamily="34" charset="0"/>
            </a:endParaRPr>
          </a:p>
        </p:txBody>
      </p:sp>
      <p:sp>
        <p:nvSpPr>
          <p:cNvPr id="14" name="Notched Right Arrow 13"/>
          <p:cNvSpPr/>
          <p:nvPr/>
        </p:nvSpPr>
        <p:spPr bwMode="auto">
          <a:xfrm>
            <a:off x="743463" y="4307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2778939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5522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altLang="en-US" sz="2000" dirty="0">
                <a:latin typeface="Liberation Sans" panose="020B0604020202020204" pitchFamily="34" charset="0"/>
              </a:rPr>
              <a:t>Which of the following would </a:t>
            </a:r>
            <a:r>
              <a:rPr lang="en-US" altLang="en-US" sz="2000" b="1" dirty="0">
                <a:latin typeface="Liberation Sans" panose="020B0604020202020204" pitchFamily="34" charset="0"/>
              </a:rPr>
              <a:t>not</a:t>
            </a:r>
            <a:r>
              <a:rPr lang="en-US" altLang="en-US" sz="2000" dirty="0">
                <a:latin typeface="Liberation Sans" panose="020B0604020202020204" pitchFamily="34" charset="0"/>
              </a:rPr>
              <a:t> be a line item of a company reporting costs by nature?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Depreciation expense.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Salaries expense.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Interest expense.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Manufacturing expense.</a:t>
            </a:r>
          </a:p>
          <a:p>
            <a:pPr marL="808038" lvl="1" indent="-466725" algn="l">
              <a:lnSpc>
                <a:spcPct val="125000"/>
              </a:lnSpc>
              <a:spcBef>
                <a:spcPct val="50000"/>
              </a:spcBef>
              <a:buFontTx/>
              <a:buAutoNum type="alphaLcParenR"/>
            </a:pPr>
            <a:endParaRPr lang="en-US" sz="2000" dirty="0">
              <a:latin typeface="Liberation Sans" panose="020B0604020202020204" pitchFamily="34" charset="0"/>
            </a:endParaRPr>
          </a:p>
        </p:txBody>
      </p:sp>
      <p:sp>
        <p:nvSpPr>
          <p:cNvPr id="14" name="Notched Right Arrow 13"/>
          <p:cNvSpPr/>
          <p:nvPr/>
        </p:nvSpPr>
        <p:spPr bwMode="auto">
          <a:xfrm>
            <a:off x="743463" y="48410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4068643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0136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altLang="en-US" sz="2000" dirty="0">
                <a:latin typeface="Liberation Sans" panose="020B0604020202020204" pitchFamily="34" charset="0"/>
              </a:rPr>
              <a:t>Which of the following would </a:t>
            </a:r>
            <a:r>
              <a:rPr lang="en-US" altLang="en-US" sz="2000" b="1" dirty="0">
                <a:latin typeface="Liberation Sans" panose="020B0604020202020204" pitchFamily="34" charset="0"/>
              </a:rPr>
              <a:t>not</a:t>
            </a:r>
            <a:r>
              <a:rPr lang="en-US" altLang="en-US" sz="2000" dirty="0">
                <a:latin typeface="Liberation Sans" panose="020B0604020202020204" pitchFamily="34" charset="0"/>
              </a:rPr>
              <a:t> be a line item of a company reporting costs by function?</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Administration.</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Manufacturing.</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Utilities expense.</a:t>
            </a:r>
          </a:p>
          <a:p>
            <a:pPr marL="808038" lvl="1" indent="-466725" algn="l">
              <a:lnSpc>
                <a:spcPct val="125000"/>
              </a:lnSpc>
              <a:spcBef>
                <a:spcPct val="50000"/>
              </a:spcBef>
              <a:buFontTx/>
              <a:buAutoNum type="alphaLcParenR"/>
            </a:pPr>
            <a:r>
              <a:rPr lang="en-US" altLang="en-US" sz="2000" dirty="0">
                <a:latin typeface="Liberation Sans" panose="020B0604020202020204" pitchFamily="34" charset="0"/>
              </a:rPr>
              <a:t>Distribution.</a:t>
            </a:r>
          </a:p>
        </p:txBody>
      </p:sp>
      <p:sp>
        <p:nvSpPr>
          <p:cNvPr id="14" name="Notched Right Arrow 13"/>
          <p:cNvSpPr/>
          <p:nvPr/>
        </p:nvSpPr>
        <p:spPr bwMode="auto">
          <a:xfrm>
            <a:off x="743463" y="4307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8"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9"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7321415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2016 John 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a:solidFill>
                  <a:schemeClr val="tx2">
                    <a:lumMod val="50000"/>
                  </a:schemeClr>
                </a:solidFill>
                <a:effectLst/>
                <a:latin typeface="Liberation Sans" panose="020B0604020202020204" pitchFamily="34" charset="0"/>
              </a:rPr>
              <a:t>COPYRIGHT</a:t>
            </a: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126670652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18604" y="1132627"/>
            <a:ext cx="1676400" cy="498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nSpc>
                <a:spcPct val="110000"/>
              </a:lnSpc>
              <a:spcBef>
                <a:spcPct val="30000"/>
              </a:spcBef>
              <a:spcAft>
                <a:spcPct val="20000"/>
              </a:spcAft>
              <a:buSzPct val="80000"/>
            </a:pPr>
            <a:r>
              <a:rPr lang="en-US" altLang="en-US" sz="2400" dirty="0">
                <a:latin typeface="Trebuchet MS" pitchFamily="34" charset="0"/>
              </a:rPr>
              <a:t>Features:</a:t>
            </a:r>
          </a:p>
        </p:txBody>
      </p:sp>
      <p:sp>
        <p:nvSpPr>
          <p:cNvPr id="12291" name="Text Box 4"/>
          <p:cNvSpPr txBox="1">
            <a:spLocks noChangeArrowheads="1"/>
          </p:cNvSpPr>
          <p:nvPr/>
        </p:nvSpPr>
        <p:spPr bwMode="auto">
          <a:xfrm>
            <a:off x="533400" y="1600200"/>
            <a:ext cx="8229600" cy="1344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lnSpc>
                <a:spcPct val="110000"/>
              </a:lnSpc>
              <a:spcBef>
                <a:spcPct val="20000"/>
              </a:spcBef>
              <a:buClr>
                <a:srgbClr val="800000"/>
              </a:buClr>
              <a:buSzPct val="95000"/>
              <a:buFontTx/>
              <a:buAutoNum type="arabicPeriod"/>
            </a:pPr>
            <a:r>
              <a:rPr lang="en-US" altLang="en-US" sz="2200" dirty="0">
                <a:latin typeface="Trebuchet MS" pitchFamily="34" charset="0"/>
              </a:rPr>
              <a:t>Purchases of merchandise increase Purchases.</a:t>
            </a:r>
          </a:p>
          <a:p>
            <a:pPr algn="l">
              <a:lnSpc>
                <a:spcPct val="110000"/>
              </a:lnSpc>
              <a:spcBef>
                <a:spcPct val="20000"/>
              </a:spcBef>
              <a:buClr>
                <a:srgbClr val="800000"/>
              </a:buClr>
              <a:buSzPct val="95000"/>
              <a:buFontTx/>
              <a:buAutoNum type="arabicPeriod"/>
            </a:pPr>
            <a:r>
              <a:rPr lang="en-US" altLang="en-US" sz="2200" dirty="0">
                <a:latin typeface="Trebuchet MS" pitchFamily="34" charset="0"/>
              </a:rPr>
              <a:t>Ending Inventory determined by physical count.</a:t>
            </a:r>
          </a:p>
          <a:p>
            <a:pPr algn="l">
              <a:lnSpc>
                <a:spcPct val="110000"/>
              </a:lnSpc>
              <a:spcBef>
                <a:spcPct val="20000"/>
              </a:spcBef>
              <a:buClr>
                <a:srgbClr val="800000"/>
              </a:buClr>
              <a:buSzPct val="95000"/>
              <a:buFontTx/>
              <a:buAutoNum type="arabicPeriod"/>
            </a:pPr>
            <a:r>
              <a:rPr lang="en-US" altLang="en-US" sz="2200" dirty="0">
                <a:latin typeface="Trebuchet MS" pitchFamily="34" charset="0"/>
              </a:rPr>
              <a:t>Calculation of Cost of Goods Sold:</a:t>
            </a:r>
          </a:p>
        </p:txBody>
      </p:sp>
      <p:grpSp>
        <p:nvGrpSpPr>
          <p:cNvPr id="12293" name="Group 13"/>
          <p:cNvGrpSpPr>
            <a:grpSpLocks/>
          </p:cNvGrpSpPr>
          <p:nvPr/>
        </p:nvGrpSpPr>
        <p:grpSpPr bwMode="auto">
          <a:xfrm>
            <a:off x="1066800" y="2971800"/>
            <a:ext cx="6172200" cy="1976438"/>
            <a:chOff x="1152" y="2448"/>
            <a:chExt cx="3552" cy="1245"/>
          </a:xfrm>
        </p:grpSpPr>
        <p:sp>
          <p:nvSpPr>
            <p:cNvPr id="12307" name="Text Box 8"/>
            <p:cNvSpPr txBox="1">
              <a:spLocks noChangeArrowheads="1"/>
            </p:cNvSpPr>
            <p:nvPr/>
          </p:nvSpPr>
          <p:spPr bwMode="auto">
            <a:xfrm>
              <a:off x="1152" y="2448"/>
              <a:ext cx="3552" cy="1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tabLst>
                  <a:tab pos="5832475" algn="r"/>
                </a:tabLst>
                <a:defRPr sz="2000">
                  <a:solidFill>
                    <a:schemeClr val="tx1"/>
                  </a:solidFill>
                  <a:latin typeface="Comic Sans MS" pitchFamily="66" charset="0"/>
                </a:defRPr>
              </a:lvl1pPr>
              <a:lvl2pPr marL="742950" indent="-285750">
                <a:tabLst>
                  <a:tab pos="5832475" algn="r"/>
                </a:tabLst>
                <a:defRPr sz="2000">
                  <a:solidFill>
                    <a:schemeClr val="tx1"/>
                  </a:solidFill>
                  <a:latin typeface="Comic Sans MS" pitchFamily="66" charset="0"/>
                </a:defRPr>
              </a:lvl2pPr>
              <a:lvl3pPr marL="1143000" indent="-228600">
                <a:tabLst>
                  <a:tab pos="5832475" algn="r"/>
                </a:tabLst>
                <a:defRPr sz="2000">
                  <a:solidFill>
                    <a:schemeClr val="tx1"/>
                  </a:solidFill>
                  <a:latin typeface="Comic Sans MS" pitchFamily="66" charset="0"/>
                </a:defRPr>
              </a:lvl3pPr>
              <a:lvl4pPr marL="1600200" indent="-228600">
                <a:tabLst>
                  <a:tab pos="5832475" algn="r"/>
                </a:tabLst>
                <a:defRPr sz="2000">
                  <a:solidFill>
                    <a:schemeClr val="tx1"/>
                  </a:solidFill>
                  <a:latin typeface="Comic Sans MS" pitchFamily="66" charset="0"/>
                </a:defRPr>
              </a:lvl4pPr>
              <a:lvl5pPr marL="2057400" indent="-228600">
                <a:tabLst>
                  <a:tab pos="583247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583247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583247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583247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5832475" algn="r"/>
                </a:tabLst>
                <a:defRPr sz="2000">
                  <a:solidFill>
                    <a:schemeClr val="tx1"/>
                  </a:solidFill>
                  <a:latin typeface="Comic Sans MS" pitchFamily="66" charset="0"/>
                </a:defRPr>
              </a:lvl9pPr>
            </a:lstStyle>
            <a:p>
              <a:pPr>
                <a:spcBef>
                  <a:spcPct val="10000"/>
                </a:spcBef>
                <a:buClr>
                  <a:srgbClr val="800000"/>
                </a:buClr>
                <a:buSzPct val="95000"/>
              </a:pPr>
              <a:r>
                <a:rPr lang="en-US" altLang="en-US" sz="2200" dirty="0"/>
                <a:t>	</a:t>
              </a:r>
              <a:r>
                <a:rPr lang="en-US" altLang="en-US" sz="2200" dirty="0">
                  <a:solidFill>
                    <a:srgbClr val="009900"/>
                  </a:solidFill>
                  <a:latin typeface="Trebuchet MS" pitchFamily="34" charset="0"/>
                </a:rPr>
                <a:t>B</a:t>
              </a:r>
              <a:r>
                <a:rPr lang="en-US" altLang="en-US" sz="2200" dirty="0">
                  <a:latin typeface="Trebuchet MS" pitchFamily="34" charset="0"/>
                </a:rPr>
                <a:t>eginning inventory </a:t>
              </a:r>
              <a:r>
                <a:rPr lang="en-US" altLang="en-US" sz="2200" dirty="0">
                  <a:solidFill>
                    <a:srgbClr val="66CCFF"/>
                  </a:solidFill>
                  <a:latin typeface="Trebuchet MS" pitchFamily="34" charset="0"/>
                </a:rPr>
                <a:t>(Oct 1)</a:t>
              </a:r>
              <a:r>
                <a:rPr lang="en-US" altLang="en-US" sz="2200" dirty="0">
                  <a:latin typeface="Trebuchet MS" pitchFamily="34" charset="0"/>
                </a:rPr>
                <a:t>	  $ 400,000</a:t>
              </a:r>
            </a:p>
            <a:p>
              <a:pPr>
                <a:spcBef>
                  <a:spcPct val="10000"/>
                </a:spcBef>
                <a:buClr>
                  <a:srgbClr val="800000"/>
                </a:buClr>
                <a:buSzPct val="95000"/>
              </a:pPr>
              <a:r>
                <a:rPr lang="en-US" altLang="en-US" sz="2200" dirty="0">
                  <a:latin typeface="Trebuchet MS" pitchFamily="34" charset="0"/>
                </a:rPr>
                <a:t>	+ </a:t>
              </a:r>
              <a:r>
                <a:rPr lang="en-US" altLang="en-US" sz="2200" dirty="0">
                  <a:solidFill>
                    <a:srgbClr val="009900"/>
                  </a:solidFill>
                  <a:latin typeface="Trebuchet MS" pitchFamily="34" charset="0"/>
                </a:rPr>
                <a:t>P</a:t>
              </a:r>
              <a:r>
                <a:rPr lang="en-US" altLang="en-US" sz="2200" dirty="0">
                  <a:latin typeface="Trebuchet MS" pitchFamily="34" charset="0"/>
                </a:rPr>
                <a:t>urchases, net      </a:t>
              </a:r>
              <a:r>
                <a:rPr lang="en-US" altLang="en-US" sz="2200" dirty="0">
                  <a:solidFill>
                    <a:srgbClr val="66CCFF"/>
                  </a:solidFill>
                  <a:latin typeface="Trebuchet MS" pitchFamily="34" charset="0"/>
                </a:rPr>
                <a:t>(Oct1-31)</a:t>
              </a:r>
              <a:r>
                <a:rPr lang="en-US" altLang="en-US" sz="2200" dirty="0">
                  <a:latin typeface="Trebuchet MS" pitchFamily="34" charset="0"/>
                </a:rPr>
                <a:t>	</a:t>
              </a:r>
              <a:r>
                <a:rPr lang="en-US" altLang="en-US" sz="2200" u="sng" dirty="0">
                  <a:latin typeface="Trebuchet MS" pitchFamily="34" charset="0"/>
                </a:rPr>
                <a:t>500,000</a:t>
              </a:r>
            </a:p>
            <a:p>
              <a:pPr>
                <a:spcBef>
                  <a:spcPct val="10000"/>
                </a:spcBef>
                <a:buClr>
                  <a:srgbClr val="800000"/>
                </a:buClr>
                <a:buSzPct val="95000"/>
              </a:pPr>
              <a:r>
                <a:rPr lang="en-US" altLang="en-US" sz="2200" dirty="0">
                  <a:latin typeface="Trebuchet MS" pitchFamily="34" charset="0"/>
                </a:rPr>
                <a:t>	= </a:t>
              </a:r>
              <a:r>
                <a:rPr lang="en-US" altLang="en-US" sz="2200" dirty="0">
                  <a:solidFill>
                    <a:srgbClr val="009900"/>
                  </a:solidFill>
                  <a:latin typeface="Trebuchet MS" pitchFamily="34" charset="0"/>
                </a:rPr>
                <a:t>G</a:t>
              </a:r>
              <a:r>
                <a:rPr lang="en-US" altLang="en-US" sz="2200" dirty="0">
                  <a:latin typeface="Trebuchet MS" pitchFamily="34" charset="0"/>
                </a:rPr>
                <a:t>oods </a:t>
              </a:r>
              <a:r>
                <a:rPr lang="en-US" altLang="en-US" sz="2200" dirty="0">
                  <a:solidFill>
                    <a:srgbClr val="009900"/>
                  </a:solidFill>
                  <a:latin typeface="Trebuchet MS" pitchFamily="34" charset="0"/>
                </a:rPr>
                <a:t>A</a:t>
              </a:r>
              <a:r>
                <a:rPr lang="en-US" altLang="en-US" sz="2200" dirty="0">
                  <a:latin typeface="Trebuchet MS" pitchFamily="34" charset="0"/>
                </a:rPr>
                <a:t>vailable for </a:t>
              </a:r>
              <a:r>
                <a:rPr lang="en-US" altLang="en-US" sz="2200" dirty="0">
                  <a:solidFill>
                    <a:srgbClr val="009900"/>
                  </a:solidFill>
                  <a:latin typeface="Trebuchet MS" pitchFamily="34" charset="0"/>
                </a:rPr>
                <a:t>S</a:t>
              </a:r>
              <a:r>
                <a:rPr lang="en-US" altLang="en-US" sz="2200" dirty="0">
                  <a:latin typeface="Trebuchet MS" pitchFamily="34" charset="0"/>
                </a:rPr>
                <a:t>ale	900,000</a:t>
              </a:r>
            </a:p>
            <a:p>
              <a:pPr>
                <a:spcBef>
                  <a:spcPct val="10000"/>
                </a:spcBef>
                <a:buClr>
                  <a:srgbClr val="800000"/>
                </a:buClr>
                <a:buSzPct val="95000"/>
              </a:pPr>
              <a:r>
                <a:rPr lang="en-US" altLang="en-US" sz="2200" dirty="0">
                  <a:latin typeface="Trebuchet MS" pitchFamily="34" charset="0"/>
                </a:rPr>
                <a:t>	- Ending inventory   </a:t>
              </a:r>
              <a:r>
                <a:rPr lang="en-US" altLang="en-US" sz="2200" dirty="0">
                  <a:solidFill>
                    <a:srgbClr val="66CCFF"/>
                  </a:solidFill>
                  <a:latin typeface="Trebuchet MS" pitchFamily="34" charset="0"/>
                </a:rPr>
                <a:t>(Oct 31)</a:t>
              </a:r>
              <a:r>
                <a:rPr lang="en-US" altLang="en-US" sz="2200" dirty="0">
                  <a:latin typeface="Trebuchet MS" pitchFamily="34" charset="0"/>
                </a:rPr>
                <a:t>	</a:t>
              </a:r>
              <a:r>
                <a:rPr lang="en-US" altLang="en-US" sz="2200" u="sng" dirty="0">
                  <a:latin typeface="Trebuchet MS" pitchFamily="34" charset="0"/>
                </a:rPr>
                <a:t>200,000</a:t>
              </a:r>
            </a:p>
            <a:p>
              <a:pPr>
                <a:spcBef>
                  <a:spcPct val="10000"/>
                </a:spcBef>
                <a:buClr>
                  <a:srgbClr val="800000"/>
                </a:buClr>
                <a:buSzPct val="95000"/>
              </a:pPr>
              <a:r>
                <a:rPr lang="en-US" altLang="en-US" sz="2200" dirty="0">
                  <a:latin typeface="Trebuchet MS" pitchFamily="34" charset="0"/>
                </a:rPr>
                <a:t>	= Cost of goods </a:t>
              </a:r>
              <a:r>
                <a:rPr lang="en-US" altLang="en-US" sz="2200" dirty="0">
                  <a:solidFill>
                    <a:srgbClr val="CC3300"/>
                  </a:solidFill>
                  <a:latin typeface="Trebuchet MS" pitchFamily="34" charset="0"/>
                </a:rPr>
                <a:t>sold</a:t>
              </a:r>
              <a:r>
                <a:rPr lang="en-US" altLang="en-US" sz="2200" dirty="0">
                  <a:latin typeface="Trebuchet MS" pitchFamily="34" charset="0"/>
                </a:rPr>
                <a:t>	$ 700,000</a:t>
              </a:r>
            </a:p>
          </p:txBody>
        </p:sp>
        <p:sp>
          <p:nvSpPr>
            <p:cNvPr id="12308" name="Line 9"/>
            <p:cNvSpPr>
              <a:spLocks noChangeShapeType="1"/>
            </p:cNvSpPr>
            <p:nvPr/>
          </p:nvSpPr>
          <p:spPr bwMode="auto">
            <a:xfrm>
              <a:off x="3792" y="2925"/>
              <a:ext cx="912"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9" name="Line 10"/>
            <p:cNvSpPr>
              <a:spLocks noChangeShapeType="1"/>
            </p:cNvSpPr>
            <p:nvPr/>
          </p:nvSpPr>
          <p:spPr bwMode="auto">
            <a:xfrm>
              <a:off x="3792" y="3403"/>
              <a:ext cx="912"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0" name="Line 11"/>
            <p:cNvSpPr>
              <a:spLocks noChangeShapeType="1"/>
            </p:cNvSpPr>
            <p:nvPr/>
          </p:nvSpPr>
          <p:spPr bwMode="auto">
            <a:xfrm>
              <a:off x="3792" y="3643"/>
              <a:ext cx="912"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1" name="Line 12"/>
            <p:cNvSpPr>
              <a:spLocks noChangeShapeType="1"/>
            </p:cNvSpPr>
            <p:nvPr/>
          </p:nvSpPr>
          <p:spPr bwMode="auto">
            <a:xfrm>
              <a:off x="3792" y="3693"/>
              <a:ext cx="912"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294" name="Rectangle 14"/>
          <p:cNvSpPr>
            <a:spLocks noChangeArrowheads="1"/>
          </p:cNvSpPr>
          <p:nvPr/>
        </p:nvSpPr>
        <p:spPr bwMode="auto">
          <a:xfrm>
            <a:off x="7467600" y="2971800"/>
            <a:ext cx="533400" cy="228600"/>
          </a:xfrm>
          <a:prstGeom prst="rect">
            <a:avLst/>
          </a:prstGeom>
          <a:solidFill>
            <a:schemeClr val="accent1"/>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295" name="Rectangle 15"/>
          <p:cNvSpPr>
            <a:spLocks noChangeArrowheads="1"/>
          </p:cNvSpPr>
          <p:nvPr/>
        </p:nvSpPr>
        <p:spPr bwMode="auto">
          <a:xfrm>
            <a:off x="7467600" y="3429000"/>
            <a:ext cx="838200" cy="228600"/>
          </a:xfrm>
          <a:prstGeom prst="rect">
            <a:avLst/>
          </a:prstGeom>
          <a:solidFill>
            <a:srgbClr val="808000"/>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296" name="Rectangle 16"/>
          <p:cNvSpPr>
            <a:spLocks noChangeArrowheads="1"/>
          </p:cNvSpPr>
          <p:nvPr/>
        </p:nvSpPr>
        <p:spPr bwMode="auto">
          <a:xfrm>
            <a:off x="8001000" y="3810000"/>
            <a:ext cx="838200" cy="228600"/>
          </a:xfrm>
          <a:prstGeom prst="rect">
            <a:avLst/>
          </a:prstGeom>
          <a:solidFill>
            <a:srgbClr val="808000"/>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297" name="Rectangle 17"/>
          <p:cNvSpPr>
            <a:spLocks noChangeArrowheads="1"/>
          </p:cNvSpPr>
          <p:nvPr/>
        </p:nvSpPr>
        <p:spPr bwMode="auto">
          <a:xfrm>
            <a:off x="7467600" y="3810000"/>
            <a:ext cx="533400" cy="228600"/>
          </a:xfrm>
          <a:prstGeom prst="rect">
            <a:avLst/>
          </a:prstGeom>
          <a:solidFill>
            <a:schemeClr val="accent1"/>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298" name="Rectangle 18"/>
          <p:cNvSpPr>
            <a:spLocks noChangeArrowheads="1"/>
          </p:cNvSpPr>
          <p:nvPr/>
        </p:nvSpPr>
        <p:spPr bwMode="auto">
          <a:xfrm>
            <a:off x="7467600" y="4191000"/>
            <a:ext cx="152400" cy="228600"/>
          </a:xfrm>
          <a:prstGeom prst="rect">
            <a:avLst/>
          </a:prstGeom>
          <a:solidFill>
            <a:schemeClr val="accent1"/>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299" name="Rectangle 19"/>
          <p:cNvSpPr>
            <a:spLocks noChangeArrowheads="1"/>
          </p:cNvSpPr>
          <p:nvPr/>
        </p:nvSpPr>
        <p:spPr bwMode="auto">
          <a:xfrm>
            <a:off x="7620000" y="4191000"/>
            <a:ext cx="152400" cy="228600"/>
          </a:xfrm>
          <a:prstGeom prst="rect">
            <a:avLst/>
          </a:prstGeom>
          <a:solidFill>
            <a:srgbClr val="808000"/>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300" name="Rectangle 20"/>
          <p:cNvSpPr>
            <a:spLocks noChangeArrowheads="1"/>
          </p:cNvSpPr>
          <p:nvPr/>
        </p:nvSpPr>
        <p:spPr bwMode="auto">
          <a:xfrm>
            <a:off x="8001000" y="4572000"/>
            <a:ext cx="609600" cy="228600"/>
          </a:xfrm>
          <a:prstGeom prst="rect">
            <a:avLst/>
          </a:prstGeom>
          <a:solidFill>
            <a:srgbClr val="808000"/>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301" name="Rectangle 21"/>
          <p:cNvSpPr>
            <a:spLocks noChangeArrowheads="1"/>
          </p:cNvSpPr>
          <p:nvPr/>
        </p:nvSpPr>
        <p:spPr bwMode="auto">
          <a:xfrm>
            <a:off x="7696200" y="4572000"/>
            <a:ext cx="304800" cy="228600"/>
          </a:xfrm>
          <a:prstGeom prst="rect">
            <a:avLst/>
          </a:prstGeom>
          <a:solidFill>
            <a:schemeClr val="accent1"/>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2302" name="Text Box 26"/>
          <p:cNvSpPr txBox="1">
            <a:spLocks noChangeArrowheads="1"/>
          </p:cNvSpPr>
          <p:nvPr/>
        </p:nvSpPr>
        <p:spPr bwMode="auto">
          <a:xfrm rot="-1634895">
            <a:off x="152400" y="3276600"/>
            <a:ext cx="1293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r>
              <a:rPr lang="en-US" altLang="en-US">
                <a:solidFill>
                  <a:srgbClr val="009900"/>
                </a:solidFill>
              </a:rPr>
              <a:t>Hint:</a:t>
            </a:r>
          </a:p>
          <a:p>
            <a:r>
              <a:rPr lang="en-US" altLang="en-US">
                <a:solidFill>
                  <a:srgbClr val="009900"/>
                </a:solidFill>
              </a:rPr>
              <a:t>BP = GAS</a:t>
            </a:r>
          </a:p>
        </p:txBody>
      </p:sp>
      <p:sp>
        <p:nvSpPr>
          <p:cNvPr id="12303" name="Line 28"/>
          <p:cNvSpPr>
            <a:spLocks noChangeShapeType="1"/>
          </p:cNvSpPr>
          <p:nvPr/>
        </p:nvSpPr>
        <p:spPr bwMode="auto">
          <a:xfrm flipV="1">
            <a:off x="457200" y="3886200"/>
            <a:ext cx="914400" cy="457200"/>
          </a:xfrm>
          <a:prstGeom prst="line">
            <a:avLst/>
          </a:prstGeom>
          <a:noFill/>
          <a:ln w="28575" cap="sq">
            <a:solidFill>
              <a:srgbClr val="0099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04" name="Group 32"/>
          <p:cNvGrpSpPr>
            <a:grpSpLocks/>
          </p:cNvGrpSpPr>
          <p:nvPr/>
        </p:nvGrpSpPr>
        <p:grpSpPr bwMode="auto">
          <a:xfrm>
            <a:off x="0" y="4419600"/>
            <a:ext cx="1524000" cy="1778000"/>
            <a:chOff x="0" y="2880"/>
            <a:chExt cx="864" cy="985"/>
          </a:xfrm>
        </p:grpSpPr>
        <p:graphicFrame>
          <p:nvGraphicFramePr>
            <p:cNvPr id="12305" name="Object 29"/>
            <p:cNvGraphicFramePr>
              <a:graphicFrameLocks noChangeAspect="1"/>
            </p:cNvGraphicFramePr>
            <p:nvPr/>
          </p:nvGraphicFramePr>
          <p:xfrm>
            <a:off x="0" y="2880"/>
            <a:ext cx="864" cy="794"/>
          </p:xfrm>
          <a:graphic>
            <a:graphicData uri="http://schemas.openxmlformats.org/presentationml/2006/ole">
              <mc:AlternateContent xmlns:mc="http://schemas.openxmlformats.org/markup-compatibility/2006">
                <mc:Choice xmlns:v="urn:schemas-microsoft-com:vml" Requires="v">
                  <p:oleObj spid="_x0000_s30737" name="Photo Editor Photo" r:id="rId4" imgW="4552381" imgH="6095238" progId="MSPhotoEd.3">
                    <p:embed/>
                  </p:oleObj>
                </mc:Choice>
                <mc:Fallback>
                  <p:oleObj name="Photo Editor Photo" r:id="rId4" imgW="4552381" imgH="6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400" t="12698" r="15981" b="33333"/>
                        <a:stretch>
                          <a:fillRect/>
                        </a:stretch>
                      </p:blipFill>
                      <p:spPr bwMode="auto">
                        <a:xfrm>
                          <a:off x="0" y="2880"/>
                          <a:ext cx="864" cy="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6" name="Text Box 31"/>
            <p:cNvSpPr txBox="1">
              <a:spLocks noChangeArrowheads="1"/>
            </p:cNvSpPr>
            <p:nvPr/>
          </p:nvSpPr>
          <p:spPr bwMode="auto">
            <a:xfrm>
              <a:off x="0" y="3696"/>
              <a:ext cx="864"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r>
                <a:rPr lang="en-US" altLang="en-US" sz="1400"/>
                <a:t>Dan Paunovic</a:t>
              </a:r>
            </a:p>
          </p:txBody>
        </p:sp>
      </p:grpSp>
      <p:sp>
        <p:nvSpPr>
          <p:cNvPr id="2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Inventory Systems  - Periodic System</a:t>
            </a:r>
          </a:p>
        </p:txBody>
      </p:sp>
      <p:sp>
        <p:nvSpPr>
          <p:cNvPr id="2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318212383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1295400"/>
            <a:ext cx="5486400"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30000"/>
              </a:spcBef>
              <a:spcAft>
                <a:spcPct val="20000"/>
              </a:spcAft>
              <a:buClrTx/>
              <a:buSzPct val="80000"/>
              <a:buFontTx/>
              <a:buNone/>
            </a:pPr>
            <a:r>
              <a:rPr lang="en-US" altLang="en-US" sz="2700" dirty="0">
                <a:solidFill>
                  <a:srgbClr val="CC0000"/>
                </a:solidFill>
                <a:latin typeface="Liberation Sans" panose="020B0604020202020204" pitchFamily="34" charset="0"/>
              </a:rPr>
              <a:t>Perpetual System – </a:t>
            </a:r>
            <a:r>
              <a:rPr lang="en-US" altLang="en-US" sz="2700" dirty="0">
                <a:solidFill>
                  <a:schemeClr val="tx2">
                    <a:lumMod val="75000"/>
                  </a:schemeClr>
                </a:solidFill>
                <a:latin typeface="Arial Black" panose="020B0A04020102020204" pitchFamily="34" charset="0"/>
              </a:rPr>
              <a:t>“Beep”</a:t>
            </a:r>
          </a:p>
        </p:txBody>
      </p:sp>
      <p:sp>
        <p:nvSpPr>
          <p:cNvPr id="10245" name="Rectangle 11"/>
          <p:cNvSpPr>
            <a:spLocks noChangeArrowheads="1"/>
          </p:cNvSpPr>
          <p:nvPr/>
        </p:nvSpPr>
        <p:spPr bwMode="auto">
          <a:xfrm>
            <a:off x="609600" y="1869744"/>
            <a:ext cx="7924800" cy="29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lvl="1">
              <a:lnSpc>
                <a:spcPct val="120000"/>
              </a:lnSpc>
              <a:spcBef>
                <a:spcPct val="500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Maintain detailed records of the cost of each inventory purchase and sale.</a:t>
            </a:r>
          </a:p>
          <a:p>
            <a:pPr lvl="1">
              <a:lnSpc>
                <a:spcPct val="120000"/>
              </a:lnSpc>
              <a:spcBef>
                <a:spcPct val="500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Records continuously show inventory that should be on hand for every item.</a:t>
            </a:r>
          </a:p>
          <a:p>
            <a:pPr lvl="1">
              <a:lnSpc>
                <a:spcPct val="120000"/>
              </a:lnSpc>
              <a:spcBef>
                <a:spcPct val="50000"/>
              </a:spcBef>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Company determines cost of goods sold each time a sale occurs.</a:t>
            </a:r>
          </a:p>
        </p:txBody>
      </p:sp>
      <p:sp>
        <p:nvSpPr>
          <p:cNvPr id="9" name="Rectangle 2"/>
          <p:cNvSpPr>
            <a:spLocks noChangeArrowheads="1"/>
          </p:cNvSpPr>
          <p:nvPr/>
        </p:nvSpPr>
        <p:spPr bwMode="auto">
          <a:xfrm>
            <a:off x="609600" y="304800"/>
            <a:ext cx="5257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FLOW OF COSTS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27650" name="Picture 2" descr="Image result for grocery checkout scan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90" y="4740152"/>
            <a:ext cx="3155219" cy="21045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grocery checkout sca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9027" y="4735245"/>
            <a:ext cx="3019425" cy="20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609600" y="1869744"/>
            <a:ext cx="7924800" cy="29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342900" indent="-342900"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lvl="1" indent="-457200" algn="l">
              <a:lnSpc>
                <a:spcPct val="120000"/>
              </a:lnSpc>
              <a:spcBef>
                <a:spcPct val="50000"/>
              </a:spcBef>
              <a:buClr>
                <a:srgbClr val="CC0000"/>
              </a:buClr>
              <a:buSzPct val="80000"/>
              <a:buFont typeface="Wingdings" pitchFamily="2" charset="2"/>
              <a:buChar char="u"/>
              <a:defRPr sz="2300" b="0">
                <a:latin typeface="Liberation Sans" panose="020B0604020202020204" pitchFamily="34" charset="0"/>
              </a:defRPr>
            </a:lvl2pPr>
            <a:lvl3pPr marL="1143000" indent="-228600" algn="l">
              <a:spcBef>
                <a:spcPct val="20000"/>
              </a:spcBef>
              <a:buClr>
                <a:schemeClr val="accent2"/>
              </a:buClr>
              <a:buSzPct val="75000"/>
              <a:buFont typeface="Wingdings" pitchFamily="2" charset="2"/>
              <a:buChar char="l"/>
              <a:defRPr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9pPr>
          </a:lstStyle>
          <a:p>
            <a:pPr lvl="1"/>
            <a:r>
              <a:rPr lang="en-US" altLang="en-US" dirty="0"/>
              <a:t>Traditionally used for merchandise with high unit values.</a:t>
            </a:r>
          </a:p>
          <a:p>
            <a:pPr lvl="1"/>
            <a:r>
              <a:rPr lang="en-US" altLang="en-US" dirty="0"/>
              <a:t>Shows the quantity and cost of the inventory that should be on hand at any time.</a:t>
            </a:r>
          </a:p>
          <a:p>
            <a:pPr lvl="1"/>
            <a:r>
              <a:rPr lang="en-US" altLang="en-US" dirty="0"/>
              <a:t>Provides better control over inventories than a periodic system.</a:t>
            </a:r>
          </a:p>
        </p:txBody>
      </p:sp>
      <p:sp>
        <p:nvSpPr>
          <p:cNvPr id="12295" name="Text Box 16"/>
          <p:cNvSpPr txBox="1">
            <a:spLocks noChangeArrowheads="1"/>
          </p:cNvSpPr>
          <p:nvPr/>
        </p:nvSpPr>
        <p:spPr bwMode="auto">
          <a:xfrm>
            <a:off x="609600" y="1295400"/>
            <a:ext cx="7086600"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457200" indent="-457200" algn="l">
              <a:spcBef>
                <a:spcPct val="30000"/>
              </a:spcBef>
              <a:spcAft>
                <a:spcPct val="20000"/>
              </a:spcAft>
              <a:buClrTx/>
              <a:buSzPct val="80000"/>
              <a:buFontTx/>
              <a:buNone/>
              <a:defRPr sz="2500" b="1">
                <a:solidFill>
                  <a:srgbClr val="CC0000"/>
                </a:solidFill>
                <a:latin typeface="Liberation Sans" panose="020B0604020202020204" pitchFamily="34"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9pPr>
          </a:lstStyle>
          <a:p>
            <a:r>
              <a:rPr lang="en-US" altLang="en-US" sz="2700" dirty="0"/>
              <a:t>Advantages of the Perpetual System</a:t>
            </a:r>
          </a:p>
        </p:txBody>
      </p:sp>
      <p:sp>
        <p:nvSpPr>
          <p:cNvPr id="9" name="Rectangle 2"/>
          <p:cNvSpPr>
            <a:spLocks noChangeArrowheads="1"/>
          </p:cNvSpPr>
          <p:nvPr/>
        </p:nvSpPr>
        <p:spPr bwMode="auto">
          <a:xfrm>
            <a:off x="609600" y="304800"/>
            <a:ext cx="5257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FLOW OF COSTS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sz="2400" b="1" i="0" dirty="0">
                <a:solidFill>
                  <a:schemeClr val="accent3"/>
                </a:solidFill>
                <a:latin typeface="Liberation Sans" panose="020B0604020202020204" pitchFamily="34" charset="0"/>
              </a:rPr>
              <a:t>INVESTOR INSIGHT</a:t>
            </a:r>
          </a:p>
        </p:txBody>
      </p:sp>
      <p:sp>
        <p:nvSpPr>
          <p:cNvPr id="2" name="Rectangle 1"/>
          <p:cNvSpPr/>
          <p:nvPr/>
        </p:nvSpPr>
        <p:spPr>
          <a:xfrm>
            <a:off x="457200" y="1105756"/>
            <a:ext cx="8229600" cy="4638193"/>
          </a:xfrm>
          <a:prstGeom prst="rect">
            <a:avLst/>
          </a:prstGeom>
        </p:spPr>
        <p:txBody>
          <a:bodyPr wrap="square">
            <a:spAutoFit/>
          </a:bodyPr>
          <a:lstStyle/>
          <a:p>
            <a:pPr algn="just">
              <a:lnSpc>
                <a:spcPct val="120000"/>
              </a:lnSpc>
              <a:spcBef>
                <a:spcPts val="600"/>
              </a:spcBef>
            </a:pPr>
            <a:r>
              <a:rPr lang="en-US" sz="2200" b="1" dirty="0">
                <a:latin typeface="Liberation Sans" panose="020B0604020202020204" pitchFamily="34" charset="0"/>
              </a:rPr>
              <a:t>Improve Stock Appeal</a:t>
            </a:r>
            <a:endParaRPr lang="en-US" sz="2200" b="1" i="0" dirty="0">
              <a:solidFill>
                <a:schemeClr val="tx1"/>
              </a:solidFill>
              <a:effectLst/>
              <a:latin typeface="Liberation Sans" panose="020B0604020202020204" pitchFamily="34" charset="0"/>
            </a:endParaRPr>
          </a:p>
          <a:p>
            <a:pPr algn="just">
              <a:lnSpc>
                <a:spcPct val="120000"/>
              </a:lnSpc>
              <a:spcBef>
                <a:spcPts val="600"/>
              </a:spcBef>
            </a:pPr>
            <a:r>
              <a:rPr lang="en-US" sz="2200" dirty="0">
                <a:latin typeface="Liberation Sans" panose="020B0604020202020204" pitchFamily="34" charset="0"/>
              </a:rPr>
              <a:t>Investors are often eager to invest in a company that has a hot new product. However, when snowboard maker </a:t>
            </a:r>
            <a:r>
              <a:rPr lang="en-US" sz="2200" b="1" dirty="0">
                <a:solidFill>
                  <a:srgbClr val="CC0000"/>
                </a:solidFill>
                <a:latin typeface="Liberation Sans" panose="020B0604020202020204" pitchFamily="34" charset="0"/>
              </a:rPr>
              <a:t>Morrow Snowboards, Inc. </a:t>
            </a:r>
            <a:r>
              <a:rPr lang="en-US" sz="2200" dirty="0">
                <a:latin typeface="Liberation Sans" panose="020B0604020202020204" pitchFamily="34" charset="0"/>
              </a:rPr>
              <a:t>issued shares of stock to the public for the first time, some investors expressed reluctance to invest in Morrow because of a number of accounting control problems. To reduce investor concerns, Morrow implemented a perpetual inventory system to improve its control over inventory. In addition, it stated that it would perform a physical inventory count every quarter until it felt that its perpetual inventory system was reliable.</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5" name="Rectangle 4"/>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marL="53975" algn="l"/>
            <a:r>
              <a:rPr lang="en-US" altLang="en-US" sz="2400" b="1" i="0" dirty="0">
                <a:solidFill>
                  <a:srgbClr val="008000"/>
                </a:solidFill>
                <a:latin typeface="Liberation Sans" panose="020B0604020202020204" pitchFamily="34" charset="0"/>
              </a:rPr>
              <a:t>Morrow Snowboards, Inc.</a:t>
            </a:r>
          </a:p>
        </p:txBody>
      </p:sp>
    </p:spTree>
    <p:extLst>
      <p:ext uri="{BB962C8B-B14F-4D97-AF65-F5344CB8AC3E}">
        <p14:creationId xmlns:p14="http://schemas.microsoft.com/office/powerpoint/2010/main" val="351938427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3048000" y="218059"/>
            <a:ext cx="5943600"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b="1" dirty="0">
                <a:solidFill>
                  <a:schemeClr val="accent3"/>
                </a:solidFill>
                <a:latin typeface="Liberation Sans" panose="020B0604020202020204" pitchFamily="34" charset="0"/>
              </a:rPr>
              <a:t>Merchandising Operations and Inventory Systems</a:t>
            </a:r>
            <a:endParaRPr lang="en-US" sz="26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360600"/>
            <a:ext cx="8333096" cy="79707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200"/>
              </a:spcBef>
            </a:pPr>
            <a:r>
              <a:rPr lang="en-US" sz="2000" dirty="0">
                <a:solidFill>
                  <a:schemeClr val="bg2"/>
                </a:solidFill>
                <a:latin typeface="Liberation Sans" panose="020B0604020202020204" pitchFamily="34" charset="0"/>
              </a:rPr>
              <a:t>Indicate whether the following statements are </a:t>
            </a:r>
            <a:r>
              <a:rPr lang="en-US" sz="2000" b="1" dirty="0">
                <a:solidFill>
                  <a:schemeClr val="bg2"/>
                </a:solidFill>
                <a:latin typeface="Liberation Sans" panose="020B0604020202020204" pitchFamily="34" charset="0"/>
              </a:rPr>
              <a:t>true or false</a:t>
            </a:r>
            <a:r>
              <a:rPr lang="en-US" sz="2000" dirty="0">
                <a:solidFill>
                  <a:schemeClr val="bg2"/>
                </a:solidFill>
                <a:latin typeface="Liberation Sans" panose="020B0604020202020204" pitchFamily="34" charset="0"/>
              </a:rPr>
              <a:t>. If false, indicate how to correct the statement.</a:t>
            </a:r>
            <a:endParaRPr lang="en-US" altLang="en-US" sz="2000" dirty="0">
              <a:solidFill>
                <a:schemeClr val="bg2"/>
              </a:solidFill>
              <a:latin typeface="Liberation Sans" panose="020B0604020202020204" pitchFamily="34" charset="0"/>
            </a:endParaRPr>
          </a:p>
        </p:txBody>
      </p:sp>
      <p:sp>
        <p:nvSpPr>
          <p:cNvPr id="11" name="Isosceles Triangle 10"/>
          <p:cNvSpPr/>
          <p:nvPr/>
        </p:nvSpPr>
        <p:spPr bwMode="auto">
          <a:xfrm rot="5400000">
            <a:off x="1917401" y="47958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348025"/>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280950"/>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mn-lt"/>
              </a:rPr>
              <a:t>1</a:t>
            </a:r>
          </a:p>
        </p:txBody>
      </p:sp>
      <p:cxnSp>
        <p:nvCxnSpPr>
          <p:cNvPr id="15" name="Straight Connector 14"/>
          <p:cNvCxnSpPr/>
          <p:nvPr/>
        </p:nvCxnSpPr>
        <p:spPr bwMode="auto">
          <a:xfrm>
            <a:off x="1905000" y="20153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1592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0" name="Text Box 3"/>
          <p:cNvSpPr txBox="1">
            <a:spLocks noChangeArrowheads="1"/>
          </p:cNvSpPr>
          <p:nvPr/>
        </p:nvSpPr>
        <p:spPr bwMode="auto">
          <a:xfrm>
            <a:off x="8229600" y="643729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2" name="Rectangle 1"/>
          <p:cNvSpPr/>
          <p:nvPr/>
        </p:nvSpPr>
        <p:spPr>
          <a:xfrm>
            <a:off x="7084501" y="2196152"/>
            <a:ext cx="1691402" cy="1096967"/>
          </a:xfrm>
          <a:prstGeom prst="rect">
            <a:avLst/>
          </a:prstGeom>
          <a:solidFill>
            <a:schemeClr val="accent3"/>
          </a:solidFill>
          <a:ln>
            <a:solidFill>
              <a:schemeClr val="tx1"/>
            </a:solidFill>
          </a:ln>
          <a:effectLst>
            <a:innerShdw blurRad="114300">
              <a:prstClr val="black"/>
            </a:innerShdw>
          </a:effectLst>
          <a:extLst/>
        </p:spPr>
        <p:txBody>
          <a:bodyPr wrap="square" tIns="91440" bIns="91440">
            <a:spAutoFit/>
          </a:bodyPr>
          <a:lstStyle/>
          <a:p>
            <a:pPr>
              <a:lnSpc>
                <a:spcPct val="114000"/>
              </a:lnSpc>
              <a:tabLst>
                <a:tab pos="1943100" algn="l"/>
              </a:tabLst>
            </a:pPr>
            <a:r>
              <a:rPr lang="en-US" sz="2000" b="1" dirty="0">
                <a:solidFill>
                  <a:srgbClr val="CC0000"/>
                </a:solidFill>
                <a:latin typeface="Liberation Sans" panose="020B0604020202020204" pitchFamily="34" charset="0"/>
              </a:rPr>
              <a:t>False </a:t>
            </a:r>
          </a:p>
          <a:p>
            <a:pPr>
              <a:lnSpc>
                <a:spcPct val="114000"/>
              </a:lnSpc>
              <a:tabLst>
                <a:tab pos="1943100" algn="l"/>
              </a:tabLst>
            </a:pPr>
            <a:r>
              <a:rPr lang="en-US" sz="1600" dirty="0">
                <a:latin typeface="Liberation Sans" panose="020B0604020202020204" pitchFamily="34" charset="0"/>
              </a:rPr>
              <a:t>(service company)</a:t>
            </a:r>
          </a:p>
        </p:txBody>
      </p:sp>
      <p:sp>
        <p:nvSpPr>
          <p:cNvPr id="17" name="Rectangle 10"/>
          <p:cNvSpPr>
            <a:spLocks noChangeArrowheads="1"/>
          </p:cNvSpPr>
          <p:nvPr/>
        </p:nvSpPr>
        <p:spPr bwMode="auto">
          <a:xfrm>
            <a:off x="381000" y="2133600"/>
            <a:ext cx="6553200" cy="386259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688975" indent="-457200" algn="l">
              <a:lnSpc>
                <a:spcPct val="120000"/>
              </a:lnSpc>
              <a:spcBef>
                <a:spcPts val="200"/>
              </a:spcBef>
              <a:buFont typeface="+mj-lt"/>
              <a:buAutoNum type="arabicPeriod"/>
              <a:tabLst/>
            </a:pPr>
            <a:r>
              <a:rPr lang="en-US" sz="2000" dirty="0">
                <a:solidFill>
                  <a:schemeClr val="bg2"/>
                </a:solidFill>
                <a:latin typeface="Liberation Sans" panose="020B0604020202020204" pitchFamily="34" charset="0"/>
              </a:rPr>
              <a:t>The primary source of revenue for a merchandising company results from performing services for customers. </a:t>
            </a:r>
          </a:p>
          <a:p>
            <a:pPr marL="688975" indent="-457200" algn="l">
              <a:lnSpc>
                <a:spcPct val="120000"/>
              </a:lnSpc>
              <a:spcBef>
                <a:spcPts val="200"/>
              </a:spcBef>
              <a:buFont typeface="+mj-lt"/>
              <a:buAutoNum type="arabicPeriod"/>
              <a:tabLst/>
            </a:pPr>
            <a:r>
              <a:rPr lang="en-US" sz="2000" dirty="0">
                <a:solidFill>
                  <a:schemeClr val="bg2"/>
                </a:solidFill>
                <a:latin typeface="Liberation Sans" panose="020B0604020202020204" pitchFamily="34" charset="0"/>
              </a:rPr>
              <a:t>The operating cycle of a service company is usually shorter than that of a merchandising company. </a:t>
            </a:r>
          </a:p>
          <a:p>
            <a:pPr marL="688975" indent="-457200" algn="l">
              <a:lnSpc>
                <a:spcPct val="120000"/>
              </a:lnSpc>
              <a:spcBef>
                <a:spcPts val="200"/>
              </a:spcBef>
              <a:buFont typeface="+mj-lt"/>
              <a:buAutoNum type="arabicPeriod"/>
              <a:tabLst/>
            </a:pPr>
            <a:r>
              <a:rPr lang="en-US" sz="2000" dirty="0">
                <a:solidFill>
                  <a:schemeClr val="bg2"/>
                </a:solidFill>
                <a:latin typeface="Liberation Sans" panose="020B0604020202020204" pitchFamily="34" charset="0"/>
              </a:rPr>
              <a:t>Sales revenue less cost of goods sold equals gross profit.</a:t>
            </a:r>
          </a:p>
          <a:p>
            <a:pPr marL="688975" indent="-457200" algn="l">
              <a:lnSpc>
                <a:spcPct val="120000"/>
              </a:lnSpc>
              <a:spcBef>
                <a:spcPts val="200"/>
              </a:spcBef>
              <a:buFont typeface="+mj-lt"/>
              <a:buAutoNum type="arabicPeriod"/>
              <a:tabLst/>
            </a:pPr>
            <a:r>
              <a:rPr lang="en-US" sz="2000" dirty="0">
                <a:solidFill>
                  <a:schemeClr val="bg2"/>
                </a:solidFill>
                <a:latin typeface="Liberation Sans" panose="020B0604020202020204" pitchFamily="34" charset="0"/>
              </a:rPr>
              <a:t>Ending inventory plus the cost of goods purchased equals cost of goods available for sale.</a:t>
            </a:r>
            <a:endParaRPr lang="en-US" altLang="en-US" sz="2000" dirty="0">
              <a:solidFill>
                <a:schemeClr val="bg2"/>
              </a:solidFill>
              <a:latin typeface="Liberation Sans" panose="020B0604020202020204" pitchFamily="34" charset="0"/>
            </a:endParaRPr>
          </a:p>
        </p:txBody>
      </p:sp>
      <p:sp>
        <p:nvSpPr>
          <p:cNvPr id="18" name="Rectangle 17"/>
          <p:cNvSpPr/>
          <p:nvPr/>
        </p:nvSpPr>
        <p:spPr>
          <a:xfrm>
            <a:off x="7085918" y="3608571"/>
            <a:ext cx="1691402" cy="506229"/>
          </a:xfrm>
          <a:prstGeom prst="rect">
            <a:avLst/>
          </a:prstGeom>
          <a:solidFill>
            <a:schemeClr val="accent3"/>
          </a:solidFill>
          <a:ln>
            <a:solidFill>
              <a:schemeClr val="tx1"/>
            </a:solidFill>
          </a:ln>
          <a:effectLst>
            <a:innerShdw blurRad="114300">
              <a:prstClr val="black"/>
            </a:innerShdw>
          </a:effectLst>
          <a:extLst/>
        </p:spPr>
        <p:txBody>
          <a:bodyPr wrap="square" tIns="91440" bIns="91440">
            <a:spAutoFit/>
          </a:bodyPr>
          <a:lstStyle/>
          <a:p>
            <a:pPr>
              <a:lnSpc>
                <a:spcPct val="114000"/>
              </a:lnSpc>
              <a:tabLst>
                <a:tab pos="1943100" algn="l"/>
              </a:tabLst>
            </a:pPr>
            <a:r>
              <a:rPr lang="en-US" b="1" dirty="0">
                <a:solidFill>
                  <a:srgbClr val="006600"/>
                </a:solidFill>
                <a:latin typeface="Liberation Sans" panose="020B0604020202020204" pitchFamily="34" charset="0"/>
              </a:rPr>
              <a:t>True</a:t>
            </a:r>
            <a:endParaRPr lang="en-US" sz="2000" b="1" dirty="0">
              <a:solidFill>
                <a:srgbClr val="006600"/>
              </a:solidFill>
              <a:latin typeface="Liberation Sans" panose="020B0604020202020204" pitchFamily="34" charset="0"/>
            </a:endParaRPr>
          </a:p>
        </p:txBody>
      </p:sp>
      <p:sp>
        <p:nvSpPr>
          <p:cNvPr id="19" name="Rectangle 18"/>
          <p:cNvSpPr/>
          <p:nvPr/>
        </p:nvSpPr>
        <p:spPr>
          <a:xfrm>
            <a:off x="7085918" y="4572000"/>
            <a:ext cx="1691402" cy="506229"/>
          </a:xfrm>
          <a:prstGeom prst="rect">
            <a:avLst/>
          </a:prstGeom>
          <a:solidFill>
            <a:schemeClr val="accent3"/>
          </a:solidFill>
          <a:ln>
            <a:solidFill>
              <a:schemeClr val="tx1"/>
            </a:solidFill>
          </a:ln>
          <a:effectLst>
            <a:innerShdw blurRad="114300">
              <a:prstClr val="black"/>
            </a:innerShdw>
          </a:effectLst>
          <a:extLst/>
        </p:spPr>
        <p:txBody>
          <a:bodyPr wrap="square" tIns="91440" bIns="91440">
            <a:spAutoFit/>
          </a:bodyPr>
          <a:lstStyle/>
          <a:p>
            <a:pPr>
              <a:lnSpc>
                <a:spcPct val="114000"/>
              </a:lnSpc>
              <a:tabLst>
                <a:tab pos="1943100" algn="l"/>
              </a:tabLst>
            </a:pPr>
            <a:r>
              <a:rPr lang="en-US" b="1" dirty="0">
                <a:solidFill>
                  <a:srgbClr val="006600"/>
                </a:solidFill>
                <a:latin typeface="Liberation Sans" panose="020B0604020202020204" pitchFamily="34" charset="0"/>
              </a:rPr>
              <a:t>True</a:t>
            </a:r>
            <a:endParaRPr lang="en-US" sz="2000" b="1" dirty="0">
              <a:solidFill>
                <a:srgbClr val="006600"/>
              </a:solidFill>
              <a:latin typeface="Liberation Sans" panose="020B0604020202020204" pitchFamily="34" charset="0"/>
            </a:endParaRPr>
          </a:p>
        </p:txBody>
      </p:sp>
      <p:sp>
        <p:nvSpPr>
          <p:cNvPr id="20" name="Rectangle 19"/>
          <p:cNvSpPr/>
          <p:nvPr/>
        </p:nvSpPr>
        <p:spPr>
          <a:xfrm>
            <a:off x="7085918" y="5232911"/>
            <a:ext cx="1691402" cy="1138583"/>
          </a:xfrm>
          <a:prstGeom prst="rect">
            <a:avLst/>
          </a:prstGeom>
          <a:solidFill>
            <a:schemeClr val="accent3"/>
          </a:solidFill>
          <a:ln>
            <a:solidFill>
              <a:schemeClr val="tx1"/>
            </a:solidFill>
          </a:ln>
          <a:effectLst>
            <a:innerShdw blurRad="114300">
              <a:prstClr val="black"/>
            </a:innerShdw>
          </a:effectLst>
          <a:extLst/>
        </p:spPr>
        <p:txBody>
          <a:bodyPr wrap="square" tIns="91440" bIns="91440">
            <a:spAutoFit/>
          </a:bodyPr>
          <a:lstStyle/>
          <a:p>
            <a:pPr>
              <a:lnSpc>
                <a:spcPct val="114000"/>
              </a:lnSpc>
              <a:tabLst>
                <a:tab pos="1943100" algn="l"/>
              </a:tabLst>
            </a:pPr>
            <a:r>
              <a:rPr lang="en-US" sz="2000" b="1" dirty="0">
                <a:solidFill>
                  <a:srgbClr val="CC0000"/>
                </a:solidFill>
                <a:latin typeface="Liberation Sans" panose="020B0604020202020204" pitchFamily="34" charset="0"/>
              </a:rPr>
              <a:t>False </a:t>
            </a:r>
          </a:p>
          <a:p>
            <a:pPr>
              <a:lnSpc>
                <a:spcPct val="114000"/>
              </a:lnSpc>
              <a:tabLst>
                <a:tab pos="1943100" algn="l"/>
              </a:tabLst>
            </a:pPr>
            <a:r>
              <a:rPr lang="en-US" sz="1600" dirty="0">
                <a:latin typeface="Liberation Sans" panose="020B0604020202020204" pitchFamily="34" charset="0"/>
              </a:rPr>
              <a:t>(Beg. Inventory + COGS)</a:t>
            </a:r>
          </a:p>
        </p:txBody>
      </p:sp>
    </p:spTree>
    <p:extLst>
      <p:ext uri="{BB962C8B-B14F-4D97-AF65-F5344CB8AC3E}">
        <p14:creationId xmlns:p14="http://schemas.microsoft.com/office/powerpoint/2010/main" val="18378894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8728" y="5921992"/>
            <a:ext cx="2514600" cy="646331"/>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5-5</a:t>
            </a:r>
          </a:p>
          <a:p>
            <a:pPr algn="l"/>
            <a:r>
              <a:rPr lang="en-US" sz="1200" dirty="0">
                <a:latin typeface="Liberation Sans" panose="020B0604020202020204" pitchFamily="34" charset="0"/>
              </a:rPr>
              <a:t>Sales invoice used as </a:t>
            </a:r>
          </a:p>
          <a:p>
            <a:pPr algn="l"/>
            <a:r>
              <a:rPr lang="en-US" sz="1200" dirty="0">
                <a:latin typeface="Liberation Sans" panose="020B0604020202020204" pitchFamily="34" charset="0"/>
              </a:rPr>
              <a:t>Purchase invoice by Sauk Stereo</a:t>
            </a:r>
          </a:p>
        </p:txBody>
      </p:sp>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4347268" cy="4548906"/>
          </a:xfrm>
          <a:prstGeom prst="rect">
            <a:avLst/>
          </a:prstGeom>
          <a:noFill/>
          <a:ln w="19050" cap="sq" cmpd="sng">
            <a:solidFill>
              <a:schemeClr val="tx1"/>
            </a:solidFill>
            <a:prstDash val="solid"/>
            <a:miter lim="800000"/>
            <a:headEnd type="none" w="sm" len="sm"/>
            <a:tailEnd type="none" w="sm" len="sm"/>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14341" name="Text Box 15"/>
          <p:cNvSpPr txBox="1">
            <a:spLocks noChangeArrowheads="1"/>
          </p:cNvSpPr>
          <p:nvPr/>
        </p:nvSpPr>
        <p:spPr bwMode="auto">
          <a:xfrm>
            <a:off x="609600" y="1600200"/>
            <a:ext cx="3733800" cy="419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30000"/>
              </a:lnSpc>
              <a:spcBef>
                <a:spcPct val="40000"/>
              </a:spcBef>
              <a:spcAft>
                <a:spcPct val="20000"/>
              </a:spcAft>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Made using </a:t>
            </a:r>
            <a:r>
              <a:rPr lang="en-US" altLang="en-US" sz="2300" dirty="0">
                <a:solidFill>
                  <a:schemeClr val="tx1"/>
                </a:solidFill>
                <a:latin typeface="Liberation Sans" panose="020B0604020202020204" pitchFamily="34" charset="0"/>
              </a:rPr>
              <a:t>cash or credit</a:t>
            </a:r>
            <a:r>
              <a:rPr lang="en-US" altLang="en-US" sz="2300" b="0" dirty="0">
                <a:solidFill>
                  <a:schemeClr val="tx1"/>
                </a:solidFill>
                <a:latin typeface="Liberation Sans" panose="020B0604020202020204" pitchFamily="34" charset="0"/>
              </a:rPr>
              <a:t> (on account).</a:t>
            </a:r>
          </a:p>
          <a:p>
            <a:pPr>
              <a:lnSpc>
                <a:spcPct val="130000"/>
              </a:lnSpc>
              <a:spcBef>
                <a:spcPct val="40000"/>
              </a:spcBef>
              <a:spcAft>
                <a:spcPct val="20000"/>
              </a:spcAft>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Normally </a:t>
            </a:r>
            <a:r>
              <a:rPr lang="en-US" altLang="en-US" sz="2300" dirty="0">
                <a:solidFill>
                  <a:schemeClr val="tx1"/>
                </a:solidFill>
                <a:latin typeface="Liberation Sans" panose="020B0604020202020204" pitchFamily="34" charset="0"/>
              </a:rPr>
              <a:t>record when </a:t>
            </a:r>
            <a:r>
              <a:rPr lang="en-US" altLang="en-US" sz="2300" b="0" dirty="0">
                <a:solidFill>
                  <a:schemeClr val="tx1"/>
                </a:solidFill>
                <a:latin typeface="Liberation Sans" panose="020B0604020202020204" pitchFamily="34" charset="0"/>
              </a:rPr>
              <a:t>goods are received from the seller.</a:t>
            </a:r>
          </a:p>
          <a:p>
            <a:pPr>
              <a:lnSpc>
                <a:spcPct val="130000"/>
              </a:lnSpc>
              <a:spcBef>
                <a:spcPct val="40000"/>
              </a:spcBef>
              <a:spcAft>
                <a:spcPct val="20000"/>
              </a:spcAft>
              <a:buClr>
                <a:srgbClr val="CC0000"/>
              </a:buClr>
              <a:buSzPct val="80000"/>
              <a:buFont typeface="Wingdings" pitchFamily="2" charset="2"/>
              <a:buChar char="u"/>
            </a:pPr>
            <a:r>
              <a:rPr lang="en-US" altLang="en-US" sz="2300" dirty="0">
                <a:solidFill>
                  <a:schemeClr val="tx2">
                    <a:lumMod val="50000"/>
                  </a:schemeClr>
                </a:solidFill>
                <a:latin typeface="Liberation Sans" panose="020B0604020202020204" pitchFamily="34" charset="0"/>
              </a:rPr>
              <a:t>Purchase invoice</a:t>
            </a:r>
            <a:r>
              <a:rPr lang="en-US" altLang="en-US" sz="2300" b="0" dirty="0">
                <a:solidFill>
                  <a:schemeClr val="tx2">
                    <a:lumMod val="50000"/>
                  </a:schemeClr>
                </a:solidFill>
                <a:latin typeface="Liberation Sans" panose="020B0604020202020204" pitchFamily="34" charset="0"/>
              </a:rPr>
              <a:t> </a:t>
            </a:r>
            <a:r>
              <a:rPr lang="en-US" altLang="en-US" sz="2300" b="0" dirty="0">
                <a:solidFill>
                  <a:schemeClr val="tx1"/>
                </a:solidFill>
                <a:latin typeface="Liberation Sans" panose="020B0604020202020204" pitchFamily="34" charset="0"/>
              </a:rPr>
              <a:t>should support each credit purchase.</a:t>
            </a:r>
          </a:p>
        </p:txBody>
      </p:sp>
      <p:sp>
        <p:nvSpPr>
          <p:cNvPr id="10" name="Isosceles Triangle 9"/>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dirty="0">
                <a:solidFill>
                  <a:schemeClr val="accent3"/>
                </a:solidFill>
                <a:effectLst>
                  <a:outerShdw blurRad="38100" dist="38100" dir="2700000" algn="tl">
                    <a:srgbClr val="000000">
                      <a:alpha val="43137"/>
                    </a:srgbClr>
                  </a:outerShdw>
                </a:effectLst>
                <a:latin typeface="Liberation Sans" panose="020B0604020202020204" pitchFamily="34" charset="0"/>
              </a:rPr>
              <a:t>Record purchases under a perpetual inventory system.</a:t>
            </a: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342900" y="1165027"/>
            <a:ext cx="8458200" cy="4222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000">
                <a:solidFill>
                  <a:schemeClr val="tx1"/>
                </a:solidFill>
                <a:latin typeface="Comic Sans MS" pitchFamily="66" charset="0"/>
              </a:defRPr>
            </a:lvl1pPr>
            <a:lvl2pPr marL="1028700" indent="-457200">
              <a:defRPr sz="2000">
                <a:solidFill>
                  <a:schemeClr val="tx1"/>
                </a:solidFill>
                <a:latin typeface="Comic Sans MS" pitchFamily="66" charset="0"/>
              </a:defRPr>
            </a:lvl2pPr>
            <a:lvl3pPr marL="1371600" indent="-457200">
              <a:defRPr sz="2000">
                <a:solidFill>
                  <a:schemeClr val="tx1"/>
                </a:solidFill>
                <a:latin typeface="Comic Sans MS" pitchFamily="66" charset="0"/>
              </a:defRPr>
            </a:lvl3pPr>
            <a:lvl4pPr marL="1828800" indent="-457200">
              <a:defRPr sz="2000">
                <a:solidFill>
                  <a:schemeClr val="tx1"/>
                </a:solidFill>
                <a:latin typeface="Comic Sans MS" pitchFamily="66" charset="0"/>
              </a:defRPr>
            </a:lvl4pPr>
            <a:lvl5pPr marL="2286000" indent="-457200">
              <a:defRPr sz="2000">
                <a:solidFill>
                  <a:schemeClr val="tx1"/>
                </a:solidFill>
                <a:latin typeface="Comic Sans MS" pitchFamily="66" charset="0"/>
              </a:defRPr>
            </a:lvl5pPr>
            <a:lvl6pPr marL="2743200" indent="-457200" eaLnBrk="0" fontAlgn="base" hangingPunct="0">
              <a:spcBef>
                <a:spcPct val="0"/>
              </a:spcBef>
              <a:spcAft>
                <a:spcPct val="0"/>
              </a:spcAft>
              <a:defRPr sz="2000">
                <a:solidFill>
                  <a:schemeClr val="tx1"/>
                </a:solidFill>
                <a:latin typeface="Comic Sans MS" pitchFamily="66" charset="0"/>
              </a:defRPr>
            </a:lvl6pPr>
            <a:lvl7pPr marL="3200400" indent="-457200" eaLnBrk="0" fontAlgn="base" hangingPunct="0">
              <a:spcBef>
                <a:spcPct val="0"/>
              </a:spcBef>
              <a:spcAft>
                <a:spcPct val="0"/>
              </a:spcAft>
              <a:defRPr sz="2000">
                <a:solidFill>
                  <a:schemeClr val="tx1"/>
                </a:solidFill>
                <a:latin typeface="Comic Sans MS" pitchFamily="66" charset="0"/>
              </a:defRPr>
            </a:lvl7pPr>
            <a:lvl8pPr marL="3657600" indent="-457200" eaLnBrk="0" fontAlgn="base" hangingPunct="0">
              <a:spcBef>
                <a:spcPct val="0"/>
              </a:spcBef>
              <a:spcAft>
                <a:spcPct val="0"/>
              </a:spcAft>
              <a:defRPr sz="2000">
                <a:solidFill>
                  <a:schemeClr val="tx1"/>
                </a:solidFill>
                <a:latin typeface="Comic Sans MS" pitchFamily="66" charset="0"/>
              </a:defRPr>
            </a:lvl8pPr>
            <a:lvl9pPr marL="4114800" indent="-457200" eaLnBrk="0" fontAlgn="base" hangingPunct="0">
              <a:spcBef>
                <a:spcPct val="0"/>
              </a:spcBef>
              <a:spcAft>
                <a:spcPct val="0"/>
              </a:spcAft>
              <a:defRPr sz="2000">
                <a:solidFill>
                  <a:schemeClr val="tx1"/>
                </a:solidFill>
                <a:latin typeface="Comic Sans MS" pitchFamily="66" charset="0"/>
              </a:defRPr>
            </a:lvl9pPr>
          </a:lstStyle>
          <a:p>
            <a:pPr algn="l">
              <a:lnSpc>
                <a:spcPct val="110000"/>
              </a:lnSpc>
              <a:spcBef>
                <a:spcPct val="20000"/>
              </a:spcBef>
              <a:buClr>
                <a:srgbClr val="800000"/>
              </a:buClr>
              <a:buSzPct val="95000"/>
              <a:buFontTx/>
              <a:buAutoNum type="arabicPeriod"/>
              <a:defRPr/>
            </a:pPr>
            <a:r>
              <a:rPr lang="en-US" altLang="en-US" sz="2200" dirty="0">
                <a:latin typeface="Trebuchet MS" pitchFamily="34" charset="0"/>
              </a:rPr>
              <a:t>Any </a:t>
            </a:r>
            <a:r>
              <a:rPr lang="en-US" altLang="en-US" sz="2200" b="1" dirty="0">
                <a:solidFill>
                  <a:schemeClr val="tx2">
                    <a:lumMod val="75000"/>
                  </a:schemeClr>
                </a:solidFill>
                <a:latin typeface="Trebuchet MS" pitchFamily="34" charset="0"/>
              </a:rPr>
              <a:t>purchases		</a:t>
            </a:r>
            <a:r>
              <a:rPr lang="en-US" altLang="en-US" sz="2200" dirty="0">
                <a:latin typeface="Trebuchet MS" pitchFamily="34" charset="0"/>
              </a:rPr>
              <a:t>increase </a:t>
            </a:r>
            <a:r>
              <a:rPr lang="en-US" altLang="en-US" sz="2200" b="1" dirty="0">
                <a:solidFill>
                  <a:schemeClr val="tx2">
                    <a:lumMod val="75000"/>
                  </a:schemeClr>
                </a:solidFill>
                <a:latin typeface="Trebuchet MS" pitchFamily="34" charset="0"/>
              </a:rPr>
              <a:t>Merchandise Inventory</a:t>
            </a:r>
            <a:r>
              <a:rPr lang="en-US" altLang="en-US" sz="2200" dirty="0">
                <a:latin typeface="Trebuchet MS" pitchFamily="34" charset="0"/>
              </a:rPr>
              <a:t>.</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Freight costs		</a:t>
            </a:r>
            <a:r>
              <a:rPr lang="en-US" altLang="en-US" sz="2200" dirty="0">
                <a:latin typeface="Trebuchet MS" pitchFamily="34" charset="0"/>
              </a:rPr>
              <a:t>increase </a:t>
            </a:r>
            <a:r>
              <a:rPr lang="en-US" altLang="en-US" sz="2200" b="1" dirty="0">
                <a:solidFill>
                  <a:schemeClr val="tx2">
                    <a:lumMod val="75000"/>
                  </a:schemeClr>
                </a:solidFill>
                <a:latin typeface="Trebuchet MS" pitchFamily="34" charset="0"/>
              </a:rPr>
              <a:t>Merchandise Inventory.</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Purchase Returns and Allowances </a:t>
            </a:r>
            <a:r>
              <a:rPr lang="en-US" altLang="en-US" sz="2200" dirty="0">
                <a:latin typeface="Trebuchet MS" pitchFamily="34" charset="0"/>
              </a:rPr>
              <a:t>and </a:t>
            </a:r>
            <a:r>
              <a:rPr lang="en-US" altLang="en-US" sz="2200" b="1" dirty="0">
                <a:solidFill>
                  <a:schemeClr val="tx2">
                    <a:lumMod val="75000"/>
                  </a:schemeClr>
                </a:solidFill>
                <a:latin typeface="Trebuchet MS" pitchFamily="34" charset="0"/>
              </a:rPr>
              <a:t>Purchase Discounts       				</a:t>
            </a:r>
            <a:r>
              <a:rPr lang="en-US" altLang="en-US" sz="2200" dirty="0">
                <a:latin typeface="Trebuchet MS" pitchFamily="34" charset="0"/>
              </a:rPr>
              <a:t>decrease</a:t>
            </a:r>
            <a:r>
              <a:rPr lang="en-US" altLang="en-US" sz="2200" b="1" dirty="0">
                <a:solidFill>
                  <a:schemeClr val="tx2">
                    <a:lumMod val="75000"/>
                  </a:schemeClr>
                </a:solidFill>
                <a:latin typeface="Trebuchet MS" pitchFamily="34" charset="0"/>
              </a:rPr>
              <a:t> Merchandise Inventory.</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Discounts received as a result of early payment </a:t>
            </a:r>
          </a:p>
          <a:p>
            <a:pPr marL="2286000" lvl="5" indent="0">
              <a:lnSpc>
                <a:spcPct val="110000"/>
              </a:lnSpc>
              <a:spcBef>
                <a:spcPct val="20000"/>
              </a:spcBef>
              <a:buClr>
                <a:srgbClr val="800000"/>
              </a:buClr>
              <a:buSzPct val="95000"/>
              <a:defRPr/>
            </a:pPr>
            <a:r>
              <a:rPr lang="en-US" altLang="en-US" sz="2200" dirty="0">
                <a:latin typeface="Trebuchet MS" pitchFamily="34" charset="0"/>
              </a:rPr>
              <a:t>		decrease</a:t>
            </a:r>
            <a:r>
              <a:rPr lang="en-US" altLang="en-US" sz="2200" b="1" dirty="0">
                <a:solidFill>
                  <a:schemeClr val="tx2">
                    <a:lumMod val="75000"/>
                  </a:schemeClr>
                </a:solidFill>
                <a:latin typeface="Trebuchet MS" pitchFamily="34" charset="0"/>
              </a:rPr>
              <a:t> Merchandise Inventory.</a:t>
            </a:r>
            <a:endParaRPr lang="en-US" altLang="en-US" sz="2200" dirty="0">
              <a:latin typeface="Trebuchet MS" pitchFamily="34" charset="0"/>
            </a:endParaRPr>
          </a:p>
          <a:p>
            <a:pPr algn="l">
              <a:lnSpc>
                <a:spcPct val="110000"/>
              </a:lnSpc>
              <a:spcBef>
                <a:spcPct val="20000"/>
              </a:spcBef>
              <a:buClr>
                <a:srgbClr val="800000"/>
              </a:buClr>
              <a:buSzPct val="95000"/>
              <a:buFontTx/>
              <a:buAutoNum type="arabicPeriod" startAt="3"/>
              <a:defRPr/>
            </a:pPr>
            <a:r>
              <a:rPr lang="en-US" altLang="en-US" sz="2200" dirty="0">
                <a:latin typeface="Trebuchet MS" pitchFamily="34" charset="0"/>
              </a:rPr>
              <a:t>Note: For each sale… Cost of Goods Sold is increased and Merchandise Inventory is decreased.</a:t>
            </a:r>
          </a:p>
          <a:p>
            <a:pPr algn="l">
              <a:lnSpc>
                <a:spcPct val="110000"/>
              </a:lnSpc>
              <a:spcBef>
                <a:spcPct val="20000"/>
              </a:spcBef>
              <a:buClr>
                <a:srgbClr val="800000"/>
              </a:buClr>
              <a:buSzPct val="95000"/>
              <a:buFontTx/>
              <a:buAutoNum type="arabicPeriod" startAt="3"/>
              <a:defRPr/>
            </a:pPr>
            <a:r>
              <a:rPr lang="en-US" altLang="en-US" sz="2200" dirty="0">
                <a:latin typeface="Trebuchet MS" pitchFamily="34" charset="0"/>
              </a:rPr>
              <a:t>Note: Physical count done to verify Merchandise Inventory balance.</a:t>
            </a:r>
          </a:p>
        </p:txBody>
      </p:sp>
      <p:sp>
        <p:nvSpPr>
          <p:cNvPr id="11268" name="Rectangle 5"/>
          <p:cNvSpPr>
            <a:spLocks noChangeArrowheads="1"/>
          </p:cNvSpPr>
          <p:nvPr/>
        </p:nvSpPr>
        <p:spPr bwMode="auto">
          <a:xfrm>
            <a:off x="927410" y="5440013"/>
            <a:ext cx="7620000" cy="730250"/>
          </a:xfrm>
          <a:prstGeom prst="rect">
            <a:avLst/>
          </a:prstGeom>
          <a:solidFill>
            <a:srgbClr val="FAEFB6"/>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The perpetual inventory system provides a continuous record of Merchandise Inventory and Cost of Goods Sold.</a:t>
            </a:r>
          </a:p>
        </p:txBody>
      </p:sp>
      <p:sp>
        <p:nvSpPr>
          <p:cNvPr id="845831" name="Text Box 7"/>
          <p:cNvSpPr txBox="1">
            <a:spLocks noChangeArrowheads="1"/>
          </p:cNvSpPr>
          <p:nvPr/>
        </p:nvSpPr>
        <p:spPr bwMode="auto">
          <a:xfrm>
            <a:off x="990600" y="6369050"/>
            <a:ext cx="80010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1  Identify the differences between service and merchandising companies.</a:t>
            </a:r>
          </a:p>
        </p:txBody>
      </p:sp>
      <p:sp>
        <p:nvSpPr>
          <p:cNvPr id="11271" name="Right Arrow 1"/>
          <p:cNvSpPr>
            <a:spLocks noChangeArrowheads="1"/>
          </p:cNvSpPr>
          <p:nvPr/>
        </p:nvSpPr>
        <p:spPr bwMode="auto">
          <a:xfrm>
            <a:off x="3505200" y="1600200"/>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
        <p:nvSpPr>
          <p:cNvPr id="11272" name="Right Arrow 16"/>
          <p:cNvSpPr>
            <a:spLocks noChangeArrowheads="1"/>
          </p:cNvSpPr>
          <p:nvPr/>
        </p:nvSpPr>
        <p:spPr bwMode="auto">
          <a:xfrm>
            <a:off x="3505200" y="1165027"/>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73" name="Right Arrow 1"/>
          <p:cNvSpPr>
            <a:spLocks noChangeArrowheads="1"/>
          </p:cNvSpPr>
          <p:nvPr/>
        </p:nvSpPr>
        <p:spPr bwMode="auto">
          <a:xfrm>
            <a:off x="3505200" y="2362200"/>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
        <p:nvSpPr>
          <p:cNvPr id="10"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2800" b="1" dirty="0">
                <a:solidFill>
                  <a:srgbClr val="FF0000"/>
                </a:solidFill>
                <a:latin typeface="Liberation Sans" panose="020B0604020202020204" pitchFamily="34" charset="0"/>
              </a:rPr>
              <a:t>CHEAT SHEET </a:t>
            </a:r>
            <a:r>
              <a:rPr lang="en-US" altLang="en-US" sz="3200" b="1" dirty="0">
                <a:solidFill>
                  <a:schemeClr val="tx2">
                    <a:lumMod val="50000"/>
                  </a:schemeClr>
                </a:solidFill>
                <a:latin typeface="Liberation Sans" panose="020B0604020202020204" pitchFamily="34" charset="0"/>
              </a:rPr>
              <a:t>– </a:t>
            </a:r>
            <a:r>
              <a:rPr lang="en-US" altLang="en-US" sz="2800" b="1" dirty="0">
                <a:solidFill>
                  <a:schemeClr val="tx2">
                    <a:lumMod val="50000"/>
                  </a:schemeClr>
                </a:solidFill>
                <a:latin typeface="Liberation Sans" panose="020B0604020202020204" pitchFamily="34" charset="0"/>
              </a:rPr>
              <a:t>Inventory Systems  (Perpetual)</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Right Arrow 1"/>
          <p:cNvSpPr>
            <a:spLocks noChangeArrowheads="1"/>
          </p:cNvSpPr>
          <p:nvPr/>
        </p:nvSpPr>
        <p:spPr bwMode="auto">
          <a:xfrm>
            <a:off x="3505200" y="3276374"/>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Tree>
    <p:extLst>
      <p:ext uri="{BB962C8B-B14F-4D97-AF65-F5344CB8AC3E}">
        <p14:creationId xmlns:p14="http://schemas.microsoft.com/office/powerpoint/2010/main" val="261529275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304800" y="2971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PURCHASES – </a:t>
            </a:r>
            <a:r>
              <a:rPr lang="en-US" altLang="en-US" sz="1800" b="1" dirty="0">
                <a:solidFill>
                  <a:schemeClr val="tx2">
                    <a:lumMod val="50000"/>
                  </a:schemeClr>
                </a:solidFill>
                <a:latin typeface="Liberation Sans" panose="020B0604020202020204" pitchFamily="34" charset="0"/>
              </a:rPr>
              <a:t>Purchasing Merchandise Inventory for future sale</a:t>
            </a:r>
          </a:p>
        </p:txBody>
      </p:sp>
      <p:sp>
        <p:nvSpPr>
          <p:cNvPr id="13" name="Line 12"/>
          <p:cNvSpPr>
            <a:spLocks noChangeShapeType="1"/>
          </p:cNvSpPr>
          <p:nvPr/>
        </p:nvSpPr>
        <p:spPr bwMode="auto">
          <a:xfrm>
            <a:off x="304800" y="3657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240903273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609600" y="1295400"/>
            <a:ext cx="4114800" cy="390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200" dirty="0">
                <a:solidFill>
                  <a:schemeClr val="tx1"/>
                </a:solidFill>
                <a:latin typeface="Liberation Sans" panose="020B0604020202020204" pitchFamily="34" charset="0"/>
              </a:rPr>
              <a:t>Illustration: </a:t>
            </a:r>
            <a:r>
              <a:rPr lang="en-US" altLang="en-US" sz="2200" b="0" dirty="0">
                <a:solidFill>
                  <a:schemeClr val="tx1"/>
                </a:solidFill>
                <a:latin typeface="Liberation Sans" panose="020B0604020202020204" pitchFamily="34" charset="0"/>
              </a:rPr>
              <a:t>Sauk Stereo (the buyer) uses as a purchase invoice the sales invoice prepared by PW Audio Supply, Inc. (the seller).  </a:t>
            </a:r>
          </a:p>
          <a:p>
            <a:pPr>
              <a:lnSpc>
                <a:spcPct val="125000"/>
              </a:lnSpc>
              <a:spcBef>
                <a:spcPct val="0"/>
              </a:spcBef>
              <a:buClrTx/>
              <a:buSzTx/>
              <a:buFontTx/>
              <a:buNone/>
            </a:pPr>
            <a:r>
              <a:rPr lang="en-US" altLang="en-US" sz="2200" b="0" dirty="0">
                <a:solidFill>
                  <a:srgbClr val="FF0000"/>
                </a:solidFill>
                <a:latin typeface="Liberation Sans" panose="020B0604020202020204" pitchFamily="34" charset="0"/>
              </a:rPr>
              <a:t>CHAPTER 3: </a:t>
            </a:r>
            <a:r>
              <a:rPr lang="en-US" altLang="en-US" sz="2200" dirty="0">
                <a:solidFill>
                  <a:srgbClr val="FF0000"/>
                </a:solidFill>
                <a:latin typeface="Liberation Sans" panose="020B0604020202020204" pitchFamily="34" charset="0"/>
              </a:rPr>
              <a:t>Prepare the journal entry</a:t>
            </a:r>
            <a:r>
              <a:rPr lang="en-US" altLang="en-US" sz="2200" b="0" dirty="0">
                <a:solidFill>
                  <a:srgbClr val="FF0000"/>
                </a:solidFill>
                <a:latin typeface="Liberation Sans" panose="020B0604020202020204" pitchFamily="34" charset="0"/>
              </a:rPr>
              <a:t> for Sauk Stereo for the invoice from PW Audio Supply.</a:t>
            </a:r>
          </a:p>
        </p:txBody>
      </p:sp>
      <p:sp>
        <p:nvSpPr>
          <p:cNvPr id="719876" name="Text Box 4"/>
          <p:cNvSpPr txBox="1">
            <a:spLocks noChangeArrowheads="1"/>
          </p:cNvSpPr>
          <p:nvPr/>
        </p:nvSpPr>
        <p:spPr bwMode="auto">
          <a:xfrm>
            <a:off x="1981200" y="5476168"/>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8006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8006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Inventory	3,800</a:t>
            </a:r>
          </a:p>
        </p:txBody>
      </p:sp>
      <p:sp>
        <p:nvSpPr>
          <p:cNvPr id="15364" name="Text Box 5"/>
          <p:cNvSpPr txBox="1">
            <a:spLocks noChangeArrowheads="1"/>
          </p:cNvSpPr>
          <p:nvPr/>
        </p:nvSpPr>
        <p:spPr bwMode="auto">
          <a:xfrm>
            <a:off x="685800" y="5476168"/>
            <a:ext cx="15240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May 4</a:t>
            </a:r>
          </a:p>
        </p:txBody>
      </p:sp>
      <p:sp>
        <p:nvSpPr>
          <p:cNvPr id="719878" name="Text Box 6"/>
          <p:cNvSpPr txBox="1">
            <a:spLocks noChangeArrowheads="1"/>
          </p:cNvSpPr>
          <p:nvPr/>
        </p:nvSpPr>
        <p:spPr bwMode="auto">
          <a:xfrm>
            <a:off x="1981200" y="5933368"/>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Accounts Payable  		3,800</a:t>
            </a:r>
          </a:p>
        </p:txBody>
      </p:sp>
      <p:pic>
        <p:nvPicPr>
          <p:cNvPr id="1537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13" y="1524000"/>
            <a:ext cx="3344862" cy="35052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 Purchase of Merchandise</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484" y="1219201"/>
            <a:ext cx="3859583" cy="4038600"/>
          </a:xfrm>
          <a:prstGeom prst="rect">
            <a:avLst/>
          </a:prstGeom>
          <a:noFill/>
          <a:ln w="19050" cap="sq" cmpd="sng">
            <a:solidFill>
              <a:schemeClr val="tx1"/>
            </a:solidFill>
            <a:prstDash val="solid"/>
            <a:miter lim="800000"/>
            <a:headEnd type="none" w="sm" len="sm"/>
            <a:tailEnd type="none" w="sm" len="sm"/>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15369" name="Text Box 18"/>
          <p:cNvSpPr txBox="1">
            <a:spLocks noChangeArrowheads="1"/>
          </p:cNvSpPr>
          <p:nvPr/>
        </p:nvSpPr>
        <p:spPr bwMode="auto">
          <a:xfrm>
            <a:off x="7543802" y="904213"/>
            <a:ext cx="1371600" cy="244475"/>
          </a:xfrm>
          <a:prstGeom prst="rect">
            <a:avLst/>
          </a:prstGeom>
          <a:solidFill>
            <a:schemeClr val="accent3"/>
          </a:solidFill>
          <a:ln>
            <a:noFill/>
          </a:ln>
          <a:effec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r>
              <a:rPr lang="en-US" altLang="en-US" sz="1000" b="1" dirty="0">
                <a:latin typeface="Liberation Sans" panose="020B0604020202020204" pitchFamily="34" charset="0"/>
              </a:rPr>
              <a:t>ILLUSTRATION 5-5</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9876"/>
                                        </p:tgtEl>
                                        <p:attrNameLst>
                                          <p:attrName>style.visibility</p:attrName>
                                        </p:attrNameLst>
                                      </p:cBhvr>
                                      <p:to>
                                        <p:strVal val="visible"/>
                                      </p:to>
                                    </p:set>
                                    <p:animEffect transition="in" filter="wipe(left)">
                                      <p:cBhvr>
                                        <p:cTn id="7" dur="500"/>
                                        <p:tgtEl>
                                          <p:spTgt spid="719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wipe(left)">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6" grpId="0" autoUpdateAnimBg="0"/>
      <p:bldP spid="71987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8055592" cy="20717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a:solidFill>
                  <a:schemeClr val="tx1"/>
                </a:solidFill>
                <a:effectLst/>
                <a:latin typeface="Liberation Sans" panose="020B0604020202020204" pitchFamily="34" charset="0"/>
              </a:rPr>
              <a:t>Merchandising Operations and the Multiple-Step Income Statement</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a:effectLst/>
                <a:latin typeface="Liberation Sans" panose="020B0604020202020204" pitchFamily="34" charset="0"/>
              </a:rPr>
              <a:t>Kimmel </a:t>
            </a:r>
            <a:r>
              <a:rPr lang="en-US" altLang="en-US" sz="1800" i="0" dirty="0">
                <a:effectLst/>
                <a:latin typeface="Arial"/>
                <a:cs typeface="Arial"/>
              </a:rPr>
              <a:t>● Weygandt ● Kieso</a:t>
            </a:r>
            <a:endParaRPr lang="en-US" altLang="en-US" sz="1800" i="0" dirty="0">
              <a:effectLst/>
              <a:latin typeface="Liberation Sans" panose="020B0604020202020204" pitchFamily="34" charset="0"/>
            </a:endParaRPr>
          </a:p>
          <a:p>
            <a:pPr>
              <a:spcBef>
                <a:spcPts val="300"/>
              </a:spcBef>
            </a:pPr>
            <a:r>
              <a:rPr lang="en-US" altLang="en-US" sz="1800" i="0" dirty="0">
                <a:effectLst/>
                <a:latin typeface="Liberation Sans" panose="020B0604020202020204" pitchFamily="34" charset="0"/>
              </a:rPr>
              <a:t>Financial Accounting,  Eighth 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209474"/>
            <a:ext cx="1316182" cy="3031599"/>
          </a:xfrm>
          <a:prstGeom prst="rect">
            <a:avLst/>
          </a:prstGeom>
          <a:noFill/>
          <a:ln>
            <a:noFill/>
          </a:ln>
        </p:spPr>
        <p:txBody>
          <a:bodyPr wrap="square" lIns="45720" rIns="45720" rtlCol="0" anchor="ctr" anchorCtr="0">
            <a:spAutoFit/>
          </a:bodyPr>
          <a:lstStyle/>
          <a:p>
            <a:pPr algn="ctr"/>
            <a:r>
              <a:rPr lang="en-US" sz="19100" i="0" dirty="0">
                <a:solidFill>
                  <a:srgbClr val="0066CC"/>
                </a:solidFill>
                <a:effectLst/>
                <a:latin typeface="+mn-lt"/>
              </a:rPr>
              <a:t>5</a:t>
            </a:r>
          </a:p>
        </p:txBody>
      </p:sp>
    </p:spTree>
    <p:extLst>
      <p:ext uri="{BB962C8B-B14F-4D97-AF65-F5344CB8AC3E}">
        <p14:creationId xmlns:p14="http://schemas.microsoft.com/office/powerpoint/2010/main" val="222583829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http://i.ytimg.com/vi/5OV4KunKyOk/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0" name="Straight Arrow Connector 3"/>
          <p:cNvCxnSpPr>
            <a:cxnSpLocks noChangeShapeType="1"/>
          </p:cNvCxnSpPr>
          <p:nvPr/>
        </p:nvCxnSpPr>
        <p:spPr bwMode="auto">
          <a:xfrm flipH="1">
            <a:off x="7162800" y="2590800"/>
            <a:ext cx="1143000" cy="914400"/>
          </a:xfrm>
          <a:prstGeom prst="straightConnector1">
            <a:avLst/>
          </a:prstGeom>
          <a:noFill/>
          <a:ln w="12700"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1" name="TextBox 4"/>
          <p:cNvSpPr txBox="1">
            <a:spLocks noChangeArrowheads="1"/>
          </p:cNvSpPr>
          <p:nvPr/>
        </p:nvSpPr>
        <p:spPr bwMode="auto">
          <a:xfrm>
            <a:off x="7524750" y="1379538"/>
            <a:ext cx="1562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r>
              <a:rPr lang="en-US" altLang="en-US" dirty="0">
                <a:latin typeface="Trebuchet MS" pitchFamily="34" charset="0"/>
              </a:rPr>
              <a:t>How much does this item cost?</a:t>
            </a:r>
          </a:p>
        </p:txBody>
      </p:sp>
      <p:sp>
        <p:nvSpPr>
          <p:cNvPr id="7"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FREIGHT COSTS… </a:t>
            </a:r>
            <a:r>
              <a:rPr lang="en-US" altLang="en-US" sz="1800" b="1" dirty="0">
                <a:solidFill>
                  <a:schemeClr val="tx2">
                    <a:lumMod val="50000"/>
                  </a:schemeClr>
                </a:solidFill>
                <a:latin typeface="Liberation Sans" panose="020B0604020202020204" pitchFamily="34" charset="0"/>
              </a:rPr>
              <a:t>is part of the inventory cost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697610115"/>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bwMode="auto">
          <a:xfrm>
            <a:off x="2057400" y="3352800"/>
            <a:ext cx="599313" cy="609600"/>
          </a:xfrm>
          <a:prstGeom prst="downArrow">
            <a:avLst/>
          </a:prstGeom>
          <a:solidFill>
            <a:srgbClr val="CC0000"/>
          </a:solidFill>
          <a:ln w="28575"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Comic Sans MS" pitchFamily="66" charset="0"/>
            </a:endParaRPr>
          </a:p>
        </p:txBody>
      </p:sp>
      <p:sp>
        <p:nvSpPr>
          <p:cNvPr id="22" name="Down Arrow 21"/>
          <p:cNvSpPr/>
          <p:nvPr/>
        </p:nvSpPr>
        <p:spPr bwMode="auto">
          <a:xfrm>
            <a:off x="6334887" y="3352800"/>
            <a:ext cx="599313" cy="609600"/>
          </a:xfrm>
          <a:prstGeom prst="downArrow">
            <a:avLst/>
          </a:prstGeom>
          <a:solidFill>
            <a:srgbClr val="CC0000"/>
          </a:solidFill>
          <a:ln w="28575"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Comic Sans MS" pitchFamily="66" charset="0"/>
            </a:endParaRPr>
          </a:p>
        </p:txBody>
      </p:sp>
      <p:sp>
        <p:nvSpPr>
          <p:cNvPr id="16388" name="Rectangle 5"/>
          <p:cNvSpPr>
            <a:spLocks noChangeArrowheads="1"/>
          </p:cNvSpPr>
          <p:nvPr/>
        </p:nvSpPr>
        <p:spPr bwMode="auto">
          <a:xfrm>
            <a:off x="76200" y="3962400"/>
            <a:ext cx="3733800" cy="1530350"/>
          </a:xfrm>
          <a:prstGeom prst="rect">
            <a:avLst/>
          </a:prstGeom>
          <a:noFill/>
          <a:ln w="285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10000"/>
              </a:lnSpc>
              <a:spcBef>
                <a:spcPct val="50000"/>
              </a:spcBef>
            </a:pPr>
            <a:r>
              <a:rPr lang="en-US" altLang="en-US" sz="2100" dirty="0">
                <a:solidFill>
                  <a:srgbClr val="000000"/>
                </a:solidFill>
                <a:latin typeface="Liberation Sans" panose="020B0604020202020204" pitchFamily="34" charset="0"/>
              </a:rPr>
              <a:t>Ownership of the goods passes to the buyer when the public carrier accepts the goods from the seller.</a:t>
            </a:r>
          </a:p>
        </p:txBody>
      </p:sp>
      <p:sp>
        <p:nvSpPr>
          <p:cNvPr id="16389" name="Rectangle 6"/>
          <p:cNvSpPr>
            <a:spLocks noChangeArrowheads="1"/>
          </p:cNvSpPr>
          <p:nvPr/>
        </p:nvSpPr>
        <p:spPr bwMode="auto">
          <a:xfrm>
            <a:off x="4456000" y="3962400"/>
            <a:ext cx="3733800" cy="1177925"/>
          </a:xfrm>
          <a:prstGeom prst="rect">
            <a:avLst/>
          </a:prstGeom>
          <a:noFill/>
          <a:ln w="285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10000"/>
              </a:lnSpc>
              <a:spcBef>
                <a:spcPct val="50000"/>
              </a:spcBef>
            </a:pPr>
            <a:r>
              <a:rPr lang="en-US" altLang="en-US" sz="2100" dirty="0">
                <a:solidFill>
                  <a:srgbClr val="000000"/>
                </a:solidFill>
                <a:latin typeface="Liberation Sans" panose="020B0604020202020204" pitchFamily="34" charset="0"/>
              </a:rPr>
              <a:t>Ownership of the goods remains with the seller until the goods reach the buyer.</a:t>
            </a:r>
          </a:p>
        </p:txBody>
      </p:sp>
      <p:sp>
        <p:nvSpPr>
          <p:cNvPr id="16393" name="Rectangle 11"/>
          <p:cNvSpPr>
            <a:spLocks noChangeArrowheads="1"/>
          </p:cNvSpPr>
          <p:nvPr/>
        </p:nvSpPr>
        <p:spPr bwMode="auto">
          <a:xfrm>
            <a:off x="1103200" y="5715000"/>
            <a:ext cx="7086600" cy="369332"/>
          </a:xfrm>
          <a:prstGeom prst="rect">
            <a:avLst/>
          </a:prstGeom>
          <a:solidFill>
            <a:srgbClr val="FAEFB6"/>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800" dirty="0">
                <a:latin typeface="Liberation Sans" panose="020B0604020202020204" pitchFamily="34" charset="0"/>
              </a:rPr>
              <a:t>Freight costs incurred by the seller are an </a:t>
            </a:r>
            <a:r>
              <a:rPr lang="en-US" altLang="en-US" sz="1800" b="1" dirty="0">
                <a:latin typeface="Liberation Sans" panose="020B0604020202020204" pitchFamily="34" charset="0"/>
              </a:rPr>
              <a:t>operating expense</a:t>
            </a:r>
            <a:r>
              <a:rPr lang="en-US" altLang="en-US" sz="1800" dirty="0">
                <a:latin typeface="Liberation Sans" panose="020B0604020202020204" pitchFamily="34" charset="0"/>
              </a:rPr>
              <a:t>.</a:t>
            </a:r>
          </a:p>
        </p:txBody>
      </p:sp>
      <p:sp>
        <p:nvSpPr>
          <p:cNvPr id="16397" name="Text Box 20"/>
          <p:cNvSpPr txBox="1">
            <a:spLocks noChangeArrowheads="1"/>
          </p:cNvSpPr>
          <p:nvPr/>
        </p:nvSpPr>
        <p:spPr bwMode="auto">
          <a:xfrm>
            <a:off x="8305800" y="6369050"/>
            <a:ext cx="685800" cy="33655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9144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3716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18288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2860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27432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1600" i="1" dirty="0">
                <a:latin typeface="Liberation Sans" panose="020B0604020202020204" pitchFamily="34" charset="0"/>
              </a:rPr>
              <a:t>LO 2</a:t>
            </a:r>
          </a:p>
        </p:txBody>
      </p:sp>
      <p:sp>
        <p:nvSpPr>
          <p:cNvPr id="15" name="Rectangle 2"/>
          <p:cNvSpPr>
            <a:spLocks noChangeArrowheads="1"/>
          </p:cNvSpPr>
          <p:nvPr/>
        </p:nvSpPr>
        <p:spPr bwMode="auto">
          <a:xfrm>
            <a:off x="609600" y="304800"/>
            <a:ext cx="6629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FREIGHT COSTS</a:t>
            </a:r>
          </a:p>
        </p:txBody>
      </p:sp>
      <p:sp>
        <p:nvSpPr>
          <p:cNvPr id="1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1639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856" y="1401166"/>
            <a:ext cx="4267199" cy="1951634"/>
          </a:xfrm>
          <a:prstGeom prst="rect">
            <a:avLst/>
          </a:prstGeom>
          <a:noFill/>
          <a:ln w="28575"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1639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648" y="1401166"/>
            <a:ext cx="4267199" cy="1951634"/>
          </a:xfrm>
          <a:prstGeom prst="rect">
            <a:avLst/>
          </a:prstGeom>
          <a:noFill/>
          <a:ln w="28575"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351600" y="762000"/>
            <a:ext cx="1676400" cy="461665"/>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5-6</a:t>
            </a:r>
          </a:p>
          <a:p>
            <a:pPr algn="l"/>
            <a:r>
              <a:rPr lang="en-US" sz="1200" dirty="0">
                <a:latin typeface="Liberation Sans" panose="020B0604020202020204" pitchFamily="34" charset="0"/>
              </a:rPr>
              <a:t>Shipping terms</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Freight on Board illustration"/>
          <p:cNvPicPr>
            <a:picLocks noChangeAspect="1" noChangeArrowheads="1"/>
          </p:cNvPicPr>
          <p:nvPr/>
        </p:nvPicPr>
        <p:blipFill>
          <a:blip r:embed="rId3">
            <a:extLst>
              <a:ext uri="{28A0092B-C50C-407E-A947-70E740481C1C}">
                <a14:useLocalDpi xmlns:a14="http://schemas.microsoft.com/office/drawing/2010/main" val="0"/>
              </a:ext>
            </a:extLst>
          </a:blip>
          <a:srcRect b="68349"/>
          <a:stretch>
            <a:fillRect/>
          </a:stretch>
        </p:blipFill>
        <p:spPr bwMode="auto">
          <a:xfrm>
            <a:off x="743506" y="1181100"/>
            <a:ext cx="6324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Freight on Board illustration"/>
          <p:cNvPicPr>
            <a:picLocks noChangeAspect="1" noChangeArrowheads="1"/>
          </p:cNvPicPr>
          <p:nvPr/>
        </p:nvPicPr>
        <p:blipFill>
          <a:blip r:embed="rId3">
            <a:extLst>
              <a:ext uri="{28A0092B-C50C-407E-A947-70E740481C1C}">
                <a14:useLocalDpi xmlns:a14="http://schemas.microsoft.com/office/drawing/2010/main" val="0"/>
              </a:ext>
            </a:extLst>
          </a:blip>
          <a:srcRect t="31651" b="38074"/>
          <a:stretch>
            <a:fillRect/>
          </a:stretch>
        </p:blipFill>
        <p:spPr bwMode="auto">
          <a:xfrm>
            <a:off x="995764" y="3456157"/>
            <a:ext cx="6001306" cy="159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0" y="51054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800000"/>
                </a:solidFill>
              </a:rPr>
              <a:t>FOB Shipping Point</a:t>
            </a:r>
            <a:r>
              <a:rPr lang="en-US" altLang="en-US" b="1" dirty="0">
                <a:solidFill>
                  <a:srgbClr val="00FFFF"/>
                </a:solidFill>
              </a:rPr>
              <a:t> </a:t>
            </a:r>
            <a:r>
              <a:rPr lang="en-US" altLang="en-US" dirty="0">
                <a:solidFill>
                  <a:srgbClr val="000000"/>
                </a:solidFill>
              </a:rPr>
              <a:t>- seller places goods Free On Board </a:t>
            </a:r>
          </a:p>
          <a:p>
            <a:r>
              <a:rPr lang="en-US" altLang="en-US" dirty="0">
                <a:solidFill>
                  <a:srgbClr val="000000"/>
                </a:solidFill>
              </a:rPr>
              <a:t>the carrier, and </a:t>
            </a:r>
            <a:r>
              <a:rPr lang="en-US" altLang="en-US" dirty="0">
                <a:solidFill>
                  <a:schemeClr val="tx2"/>
                </a:solidFill>
              </a:rPr>
              <a:t>buyer pays </a:t>
            </a:r>
            <a:r>
              <a:rPr lang="en-US" altLang="en-US" dirty="0"/>
              <a:t>freight costs</a:t>
            </a:r>
            <a:r>
              <a:rPr lang="en-US" altLang="en-US" dirty="0">
                <a:solidFill>
                  <a:srgbClr val="000000"/>
                </a:solidFill>
              </a:rPr>
              <a:t>.</a:t>
            </a:r>
          </a:p>
        </p:txBody>
      </p:sp>
      <p:sp>
        <p:nvSpPr>
          <p:cNvPr id="19462" name="Rectangle 9"/>
          <p:cNvSpPr>
            <a:spLocks noChangeArrowheads="1"/>
          </p:cNvSpPr>
          <p:nvPr/>
        </p:nvSpPr>
        <p:spPr bwMode="auto">
          <a:xfrm>
            <a:off x="-90995" y="2871016"/>
            <a:ext cx="891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800000"/>
                </a:solidFill>
              </a:rPr>
              <a:t>FOB Destination</a:t>
            </a:r>
            <a:r>
              <a:rPr lang="en-US" altLang="en-US" b="1" dirty="0">
                <a:solidFill>
                  <a:srgbClr val="00FFFF"/>
                </a:solidFill>
              </a:rPr>
              <a:t> </a:t>
            </a:r>
            <a:r>
              <a:rPr lang="en-US" altLang="en-US" dirty="0">
                <a:solidFill>
                  <a:srgbClr val="000000"/>
                </a:solidFill>
              </a:rPr>
              <a:t>- seller places the goods Free On Board to the buyer’s place of business, and </a:t>
            </a:r>
            <a:r>
              <a:rPr lang="en-US" altLang="en-US" dirty="0"/>
              <a:t>seller pays freight costs</a:t>
            </a:r>
            <a:r>
              <a:rPr lang="en-US" altLang="en-US" dirty="0">
                <a:solidFill>
                  <a:srgbClr val="000000"/>
                </a:solidFill>
              </a:rPr>
              <a:t>… </a:t>
            </a:r>
            <a:r>
              <a:rPr lang="en-US" altLang="en-US" dirty="0">
                <a:solidFill>
                  <a:schemeClr val="tx2"/>
                </a:solidFill>
              </a:rPr>
              <a:t>buyer doesn’t.</a:t>
            </a:r>
          </a:p>
        </p:txBody>
      </p:sp>
      <p:sp>
        <p:nvSpPr>
          <p:cNvPr id="19463" name="Rectangle 10"/>
          <p:cNvSpPr>
            <a:spLocks noChangeArrowheads="1"/>
          </p:cNvSpPr>
          <p:nvPr/>
        </p:nvSpPr>
        <p:spPr bwMode="auto">
          <a:xfrm>
            <a:off x="-18494" y="3572690"/>
            <a:ext cx="8933894" cy="25908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64" name="Rectangle 11"/>
          <p:cNvSpPr>
            <a:spLocks noChangeArrowheads="1"/>
          </p:cNvSpPr>
          <p:nvPr/>
        </p:nvSpPr>
        <p:spPr bwMode="auto">
          <a:xfrm>
            <a:off x="0" y="761999"/>
            <a:ext cx="8915400" cy="2810691"/>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65" name="WordArt 12"/>
          <p:cNvSpPr>
            <a:spLocks noChangeArrowheads="1" noChangeShapeType="1" noTextEdit="1"/>
          </p:cNvSpPr>
          <p:nvPr/>
        </p:nvSpPr>
        <p:spPr bwMode="auto">
          <a:xfrm rot="2978645">
            <a:off x="6778387" y="2004219"/>
            <a:ext cx="2117725" cy="471488"/>
          </a:xfrm>
          <a:prstGeom prst="rect">
            <a:avLst/>
          </a:prstGeom>
        </p:spPr>
        <p:txBody>
          <a:bodyPr wrap="none" fromWordArt="1">
            <a:prstTxWarp prst="textSlantUp">
              <a:avLst>
                <a:gd name="adj" fmla="val 55556"/>
              </a:avLst>
            </a:prstTxWarp>
          </a:bodyPr>
          <a:lstStyle/>
          <a:p>
            <a:pPr algn="ctr"/>
            <a:r>
              <a:rPr lang="en-US" sz="3600" kern="10">
                <a:ln w="9525" cap="sq">
                  <a:solidFill>
                    <a:srgbClr val="000000"/>
                  </a:solidFill>
                  <a:round/>
                  <a:headEnd type="none" w="sm" len="sm"/>
                  <a:tailEnd type="none" w="sm" len="sm"/>
                </a:ln>
                <a:solidFill>
                  <a:srgbClr val="000000"/>
                </a:solidFill>
                <a:latin typeface="Arial Black"/>
              </a:rPr>
              <a:t>"Free shipping"</a:t>
            </a:r>
          </a:p>
        </p:txBody>
      </p:sp>
      <p:graphicFrame>
        <p:nvGraphicFramePr>
          <p:cNvPr id="19472" name="Object 62"/>
          <p:cNvGraphicFramePr>
            <a:graphicFrameLocks noGrp="1" noChangeAspect="1"/>
          </p:cNvGraphicFramePr>
          <p:nvPr>
            <p:ph idx="1"/>
          </p:nvPr>
        </p:nvGraphicFramePr>
        <p:xfrm>
          <a:off x="7493000" y="4648200"/>
          <a:ext cx="1651000" cy="2209800"/>
        </p:xfrm>
        <a:graphic>
          <a:graphicData uri="http://schemas.openxmlformats.org/presentationml/2006/ole">
            <mc:AlternateContent xmlns:mc="http://schemas.openxmlformats.org/markup-compatibility/2006">
              <mc:Choice xmlns:v="urn:schemas-microsoft-com:vml" Requires="v">
                <p:oleObj spid="_x0000_s32782" name="Photo Editor Photo" r:id="rId4" imgW="4552381" imgH="6095238" progId="MSPhotoEd.3">
                  <p:embed/>
                </p:oleObj>
              </mc:Choice>
              <mc:Fallback>
                <p:oleObj name="Photo Editor Photo" r:id="rId4" imgW="4552381" imgH="6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0" y="4648200"/>
                        <a:ext cx="1651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73" name="Text Box 64"/>
          <p:cNvSpPr txBox="1">
            <a:spLocks noChangeArrowheads="1"/>
          </p:cNvSpPr>
          <p:nvPr/>
        </p:nvSpPr>
        <p:spPr bwMode="auto">
          <a:xfrm>
            <a:off x="8389938" y="4648200"/>
            <a:ext cx="75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r>
              <a:rPr lang="en-US" altLang="en-US" sz="800"/>
              <a:t>Nate Cruz</a:t>
            </a:r>
          </a:p>
          <a:p>
            <a:r>
              <a:rPr lang="en-US" altLang="en-US" sz="800"/>
              <a:t>Sam Gisonni</a:t>
            </a:r>
          </a:p>
        </p:txBody>
      </p:sp>
      <p:sp>
        <p:nvSpPr>
          <p:cNvPr id="19474" name="Oval 23"/>
          <p:cNvSpPr>
            <a:spLocks noChangeArrowheads="1"/>
          </p:cNvSpPr>
          <p:nvPr/>
        </p:nvSpPr>
        <p:spPr bwMode="auto">
          <a:xfrm>
            <a:off x="812408" y="5025231"/>
            <a:ext cx="366713" cy="541337"/>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75" name="Oval 23"/>
          <p:cNvSpPr>
            <a:spLocks noChangeArrowheads="1"/>
          </p:cNvSpPr>
          <p:nvPr/>
        </p:nvSpPr>
        <p:spPr bwMode="auto">
          <a:xfrm>
            <a:off x="408544" y="2705100"/>
            <a:ext cx="487362" cy="609600"/>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76" name="Oval 23"/>
          <p:cNvSpPr>
            <a:spLocks noChangeArrowheads="1"/>
          </p:cNvSpPr>
          <p:nvPr/>
        </p:nvSpPr>
        <p:spPr bwMode="auto">
          <a:xfrm>
            <a:off x="2100935" y="5046865"/>
            <a:ext cx="366713" cy="541337"/>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77" name="Oval 23"/>
          <p:cNvSpPr>
            <a:spLocks noChangeArrowheads="1"/>
          </p:cNvSpPr>
          <p:nvPr/>
        </p:nvSpPr>
        <p:spPr bwMode="auto">
          <a:xfrm>
            <a:off x="7014695" y="3199508"/>
            <a:ext cx="365125" cy="541338"/>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78" name="Oval 23"/>
          <p:cNvSpPr>
            <a:spLocks noChangeArrowheads="1"/>
          </p:cNvSpPr>
          <p:nvPr/>
        </p:nvSpPr>
        <p:spPr bwMode="auto">
          <a:xfrm>
            <a:off x="4064556" y="5427524"/>
            <a:ext cx="184150" cy="541337"/>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79" name="Oval 23"/>
          <p:cNvSpPr>
            <a:spLocks noChangeArrowheads="1"/>
          </p:cNvSpPr>
          <p:nvPr/>
        </p:nvSpPr>
        <p:spPr bwMode="auto">
          <a:xfrm>
            <a:off x="3276600" y="5399812"/>
            <a:ext cx="184150" cy="490537"/>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9480" name="Oval 23"/>
          <p:cNvSpPr>
            <a:spLocks noChangeArrowheads="1"/>
          </p:cNvSpPr>
          <p:nvPr/>
        </p:nvSpPr>
        <p:spPr bwMode="auto">
          <a:xfrm>
            <a:off x="6289322" y="3158331"/>
            <a:ext cx="366712" cy="541337"/>
          </a:xfrm>
          <a:prstGeom prst="ellips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 name="Rectangle 2"/>
          <p:cNvSpPr>
            <a:spLocks noChangeArrowheads="1"/>
          </p:cNvSpPr>
          <p:nvPr/>
        </p:nvSpPr>
        <p:spPr bwMode="auto">
          <a:xfrm>
            <a:off x="609600" y="177937"/>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FREIGHT COSTS – </a:t>
            </a:r>
            <a:r>
              <a:rPr lang="en-US" altLang="en-US" sz="2600" b="1" dirty="0">
                <a:solidFill>
                  <a:srgbClr val="FF0000"/>
                </a:solidFill>
                <a:latin typeface="Liberation Sans" panose="020B0604020202020204" pitchFamily="34" charset="0"/>
              </a:rPr>
              <a:t>WHO PAYS FOR THEM?</a:t>
            </a:r>
          </a:p>
        </p:txBody>
      </p:sp>
      <p:sp>
        <p:nvSpPr>
          <p:cNvPr id="27" name="Line 12"/>
          <p:cNvSpPr>
            <a:spLocks noChangeShapeType="1"/>
          </p:cNvSpPr>
          <p:nvPr/>
        </p:nvSpPr>
        <p:spPr bwMode="auto">
          <a:xfrm>
            <a:off x="286306" y="761999"/>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1447932843"/>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609600" y="1295400"/>
            <a:ext cx="4114800" cy="120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000" b="0" dirty="0">
                <a:solidFill>
                  <a:srgbClr val="FF0000"/>
                </a:solidFill>
                <a:latin typeface="Liberation Sans" panose="020B0604020202020204" pitchFamily="34" charset="0"/>
              </a:rPr>
              <a:t>CHAPTER 3: </a:t>
            </a:r>
            <a:r>
              <a:rPr lang="en-US" altLang="en-US" sz="2000" dirty="0">
                <a:solidFill>
                  <a:srgbClr val="FF0000"/>
                </a:solidFill>
                <a:latin typeface="Liberation Sans" panose="020B0604020202020204" pitchFamily="34" charset="0"/>
              </a:rPr>
              <a:t>Prepare the journal entry</a:t>
            </a:r>
            <a:r>
              <a:rPr lang="en-US" altLang="en-US" sz="2000" b="0" dirty="0">
                <a:solidFill>
                  <a:srgbClr val="FF0000"/>
                </a:solidFill>
                <a:latin typeface="Liberation Sans" panose="020B0604020202020204" pitchFamily="34" charset="0"/>
              </a:rPr>
              <a:t> for Sauk Stereo for the invoice from PW Audio Supply.</a:t>
            </a:r>
          </a:p>
        </p:txBody>
      </p:sp>
      <p:sp>
        <p:nvSpPr>
          <p:cNvPr id="719876" name="Text Box 4"/>
          <p:cNvSpPr txBox="1">
            <a:spLocks noChangeArrowheads="1"/>
          </p:cNvSpPr>
          <p:nvPr/>
        </p:nvSpPr>
        <p:spPr bwMode="auto">
          <a:xfrm>
            <a:off x="1981200" y="4267200"/>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8006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8006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8006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8006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Merchandise Inventory	3,800</a:t>
            </a:r>
          </a:p>
        </p:txBody>
      </p:sp>
      <p:sp>
        <p:nvSpPr>
          <p:cNvPr id="15364" name="Text Box 5"/>
          <p:cNvSpPr txBox="1">
            <a:spLocks noChangeArrowheads="1"/>
          </p:cNvSpPr>
          <p:nvPr/>
        </p:nvSpPr>
        <p:spPr bwMode="auto">
          <a:xfrm>
            <a:off x="685800" y="4267200"/>
            <a:ext cx="15240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May 4</a:t>
            </a:r>
          </a:p>
        </p:txBody>
      </p:sp>
      <p:sp>
        <p:nvSpPr>
          <p:cNvPr id="719878" name="Text Box 6"/>
          <p:cNvSpPr txBox="1">
            <a:spLocks noChangeArrowheads="1"/>
          </p:cNvSpPr>
          <p:nvPr/>
        </p:nvSpPr>
        <p:spPr bwMode="auto">
          <a:xfrm>
            <a:off x="1981200" y="4724400"/>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Accounts Payable  		3,800</a:t>
            </a: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 Purchase of Merchandise</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1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967" y="1148688"/>
            <a:ext cx="2836584" cy="2968152"/>
          </a:xfrm>
          <a:prstGeom prst="rect">
            <a:avLst/>
          </a:prstGeom>
          <a:noFill/>
          <a:ln w="19050" cap="sq" cmpd="sng">
            <a:solidFill>
              <a:schemeClr val="tx1"/>
            </a:solidFill>
            <a:prstDash val="solid"/>
            <a:miter lim="800000"/>
            <a:headEnd type="none" w="sm" len="sm"/>
            <a:tailEnd type="none" w="sm" len="sm"/>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15369" name="Text Box 18"/>
          <p:cNvSpPr txBox="1">
            <a:spLocks noChangeArrowheads="1"/>
          </p:cNvSpPr>
          <p:nvPr/>
        </p:nvSpPr>
        <p:spPr bwMode="auto">
          <a:xfrm>
            <a:off x="7543802" y="904213"/>
            <a:ext cx="1371600" cy="244475"/>
          </a:xfrm>
          <a:prstGeom prst="rect">
            <a:avLst/>
          </a:prstGeom>
          <a:solidFill>
            <a:schemeClr val="accent3"/>
          </a:solidFill>
          <a:ln>
            <a:noFill/>
          </a:ln>
          <a:effec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r>
              <a:rPr lang="en-US" altLang="en-US" sz="1000" b="1" dirty="0">
                <a:latin typeface="Liberation Sans" panose="020B0604020202020204" pitchFamily="34" charset="0"/>
              </a:rPr>
              <a:t>ILLUSTRATION 5-5</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29196956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9876"/>
                                        </p:tgtEl>
                                        <p:attrNameLst>
                                          <p:attrName>style.visibility</p:attrName>
                                        </p:attrNameLst>
                                      </p:cBhvr>
                                      <p:to>
                                        <p:strVal val="visible"/>
                                      </p:to>
                                    </p:set>
                                    <p:animEffect transition="in" filter="wipe(left)">
                                      <p:cBhvr>
                                        <p:cTn id="7" dur="500"/>
                                        <p:tgtEl>
                                          <p:spTgt spid="719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wipe(left)">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6" grpId="0" autoUpdateAnimBg="0"/>
      <p:bldP spid="71987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1295400"/>
            <a:ext cx="784860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70000"/>
              </a:spcBef>
              <a:buClrTx/>
              <a:buSzTx/>
              <a:buFontTx/>
              <a:buNone/>
            </a:pPr>
            <a:r>
              <a:rPr lang="en-US" altLang="en-US" sz="2100" dirty="0">
                <a:solidFill>
                  <a:schemeClr val="tx1"/>
                </a:solidFill>
                <a:latin typeface="Liberation Sans" panose="020B0604020202020204" pitchFamily="34" charset="0"/>
              </a:rPr>
              <a:t>Illustration:</a:t>
            </a:r>
            <a:r>
              <a:rPr lang="en-US" altLang="en-US" sz="2100" b="0" dirty="0">
                <a:solidFill>
                  <a:schemeClr val="tx1"/>
                </a:solidFill>
                <a:latin typeface="Liberation Sans" panose="020B0604020202020204" pitchFamily="34" charset="0"/>
              </a:rPr>
              <a:t>  Assume upon delivery of the goods on May 6, </a:t>
            </a:r>
            <a:r>
              <a:rPr lang="en-US" altLang="en-US" sz="2100" dirty="0">
                <a:solidFill>
                  <a:schemeClr val="tx2"/>
                </a:solidFill>
                <a:latin typeface="Liberation Sans" panose="020B0604020202020204" pitchFamily="34" charset="0"/>
              </a:rPr>
              <a:t>Sauk Stereo </a:t>
            </a:r>
            <a:r>
              <a:rPr lang="en-US" altLang="en-US" sz="2100" dirty="0">
                <a:solidFill>
                  <a:schemeClr val="accent6"/>
                </a:solidFill>
                <a:latin typeface="Liberation Sans" panose="020B0604020202020204" pitchFamily="34" charset="0"/>
              </a:rPr>
              <a:t>(Buyer) </a:t>
            </a:r>
            <a:r>
              <a:rPr lang="en-US" altLang="en-US" sz="2100" dirty="0">
                <a:solidFill>
                  <a:schemeClr val="tx2"/>
                </a:solidFill>
                <a:latin typeface="Liberation Sans" panose="020B0604020202020204" pitchFamily="34" charset="0"/>
              </a:rPr>
              <a:t>pays</a:t>
            </a:r>
            <a:r>
              <a:rPr lang="en-US" altLang="en-US" sz="2100" b="0" dirty="0">
                <a:solidFill>
                  <a:schemeClr val="tx2"/>
                </a:solidFill>
                <a:latin typeface="Liberation Sans" panose="020B0604020202020204" pitchFamily="34" charset="0"/>
              </a:rPr>
              <a:t> </a:t>
            </a:r>
            <a:r>
              <a:rPr lang="en-US" altLang="en-US" sz="2100" b="0" dirty="0">
                <a:solidFill>
                  <a:schemeClr val="tx1"/>
                </a:solidFill>
                <a:latin typeface="Liberation Sans" panose="020B0604020202020204" pitchFamily="34" charset="0"/>
              </a:rPr>
              <a:t>Public Freight Company $150 for </a:t>
            </a:r>
            <a:r>
              <a:rPr lang="en-US" altLang="en-US" sz="2100" dirty="0">
                <a:solidFill>
                  <a:schemeClr val="tx2"/>
                </a:solidFill>
                <a:latin typeface="Liberation Sans" panose="020B0604020202020204" pitchFamily="34" charset="0"/>
              </a:rPr>
              <a:t>freight charges</a:t>
            </a:r>
            <a:r>
              <a:rPr lang="en-US" altLang="en-US" sz="2100" b="0" dirty="0">
                <a:solidFill>
                  <a:schemeClr val="tx1"/>
                </a:solidFill>
                <a:latin typeface="Liberation Sans" panose="020B0604020202020204" pitchFamily="34" charset="0"/>
              </a:rPr>
              <a:t>, the entry on Sauk Stereo’s books is:</a:t>
            </a:r>
          </a:p>
        </p:txBody>
      </p:sp>
      <p:sp>
        <p:nvSpPr>
          <p:cNvPr id="860163" name="Text Box 3"/>
          <p:cNvSpPr txBox="1">
            <a:spLocks noChangeArrowheads="1"/>
          </p:cNvSpPr>
          <p:nvPr/>
        </p:nvSpPr>
        <p:spPr bwMode="auto">
          <a:xfrm>
            <a:off x="1981200" y="2590800"/>
            <a:ext cx="5638800" cy="412750"/>
          </a:xfrm>
          <a:prstGeom prst="rect">
            <a:avLst/>
          </a:prstGeom>
          <a:noFill/>
          <a:ln w="2857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065588"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06558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Merchandise Inventory	150</a:t>
            </a:r>
          </a:p>
        </p:txBody>
      </p:sp>
      <p:sp>
        <p:nvSpPr>
          <p:cNvPr id="17412" name="Text Box 4"/>
          <p:cNvSpPr txBox="1">
            <a:spLocks noChangeArrowheads="1"/>
          </p:cNvSpPr>
          <p:nvPr/>
        </p:nvSpPr>
        <p:spPr bwMode="auto">
          <a:xfrm>
            <a:off x="609600" y="2596488"/>
            <a:ext cx="1524000" cy="415498"/>
          </a:xfrm>
          <a:prstGeom prst="rect">
            <a:avLst/>
          </a:prstGeom>
          <a:noFill/>
          <a:ln w="2857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spcBef>
                <a:spcPct val="50000"/>
              </a:spcBef>
              <a:buClrTx/>
              <a:buSzTx/>
              <a:buFontTx/>
              <a:buNone/>
              <a:tabLst>
                <a:tab pos="4065588" algn="r"/>
              </a:tabLst>
              <a:defRPr sz="2100" b="0">
                <a:latin typeface="Liberation Sans" panose="020B0604020202020204" pitchFamily="34" charset="0"/>
                <a:cs typeface="Arial" charset="0"/>
              </a:defRPr>
            </a:lvl1pPr>
            <a:lvl2pPr marL="1028700" indent="-457200" algn="l">
              <a:spcBef>
                <a:spcPct val="20000"/>
              </a:spcBef>
              <a:buClr>
                <a:schemeClr val="accent2"/>
              </a:buClr>
              <a:buSzPct val="75000"/>
              <a:buFont typeface="Wingdings" pitchFamily="2" charset="2"/>
              <a:buChar char="l"/>
              <a:tabLst>
                <a:tab pos="406558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9pPr>
          </a:lstStyle>
          <a:p>
            <a:r>
              <a:rPr lang="en-US" altLang="en-US" dirty="0"/>
              <a:t>May 6</a:t>
            </a:r>
          </a:p>
        </p:txBody>
      </p:sp>
      <p:sp>
        <p:nvSpPr>
          <p:cNvPr id="860165" name="Text Box 5"/>
          <p:cNvSpPr txBox="1">
            <a:spLocks noChangeArrowheads="1"/>
          </p:cNvSpPr>
          <p:nvPr/>
        </p:nvSpPr>
        <p:spPr bwMode="auto">
          <a:xfrm>
            <a:off x="1981200" y="3048000"/>
            <a:ext cx="56388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5372100" algn="r"/>
                <a:tab pos="62865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5372100" algn="r"/>
                <a:tab pos="62865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Cash  	150</a:t>
            </a:r>
          </a:p>
        </p:txBody>
      </p:sp>
      <p:sp>
        <p:nvSpPr>
          <p:cNvPr id="17416" name="Text Box 8"/>
          <p:cNvSpPr txBox="1">
            <a:spLocks noChangeArrowheads="1"/>
          </p:cNvSpPr>
          <p:nvPr/>
        </p:nvSpPr>
        <p:spPr bwMode="auto">
          <a:xfrm>
            <a:off x="609600" y="4038600"/>
            <a:ext cx="784860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5000"/>
              </a:lnSpc>
              <a:spcBef>
                <a:spcPct val="70000"/>
              </a:spcBef>
              <a:buClrTx/>
              <a:buSzTx/>
              <a:buFontTx/>
              <a:buNone/>
            </a:pPr>
            <a:r>
              <a:rPr lang="en-US" altLang="en-US" sz="2100" b="0" dirty="0">
                <a:solidFill>
                  <a:srgbClr val="000000"/>
                </a:solidFill>
                <a:latin typeface="Liberation Sans" panose="020B0604020202020204" pitchFamily="34" charset="0"/>
              </a:rPr>
              <a:t>Assume the freight terms on the invoice in Illustration 5-5 had required </a:t>
            </a:r>
            <a:r>
              <a:rPr lang="en-US" altLang="en-US" sz="2100" dirty="0">
                <a:solidFill>
                  <a:schemeClr val="tx2"/>
                </a:solidFill>
                <a:latin typeface="Liberation Sans" panose="020B0604020202020204" pitchFamily="34" charset="0"/>
              </a:rPr>
              <a:t>PW Audio Supply </a:t>
            </a:r>
            <a:r>
              <a:rPr lang="en-US" altLang="en-US" sz="2100" dirty="0">
                <a:solidFill>
                  <a:schemeClr val="accent6"/>
                </a:solidFill>
                <a:latin typeface="Liberation Sans" panose="020B0604020202020204" pitchFamily="34" charset="0"/>
              </a:rPr>
              <a:t>(Seller) </a:t>
            </a:r>
            <a:r>
              <a:rPr lang="en-US" altLang="en-US" sz="2100" dirty="0">
                <a:solidFill>
                  <a:schemeClr val="tx2"/>
                </a:solidFill>
                <a:latin typeface="Liberation Sans" panose="020B0604020202020204" pitchFamily="34" charset="0"/>
              </a:rPr>
              <a:t>to pay the freight charges</a:t>
            </a:r>
            <a:r>
              <a:rPr lang="en-US" altLang="en-US" sz="2100" b="0" dirty="0">
                <a:solidFill>
                  <a:srgbClr val="000000"/>
                </a:solidFill>
                <a:latin typeface="Liberation Sans" panose="020B0604020202020204" pitchFamily="34" charset="0"/>
              </a:rPr>
              <a:t>, the entry by PW Audio Supply would be:</a:t>
            </a:r>
          </a:p>
        </p:txBody>
      </p:sp>
      <p:sp>
        <p:nvSpPr>
          <p:cNvPr id="860169" name="Text Box 9"/>
          <p:cNvSpPr txBox="1">
            <a:spLocks noChangeArrowheads="1"/>
          </p:cNvSpPr>
          <p:nvPr/>
        </p:nvSpPr>
        <p:spPr bwMode="auto">
          <a:xfrm>
            <a:off x="1981200" y="5334000"/>
            <a:ext cx="5562600" cy="412750"/>
          </a:xfrm>
          <a:prstGeom prst="rect">
            <a:avLst/>
          </a:prstGeom>
          <a:noFill/>
          <a:ln w="2857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065588"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06558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065588"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065588" algn="r"/>
              </a:tabLst>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rPr>
              <a:t>Freight-out </a:t>
            </a:r>
            <a:r>
              <a:rPr lang="en-US" altLang="en-US" sz="2100" b="0" dirty="0">
                <a:solidFill>
                  <a:schemeClr val="tx1"/>
                </a:solidFill>
                <a:latin typeface="Liberation Sans" panose="020B0604020202020204" pitchFamily="34" charset="0"/>
                <a:cs typeface="Arial" charset="0"/>
              </a:rPr>
              <a:t>	150</a:t>
            </a:r>
          </a:p>
        </p:txBody>
      </p:sp>
      <p:sp>
        <p:nvSpPr>
          <p:cNvPr id="17418" name="Text Box 10"/>
          <p:cNvSpPr txBox="1">
            <a:spLocks noChangeArrowheads="1"/>
          </p:cNvSpPr>
          <p:nvPr/>
        </p:nvSpPr>
        <p:spPr bwMode="auto">
          <a:xfrm>
            <a:off x="609600" y="5334000"/>
            <a:ext cx="1524000" cy="412750"/>
          </a:xfrm>
          <a:prstGeom prst="rect">
            <a:avLst/>
          </a:prstGeom>
          <a:noFill/>
          <a:ln w="2857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spcBef>
                <a:spcPct val="50000"/>
              </a:spcBef>
              <a:buClrTx/>
              <a:buSzTx/>
              <a:buFontTx/>
              <a:buNone/>
              <a:tabLst>
                <a:tab pos="4065588" algn="r"/>
              </a:tabLst>
              <a:defRPr sz="2100" b="0">
                <a:latin typeface="Liberation Sans" panose="020B0604020202020204" pitchFamily="34" charset="0"/>
                <a:cs typeface="Arial" charset="0"/>
              </a:defRPr>
            </a:lvl1pPr>
            <a:lvl2pPr marL="1028700" indent="-457200" algn="l">
              <a:spcBef>
                <a:spcPct val="20000"/>
              </a:spcBef>
              <a:buClr>
                <a:schemeClr val="accent2"/>
              </a:buClr>
              <a:buSzPct val="75000"/>
              <a:buFont typeface="Wingdings" pitchFamily="2" charset="2"/>
              <a:buChar char="l"/>
              <a:tabLst>
                <a:tab pos="406558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065588" algn="r"/>
              </a:tabLst>
              <a:defRPr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065588" algn="r"/>
              </a:tabLst>
              <a:defRPr b="1">
                <a:solidFill>
                  <a:schemeClr val="bg2"/>
                </a:solidFill>
                <a:latin typeface="Arial" charset="0"/>
              </a:defRPr>
            </a:lvl9pPr>
          </a:lstStyle>
          <a:p>
            <a:r>
              <a:rPr lang="en-US" altLang="en-US" dirty="0"/>
              <a:t>May 4</a:t>
            </a:r>
          </a:p>
        </p:txBody>
      </p:sp>
      <p:sp>
        <p:nvSpPr>
          <p:cNvPr id="860171" name="Text Box 11"/>
          <p:cNvSpPr txBox="1">
            <a:spLocks noChangeArrowheads="1"/>
          </p:cNvSpPr>
          <p:nvPr/>
        </p:nvSpPr>
        <p:spPr bwMode="auto">
          <a:xfrm>
            <a:off x="1981200" y="5791200"/>
            <a:ext cx="5562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5372100" algn="r"/>
                <a:tab pos="62865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5372100" algn="r"/>
                <a:tab pos="62865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5372100" algn="r"/>
                <a:tab pos="62865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5372100" algn="r"/>
                <a:tab pos="6286500" algn="r"/>
              </a:tabLst>
              <a:defRPr sz="2000" b="1">
                <a:solidFill>
                  <a:schemeClr val="bg2"/>
                </a:solidFill>
                <a:latin typeface="Arial" charset="0"/>
              </a:defRPr>
            </a:lvl9pPr>
          </a:lstStyle>
          <a:p>
            <a:pPr>
              <a:spcBef>
                <a:spcPct val="50000"/>
              </a:spcBef>
              <a:buClrTx/>
              <a:buSzTx/>
              <a:buFontTx/>
              <a:buNone/>
            </a:pPr>
            <a:r>
              <a:rPr lang="en-US" altLang="en-US" sz="2100" b="0" dirty="0">
                <a:solidFill>
                  <a:schemeClr val="tx1"/>
                </a:solidFill>
                <a:latin typeface="Liberation Sans" panose="020B0604020202020204" pitchFamily="34" charset="0"/>
                <a:cs typeface="Arial" charset="0"/>
              </a:rPr>
              <a:t>Cash  	150</a:t>
            </a:r>
          </a:p>
        </p:txBody>
      </p:sp>
      <p:sp>
        <p:nvSpPr>
          <p:cNvPr id="17420" name="Line 12"/>
          <p:cNvSpPr>
            <a:spLocks noChangeShapeType="1"/>
          </p:cNvSpPr>
          <p:nvPr/>
        </p:nvSpPr>
        <p:spPr bwMode="auto">
          <a:xfrm>
            <a:off x="304800" y="3778250"/>
            <a:ext cx="8534400" cy="0"/>
          </a:xfrm>
          <a:prstGeom prst="line">
            <a:avLst/>
          </a:prstGeom>
          <a:noFill/>
          <a:ln w="38100" cap="sq">
            <a:solidFill>
              <a:srgbClr val="8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609600" y="304800"/>
            <a:ext cx="66294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FREIGHT COSTS</a:t>
            </a:r>
          </a:p>
        </p:txBody>
      </p:sp>
      <p:sp>
        <p:nvSpPr>
          <p:cNvPr id="1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63"/>
                                        </p:tgtEl>
                                        <p:attrNameLst>
                                          <p:attrName>style.visibility</p:attrName>
                                        </p:attrNameLst>
                                      </p:cBhvr>
                                      <p:to>
                                        <p:strVal val="visible"/>
                                      </p:to>
                                    </p:set>
                                    <p:animEffect transition="in" filter="wipe(left)">
                                      <p:cBhvr>
                                        <p:cTn id="7" dur="500"/>
                                        <p:tgtEl>
                                          <p:spTgt spid="860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65"/>
                                        </p:tgtEl>
                                        <p:attrNameLst>
                                          <p:attrName>style.visibility</p:attrName>
                                        </p:attrNameLst>
                                      </p:cBhvr>
                                      <p:to>
                                        <p:strVal val="visible"/>
                                      </p:to>
                                    </p:set>
                                    <p:animEffect transition="in" filter="wipe(left)">
                                      <p:cBhvr>
                                        <p:cTn id="12" dur="500"/>
                                        <p:tgtEl>
                                          <p:spTgt spid="860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69"/>
                                        </p:tgtEl>
                                        <p:attrNameLst>
                                          <p:attrName>style.visibility</p:attrName>
                                        </p:attrNameLst>
                                      </p:cBhvr>
                                      <p:to>
                                        <p:strVal val="visible"/>
                                      </p:to>
                                    </p:set>
                                    <p:animEffect transition="in" filter="wipe(left)">
                                      <p:cBhvr>
                                        <p:cTn id="17" dur="500"/>
                                        <p:tgtEl>
                                          <p:spTgt spid="8601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0171"/>
                                        </p:tgtEl>
                                        <p:attrNameLst>
                                          <p:attrName>style.visibility</p:attrName>
                                        </p:attrNameLst>
                                      </p:cBhvr>
                                      <p:to>
                                        <p:strVal val="visible"/>
                                      </p:to>
                                    </p:set>
                                    <p:animEffect transition="in" filter="wipe(left)">
                                      <p:cBhvr>
                                        <p:cTn id="22" dur="500"/>
                                        <p:tgtEl>
                                          <p:spTgt spid="860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3" grpId="0" autoUpdateAnimBg="0"/>
      <p:bldP spid="860165" grpId="0" autoUpdateAnimBg="0"/>
      <p:bldP spid="860169" grpId="0" autoUpdateAnimBg="0"/>
      <p:bldP spid="86017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304800" y="2971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RETURNS AND ALLOWANCES</a:t>
            </a:r>
          </a:p>
        </p:txBody>
      </p:sp>
      <p:sp>
        <p:nvSpPr>
          <p:cNvPr id="13" name="Line 12"/>
          <p:cNvSpPr>
            <a:spLocks noChangeShapeType="1"/>
          </p:cNvSpPr>
          <p:nvPr/>
        </p:nvSpPr>
        <p:spPr bwMode="auto">
          <a:xfrm>
            <a:off x="304800" y="3657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extLst>
      <p:ext uri="{BB962C8B-B14F-4D97-AF65-F5344CB8AC3E}">
        <p14:creationId xmlns:p14="http://schemas.microsoft.com/office/powerpoint/2010/main" val="180018808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1143000"/>
            <a:ext cx="60960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lnSpc>
                <a:spcPct val="110000"/>
              </a:lnSpc>
              <a:spcBef>
                <a:spcPct val="30000"/>
              </a:spcBef>
              <a:spcAft>
                <a:spcPct val="20000"/>
              </a:spcAft>
              <a:buSzPct val="80000"/>
            </a:pPr>
            <a:r>
              <a:rPr lang="en-US" altLang="en-US" dirty="0">
                <a:solidFill>
                  <a:srgbClr val="000000"/>
                </a:solidFill>
                <a:latin typeface="Trebuchet MS" pitchFamily="34" charset="0"/>
              </a:rPr>
              <a:t>Goods can be returned for because: damaged or defective, of inferior quality, or do not meet specifications.</a:t>
            </a:r>
            <a:endParaRPr lang="en-US" altLang="en-US" dirty="0">
              <a:latin typeface="Trebuchet MS" pitchFamily="34" charset="0"/>
            </a:endParaRPr>
          </a:p>
        </p:txBody>
      </p:sp>
      <p:pic>
        <p:nvPicPr>
          <p:cNvPr id="20485" name="Picture 12" descr="napoleon-stove-wood-burning-napoleon-stoves-1600c"/>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315200" y="1905000"/>
            <a:ext cx="1431925"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0117" name="Text Box 5"/>
          <p:cNvSpPr txBox="1">
            <a:spLocks noChangeArrowheads="1"/>
          </p:cNvSpPr>
          <p:nvPr/>
        </p:nvSpPr>
        <p:spPr bwMode="auto">
          <a:xfrm>
            <a:off x="990600" y="6369050"/>
            <a:ext cx="80010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2  Explain the recording of purchases under a perpetual inventory system.</a:t>
            </a:r>
          </a:p>
        </p:txBody>
      </p:sp>
      <p:sp>
        <p:nvSpPr>
          <p:cNvPr id="20487" name="Rectangle 7"/>
          <p:cNvSpPr>
            <a:spLocks noChangeArrowheads="1"/>
          </p:cNvSpPr>
          <p:nvPr/>
        </p:nvSpPr>
        <p:spPr bwMode="auto">
          <a:xfrm>
            <a:off x="685800" y="4071938"/>
            <a:ext cx="3581400" cy="1795462"/>
          </a:xfrm>
          <a:prstGeom prst="rect">
            <a:avLst/>
          </a:prstGeom>
          <a:solidFill>
            <a:srgbClr val="CCECFF"/>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dirty="0">
                <a:solidFill>
                  <a:schemeClr val="tx2"/>
                </a:solidFill>
                <a:latin typeface="Trebuchet MS" pitchFamily="34" charset="0"/>
              </a:rPr>
              <a:t>Buyer returns goods </a:t>
            </a:r>
            <a:r>
              <a:rPr lang="en-US" altLang="en-US" sz="2200" dirty="0">
                <a:solidFill>
                  <a:schemeClr val="accent6"/>
                </a:solidFill>
                <a:latin typeface="Trebuchet MS" pitchFamily="34" charset="0"/>
              </a:rPr>
              <a:t>for credit </a:t>
            </a:r>
            <a:r>
              <a:rPr lang="en-US" altLang="en-US" sz="2200" dirty="0">
                <a:latin typeface="Trebuchet MS" pitchFamily="34" charset="0"/>
              </a:rPr>
              <a:t>if the sale was made on credit, </a:t>
            </a:r>
            <a:r>
              <a:rPr lang="en-US" altLang="en-US" sz="2200" dirty="0">
                <a:solidFill>
                  <a:schemeClr val="accent6"/>
                </a:solidFill>
                <a:latin typeface="Trebuchet MS" pitchFamily="34" charset="0"/>
              </a:rPr>
              <a:t>or for a cash refund</a:t>
            </a:r>
            <a:r>
              <a:rPr lang="en-US" altLang="en-US" sz="2200" dirty="0">
                <a:latin typeface="Trebuchet MS" pitchFamily="34" charset="0"/>
              </a:rPr>
              <a:t> if the purchase was for cash.</a:t>
            </a:r>
          </a:p>
        </p:txBody>
      </p:sp>
      <p:sp>
        <p:nvSpPr>
          <p:cNvPr id="20488" name="Rectangle 8"/>
          <p:cNvSpPr>
            <a:spLocks noChangeArrowheads="1"/>
          </p:cNvSpPr>
          <p:nvPr/>
        </p:nvSpPr>
        <p:spPr bwMode="auto">
          <a:xfrm>
            <a:off x="4800600" y="4071938"/>
            <a:ext cx="3581400" cy="1795462"/>
          </a:xfrm>
          <a:prstGeom prst="rect">
            <a:avLst/>
          </a:prstGeom>
          <a:solidFill>
            <a:srgbClr val="CCECFF"/>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dirty="0">
                <a:solidFill>
                  <a:schemeClr val="tx2"/>
                </a:solidFill>
                <a:latin typeface="Trebuchet MS" pitchFamily="34" charset="0"/>
              </a:rPr>
              <a:t>Buyer chooses to keep the merchandise </a:t>
            </a:r>
            <a:r>
              <a:rPr lang="en-US" altLang="en-US" sz="2200" dirty="0">
                <a:latin typeface="Trebuchet MS" pitchFamily="34" charset="0"/>
              </a:rPr>
              <a:t>and the seller  grants an </a:t>
            </a:r>
            <a:r>
              <a:rPr lang="en-US" altLang="en-US" sz="2200" dirty="0">
                <a:solidFill>
                  <a:schemeClr val="accent6"/>
                </a:solidFill>
                <a:latin typeface="Trebuchet MS" pitchFamily="34" charset="0"/>
              </a:rPr>
              <a:t>allowance (deduction) from the purchase price.</a:t>
            </a:r>
          </a:p>
        </p:txBody>
      </p:sp>
      <p:sp>
        <p:nvSpPr>
          <p:cNvPr id="20489" name="Rectangle 9"/>
          <p:cNvSpPr>
            <a:spLocks noChangeArrowheads="1"/>
          </p:cNvSpPr>
          <p:nvPr/>
        </p:nvSpPr>
        <p:spPr bwMode="auto">
          <a:xfrm>
            <a:off x="685800" y="3582988"/>
            <a:ext cx="3581400" cy="461665"/>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latin typeface="Trebuchet MS" pitchFamily="34" charset="0"/>
              </a:rPr>
              <a:t>A Purchase </a:t>
            </a:r>
            <a:r>
              <a:rPr lang="en-US" altLang="en-US" sz="2400" b="1" dirty="0">
                <a:solidFill>
                  <a:schemeClr val="accent2"/>
                </a:solidFill>
                <a:latin typeface="Trebuchet MS" pitchFamily="34" charset="0"/>
              </a:rPr>
              <a:t>Return</a:t>
            </a:r>
          </a:p>
        </p:txBody>
      </p:sp>
      <p:sp>
        <p:nvSpPr>
          <p:cNvPr id="20490" name="Rectangle 10"/>
          <p:cNvSpPr>
            <a:spLocks noChangeArrowheads="1"/>
          </p:cNvSpPr>
          <p:nvPr/>
        </p:nvSpPr>
        <p:spPr bwMode="auto">
          <a:xfrm>
            <a:off x="4800600" y="3581400"/>
            <a:ext cx="3581400" cy="461665"/>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latin typeface="Trebuchet MS" pitchFamily="34" charset="0"/>
              </a:rPr>
              <a:t>A Purchase </a:t>
            </a:r>
            <a:r>
              <a:rPr lang="en-US" altLang="en-US" sz="2400" b="1" dirty="0">
                <a:solidFill>
                  <a:schemeClr val="accent2"/>
                </a:solidFill>
                <a:latin typeface="Trebuchet MS" pitchFamily="34" charset="0"/>
              </a:rPr>
              <a:t>Allowance</a:t>
            </a:r>
          </a:p>
        </p:txBody>
      </p:sp>
      <p:pic>
        <p:nvPicPr>
          <p:cNvPr id="20491" name="Picture 15" descr="Napoleon-1600CP-1-Cast-Iron-Wood-Burning-Stove-Black-imag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638800" y="1905000"/>
            <a:ext cx="16002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2"/>
          <p:cNvSpPr>
            <a:spLocks noChangeArrowheads="1"/>
          </p:cNvSpPr>
          <p:nvPr/>
        </p:nvSpPr>
        <p:spPr bwMode="auto">
          <a:xfrm>
            <a:off x="1524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RETURNS </a:t>
            </a:r>
            <a:r>
              <a:rPr lang="en-US" altLang="en-US" sz="2400" b="1" dirty="0">
                <a:solidFill>
                  <a:schemeClr val="tx2">
                    <a:lumMod val="50000"/>
                  </a:schemeClr>
                </a:solidFill>
                <a:latin typeface="Liberation Sans" panose="020B0604020202020204" pitchFamily="34" charset="0"/>
              </a:rPr>
              <a:t>AND</a:t>
            </a:r>
            <a:r>
              <a:rPr lang="en-US" altLang="en-US" sz="3200" b="1" dirty="0">
                <a:solidFill>
                  <a:schemeClr val="tx2">
                    <a:lumMod val="50000"/>
                  </a:schemeClr>
                </a:solidFill>
                <a:latin typeface="Liberation Sans" panose="020B0604020202020204" pitchFamily="34" charset="0"/>
              </a:rPr>
              <a:t> ALLOWANCES</a:t>
            </a:r>
          </a:p>
        </p:txBody>
      </p:sp>
      <p:sp>
        <p:nvSpPr>
          <p:cNvPr id="14" name="Line 12"/>
          <p:cNvSpPr>
            <a:spLocks noChangeShapeType="1"/>
          </p:cNvSpPr>
          <p:nvPr/>
        </p:nvSpPr>
        <p:spPr bwMode="auto">
          <a:xfrm>
            <a:off x="1524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8167593" y="5929494"/>
              <a:ext cx="515160" cy="533880"/>
            </p14:xfrm>
          </p:contentPart>
        </mc:Choice>
        <mc:Fallback xmlns="">
          <p:pic>
            <p:nvPicPr>
              <p:cNvPr id="4" name="Ink 3"/>
              <p:cNvPicPr/>
              <p:nvPr/>
            </p:nvPicPr>
            <p:blipFill>
              <a:blip r:embed="rId6"/>
              <a:stretch>
                <a:fillRect/>
              </a:stretch>
            </p:blipFill>
            <p:spPr>
              <a:xfrm>
                <a:off x="8155713" y="5917614"/>
                <a:ext cx="538920" cy="557640"/>
              </a:xfrm>
              <a:prstGeom prst="rect">
                <a:avLst/>
              </a:prstGeom>
            </p:spPr>
          </p:pic>
        </mc:Fallback>
      </mc:AlternateContent>
    </p:spTree>
    <p:extLst>
      <p:ext uri="{BB962C8B-B14F-4D97-AF65-F5344CB8AC3E}">
        <p14:creationId xmlns:p14="http://schemas.microsoft.com/office/powerpoint/2010/main" val="2350739355"/>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09600" y="1295400"/>
            <a:ext cx="8153400" cy="1327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30000"/>
              </a:spcBef>
              <a:spcAft>
                <a:spcPct val="20000"/>
              </a:spcAft>
              <a:buClrTx/>
              <a:buSzPct val="80000"/>
              <a:buFontTx/>
              <a:buNone/>
            </a:pPr>
            <a:r>
              <a:rPr lang="en-US" altLang="en-US" sz="2300" dirty="0">
                <a:solidFill>
                  <a:schemeClr val="tx1"/>
                </a:solidFill>
                <a:latin typeface="Liberation Sans" panose="020B0604020202020204" pitchFamily="34" charset="0"/>
              </a:rPr>
              <a:t>Purchaser may be dissatisfied</a:t>
            </a:r>
            <a:r>
              <a:rPr lang="en-US" altLang="en-US" sz="2300" b="0" dirty="0">
                <a:solidFill>
                  <a:schemeClr val="tx1"/>
                </a:solidFill>
                <a:latin typeface="Liberation Sans" panose="020B0604020202020204" pitchFamily="34" charset="0"/>
              </a:rPr>
              <a:t> because goods are damaged or defective, of inferior quality, or do not meet specifications.</a:t>
            </a:r>
          </a:p>
        </p:txBody>
      </p:sp>
      <p:sp>
        <p:nvSpPr>
          <p:cNvPr id="18437" name="Rectangle 5"/>
          <p:cNvSpPr>
            <a:spLocks noChangeArrowheads="1"/>
          </p:cNvSpPr>
          <p:nvPr/>
        </p:nvSpPr>
        <p:spPr bwMode="auto">
          <a:xfrm>
            <a:off x="762000" y="3448050"/>
            <a:ext cx="3581400" cy="1962150"/>
          </a:xfrm>
          <a:prstGeom prst="rect">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10000"/>
              </a:lnSpc>
              <a:spcBef>
                <a:spcPct val="50000"/>
              </a:spcBef>
            </a:pPr>
            <a:r>
              <a:rPr lang="en-US" altLang="en-US" sz="2200" dirty="0">
                <a:latin typeface="Liberation Sans" panose="020B0604020202020204" pitchFamily="34" charset="0"/>
              </a:rPr>
              <a:t>Return goods for credit if the sale was made on credit, or for a cash refund if the purchase was for cash.</a:t>
            </a:r>
          </a:p>
        </p:txBody>
      </p:sp>
      <p:sp>
        <p:nvSpPr>
          <p:cNvPr id="18438" name="Rectangle 6"/>
          <p:cNvSpPr>
            <a:spLocks noChangeArrowheads="1"/>
          </p:cNvSpPr>
          <p:nvPr/>
        </p:nvSpPr>
        <p:spPr bwMode="auto">
          <a:xfrm>
            <a:off x="4876800" y="3448050"/>
            <a:ext cx="3581400" cy="1593850"/>
          </a:xfrm>
          <a:prstGeom prst="rect">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10000"/>
              </a:lnSpc>
              <a:spcBef>
                <a:spcPct val="50000"/>
              </a:spcBef>
            </a:pPr>
            <a:r>
              <a:rPr lang="en-US" altLang="en-US" sz="2200" dirty="0">
                <a:latin typeface="Liberation Sans" panose="020B0604020202020204" pitchFamily="34" charset="0"/>
              </a:rPr>
              <a:t>May choose to keep the merchandise if the seller will grant a reduction of the purchase price.</a:t>
            </a:r>
          </a:p>
        </p:txBody>
      </p:sp>
      <p:sp>
        <p:nvSpPr>
          <p:cNvPr id="18439" name="Rectangle 7"/>
          <p:cNvSpPr>
            <a:spLocks noChangeArrowheads="1"/>
          </p:cNvSpPr>
          <p:nvPr/>
        </p:nvSpPr>
        <p:spPr bwMode="auto">
          <a:xfrm>
            <a:off x="762000" y="2959100"/>
            <a:ext cx="3581400" cy="461665"/>
          </a:xfrm>
          <a:prstGeom prst="rect">
            <a:avLst/>
          </a:prstGeom>
          <a:solidFill>
            <a:srgbClr val="FFFFC5"/>
          </a:solidFill>
          <a:ln w="28575" cap="sq">
            <a:solidFill>
              <a:schemeClr val="tx1"/>
            </a:solidFill>
            <a:miter lim="800000"/>
            <a:headEnd type="none" w="sm" len="sm"/>
            <a:tailEnd type="none" w="sm" len="sm"/>
          </a:ln>
          <a:effec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400" b="1" dirty="0">
                <a:solidFill>
                  <a:schemeClr val="tx2">
                    <a:lumMod val="50000"/>
                  </a:schemeClr>
                </a:solidFill>
                <a:latin typeface="Liberation Sans" panose="020B0604020202020204" pitchFamily="34" charset="0"/>
              </a:rPr>
              <a:t>Purchase Return</a:t>
            </a:r>
          </a:p>
        </p:txBody>
      </p:sp>
      <p:sp>
        <p:nvSpPr>
          <p:cNvPr id="18440" name="Rectangle 8"/>
          <p:cNvSpPr>
            <a:spLocks noChangeArrowheads="1"/>
          </p:cNvSpPr>
          <p:nvPr/>
        </p:nvSpPr>
        <p:spPr bwMode="auto">
          <a:xfrm>
            <a:off x="4876800" y="2957512"/>
            <a:ext cx="3581400" cy="461665"/>
          </a:xfrm>
          <a:prstGeom prst="rect">
            <a:avLst/>
          </a:prstGeom>
          <a:solidFill>
            <a:srgbClr val="FFFFC5"/>
          </a:solidFill>
          <a:ln w="28575" cap="sq">
            <a:solidFill>
              <a:schemeClr val="tx1"/>
            </a:solidFill>
            <a:miter lim="800000"/>
            <a:headEnd type="none" w="sm" len="sm"/>
            <a:tailEnd type="none" w="sm" len="sm"/>
          </a:ln>
          <a:effectLst/>
        </p:spPr>
        <p:txBody>
          <a:bodyPr>
            <a:spAutoFit/>
          </a:bodyPr>
          <a:lstStyle/>
          <a:p>
            <a:pPr>
              <a:spcBef>
                <a:spcPct val="50000"/>
              </a:spcBef>
            </a:pPr>
            <a:r>
              <a:rPr lang="en-US" altLang="en-US" sz="2400" b="1" dirty="0">
                <a:solidFill>
                  <a:schemeClr val="tx2">
                    <a:lumMod val="50000"/>
                  </a:schemeClr>
                </a:solidFill>
                <a:latin typeface="Liberation Sans" panose="020B0604020202020204" pitchFamily="34" charset="0"/>
              </a:rPr>
              <a:t>Purchase Allowance</a:t>
            </a:r>
          </a:p>
        </p:txBody>
      </p:sp>
      <p:sp>
        <p:nvSpPr>
          <p:cNvPr id="12"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RETURNS AND ALLOWANCES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609600" y="1295400"/>
            <a:ext cx="7772400" cy="97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Assume Sauk Stereo returned goods costing $300 to PW Audio Supply on May 8.</a:t>
            </a:r>
          </a:p>
        </p:txBody>
      </p:sp>
      <p:sp>
        <p:nvSpPr>
          <p:cNvPr id="866309" name="Text Box 5"/>
          <p:cNvSpPr txBox="1">
            <a:spLocks noChangeArrowheads="1"/>
          </p:cNvSpPr>
          <p:nvPr/>
        </p:nvSpPr>
        <p:spPr bwMode="auto">
          <a:xfrm>
            <a:off x="1828800" y="2616200"/>
            <a:ext cx="66294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6863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6863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6863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6863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6863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6863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6863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6863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6863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Payable	300</a:t>
            </a:r>
          </a:p>
        </p:txBody>
      </p:sp>
      <p:sp>
        <p:nvSpPr>
          <p:cNvPr id="19462" name="Text Box 6"/>
          <p:cNvSpPr txBox="1">
            <a:spLocks noChangeArrowheads="1"/>
          </p:cNvSpPr>
          <p:nvPr/>
        </p:nvSpPr>
        <p:spPr bwMode="auto">
          <a:xfrm>
            <a:off x="609600" y="2616200"/>
            <a:ext cx="1066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8</a:t>
            </a:r>
          </a:p>
        </p:txBody>
      </p:sp>
      <p:sp>
        <p:nvSpPr>
          <p:cNvPr id="866311" name="Text Box 7"/>
          <p:cNvSpPr txBox="1">
            <a:spLocks noChangeArrowheads="1"/>
          </p:cNvSpPr>
          <p:nvPr/>
        </p:nvSpPr>
        <p:spPr bwMode="auto">
          <a:xfrm>
            <a:off x="1828800" y="3103563"/>
            <a:ext cx="66294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88645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88645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88645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88645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88645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88645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88645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88645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88645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Inventory</a:t>
            </a:r>
            <a:r>
              <a:rPr lang="en-US" altLang="en-US" sz="2300" b="0" dirty="0">
                <a:solidFill>
                  <a:schemeClr val="tx1"/>
                </a:solidFill>
                <a:latin typeface="Liberation Sans" panose="020B0604020202020204" pitchFamily="34" charset="0"/>
                <a:cs typeface="Arial" charset="0"/>
              </a:rPr>
              <a:t> 		300</a:t>
            </a:r>
          </a:p>
        </p:txBody>
      </p:sp>
      <p:sp>
        <p:nvSpPr>
          <p:cNvPr id="10"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RETURNS AND ALLOWANCES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6309"/>
                                        </p:tgtEl>
                                        <p:attrNameLst>
                                          <p:attrName>style.visibility</p:attrName>
                                        </p:attrNameLst>
                                      </p:cBhvr>
                                      <p:to>
                                        <p:strVal val="visible"/>
                                      </p:to>
                                    </p:set>
                                    <p:animEffect transition="in" filter="wipe(left)">
                                      <p:cBhvr>
                                        <p:cTn id="7" dur="500"/>
                                        <p:tgtEl>
                                          <p:spTgt spid="866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6311"/>
                                        </p:tgtEl>
                                        <p:attrNameLst>
                                          <p:attrName>style.visibility</p:attrName>
                                        </p:attrNameLst>
                                      </p:cBhvr>
                                      <p:to>
                                        <p:strVal val="visible"/>
                                      </p:to>
                                    </p:set>
                                    <p:animEffect transition="in" filter="wipe(left)">
                                      <p:cBhvr>
                                        <p:cTn id="12"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09" grpId="0" autoUpdateAnimBg="0"/>
      <p:bldP spid="8663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RETURNS AND ALLOWANCES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80013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dirty="0">
                <a:latin typeface="Liberation Sans" panose="020B0604020202020204" pitchFamily="34" charset="0"/>
              </a:rPr>
              <a:t>In a perpetual inventory system, a return of defective merchandise by a purchaser is recorded by crediting:</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Purchases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Purchase Returns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Purchase Allowance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Inventory</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2" name="Rectangle 14"/>
          <p:cNvSpPr>
            <a:spLocks noGrp="1" noChangeArrowheads="1"/>
          </p:cNvSpPr>
          <p:nvPr>
            <p:ph type="title"/>
          </p:nvPr>
        </p:nvSpPr>
        <p:spPr bwMode="auto">
          <a:xfrm>
            <a:off x="457200" y="31276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523919"/>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Describe merchandising operations and inventory systems.</a:t>
            </a:r>
          </a:p>
        </p:txBody>
      </p:sp>
      <p:cxnSp>
        <p:nvCxnSpPr>
          <p:cNvPr id="5" name="Straight Connector 4"/>
          <p:cNvCxnSpPr/>
          <p:nvPr/>
        </p:nvCxnSpPr>
        <p:spPr bwMode="auto">
          <a:xfrm>
            <a:off x="1439840" y="1641114"/>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38613" y="1596784"/>
            <a:ext cx="554182" cy="584775"/>
          </a:xfrm>
          <a:prstGeom prst="rect">
            <a:avLst/>
          </a:prstGeom>
          <a:noFill/>
        </p:spPr>
        <p:txBody>
          <a:bodyPr wrap="square" rtlCol="0">
            <a:spAutoFit/>
          </a:bodyPr>
          <a:lstStyle/>
          <a:p>
            <a:pPr algn="ctr"/>
            <a:r>
              <a:rPr lang="en-US" sz="3200" b="1" i="0" dirty="0">
                <a:solidFill>
                  <a:srgbClr val="E20000"/>
                </a:solidFill>
                <a:effectLst/>
                <a:latin typeface="+mn-lt"/>
              </a:rPr>
              <a:t>1</a:t>
            </a:r>
          </a:p>
        </p:txBody>
      </p:sp>
      <p:sp>
        <p:nvSpPr>
          <p:cNvPr id="7" name="Rectangle 6"/>
          <p:cNvSpPr/>
          <p:nvPr/>
        </p:nvSpPr>
        <p:spPr bwMode="auto">
          <a:xfrm>
            <a:off x="457200" y="312760"/>
            <a:ext cx="8229600" cy="608804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TextBox 7"/>
          <p:cNvSpPr txBox="1"/>
          <p:nvPr/>
        </p:nvSpPr>
        <p:spPr>
          <a:xfrm>
            <a:off x="587992" y="1012208"/>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lgn="l">
              <a:defRPr b="1" i="0">
                <a:solidFill>
                  <a:srgbClr val="E20000"/>
                </a:solidFill>
                <a:effectLst/>
                <a:latin typeface="Liberation Sans" panose="020B0604020202020204" pitchFamily="34" charset="0"/>
                <a:ea typeface="+mj-ea"/>
                <a:cs typeface="+mj-cs"/>
              </a:defRPr>
            </a:lvl1pPr>
            <a:lvl2pPr>
              <a:defRPr sz="3000" b="1" i="1">
                <a:solidFill>
                  <a:srgbClr val="BC0000"/>
                </a:solidFill>
                <a:effectLst>
                  <a:outerShdw blurRad="38100" dist="38100" dir="2700000" algn="tl">
                    <a:srgbClr val="C0C0C0"/>
                  </a:outerShdw>
                </a:effectLst>
              </a:defRPr>
            </a:lvl2pPr>
            <a:lvl3pPr>
              <a:defRPr sz="3000" b="1" i="1">
                <a:solidFill>
                  <a:srgbClr val="BC0000"/>
                </a:solidFill>
                <a:effectLst>
                  <a:outerShdw blurRad="38100" dist="38100" dir="2700000" algn="tl">
                    <a:srgbClr val="C0C0C0"/>
                  </a:outerShdw>
                </a:effectLst>
              </a:defRPr>
            </a:lvl3pPr>
            <a:lvl4pPr>
              <a:defRPr sz="3000" b="1" i="1">
                <a:solidFill>
                  <a:srgbClr val="BC0000"/>
                </a:solidFill>
                <a:effectLst>
                  <a:outerShdw blurRad="38100" dist="38100" dir="2700000" algn="tl">
                    <a:srgbClr val="C0C0C0"/>
                  </a:outerShdw>
                </a:effectLst>
              </a:defRPr>
            </a:lvl4pPr>
            <a:lvl5pPr>
              <a:defRPr sz="3000" b="1" i="1">
                <a:solidFill>
                  <a:srgbClr val="BC0000"/>
                </a:solidFill>
                <a:effectLst>
                  <a:outerShdw blurRad="38100" dist="38100" dir="2700000" algn="tl">
                    <a:srgbClr val="C0C0C0"/>
                  </a:outerShdw>
                </a:effectLst>
              </a:defRPr>
            </a:lvl5pPr>
            <a:lvl6pPr marL="457200" algn="ctr" eaLnBrk="0" fontAlgn="base" hangingPunct="0">
              <a:spcBef>
                <a:spcPct val="0"/>
              </a:spcBef>
              <a:spcAft>
                <a:spcPct val="0"/>
              </a:spcAft>
              <a:defRPr sz="3000" b="1" i="1">
                <a:effectLst>
                  <a:outerShdw blurRad="38100" dist="38100" dir="2700000" algn="tl">
                    <a:srgbClr val="FFFFFF"/>
                  </a:outerShdw>
                </a:effectLst>
              </a:defRPr>
            </a:lvl6pPr>
            <a:lvl7pPr marL="914400" algn="ctr" eaLnBrk="0" fontAlgn="base" hangingPunct="0">
              <a:spcBef>
                <a:spcPct val="0"/>
              </a:spcBef>
              <a:spcAft>
                <a:spcPct val="0"/>
              </a:spcAft>
              <a:defRPr sz="3000" b="1" i="1">
                <a:effectLst>
                  <a:outerShdw blurRad="38100" dist="38100" dir="2700000" algn="tl">
                    <a:srgbClr val="FFFFFF"/>
                  </a:outerShdw>
                </a:effectLst>
              </a:defRPr>
            </a:lvl7pPr>
            <a:lvl8pPr marL="1371600" algn="ctr" eaLnBrk="0" fontAlgn="base" hangingPunct="0">
              <a:spcBef>
                <a:spcPct val="0"/>
              </a:spcBef>
              <a:spcAft>
                <a:spcPct val="0"/>
              </a:spcAft>
              <a:defRPr sz="3000" b="1" i="1">
                <a:effectLst>
                  <a:outerShdw blurRad="38100" dist="38100" dir="2700000" algn="tl">
                    <a:srgbClr val="FFFFFF"/>
                  </a:outerShdw>
                </a:effectLst>
              </a:defRPr>
            </a:lvl8pPr>
            <a:lvl9pPr marL="1828800" algn="ctr" eaLnBrk="0" fontAlgn="base" hangingPunct="0">
              <a:spcBef>
                <a:spcPct val="0"/>
              </a:spcBef>
              <a:spcAft>
                <a:spcPct val="0"/>
              </a:spcAft>
              <a:defRPr sz="3000" b="1" i="1">
                <a:effectLst>
                  <a:outerShdw blurRad="38100" dist="38100" dir="2700000" algn="tl">
                    <a:srgbClr val="FFFFFF"/>
                  </a:outerShdw>
                </a:effectLst>
              </a:defRPr>
            </a:lvl9pPr>
          </a:lstStyle>
          <a:p>
            <a:r>
              <a:rPr lang="en-US" dirty="0"/>
              <a:t>LEARNING OBJECTIVES</a:t>
            </a:r>
          </a:p>
        </p:txBody>
      </p:sp>
      <p:sp>
        <p:nvSpPr>
          <p:cNvPr id="20" name="Rounded Rectangle 19"/>
          <p:cNvSpPr/>
          <p:nvPr/>
        </p:nvSpPr>
        <p:spPr bwMode="auto">
          <a:xfrm>
            <a:off x="685800" y="2327988"/>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Record purchases under a perpetual inventory system.</a:t>
            </a:r>
          </a:p>
        </p:txBody>
      </p:sp>
      <p:cxnSp>
        <p:nvCxnSpPr>
          <p:cNvPr id="21" name="Straight Connector 20"/>
          <p:cNvCxnSpPr/>
          <p:nvPr/>
        </p:nvCxnSpPr>
        <p:spPr bwMode="auto">
          <a:xfrm>
            <a:off x="1447800" y="2445183"/>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8" name="TextBox 27"/>
          <p:cNvSpPr txBox="1"/>
          <p:nvPr/>
        </p:nvSpPr>
        <p:spPr>
          <a:xfrm>
            <a:off x="846573" y="2400853"/>
            <a:ext cx="554182" cy="584775"/>
          </a:xfrm>
          <a:prstGeom prst="rect">
            <a:avLst/>
          </a:prstGeom>
          <a:noFill/>
        </p:spPr>
        <p:txBody>
          <a:bodyPr wrap="square" rtlCol="0">
            <a:spAutoFit/>
          </a:bodyPr>
          <a:lstStyle/>
          <a:p>
            <a:pPr algn="ctr"/>
            <a:r>
              <a:rPr lang="en-US" sz="3200" b="1" i="0" dirty="0">
                <a:solidFill>
                  <a:srgbClr val="E20000"/>
                </a:solidFill>
                <a:effectLst/>
                <a:latin typeface="+mn-lt"/>
              </a:rPr>
              <a:t>2</a:t>
            </a:r>
          </a:p>
        </p:txBody>
      </p:sp>
      <p:sp>
        <p:nvSpPr>
          <p:cNvPr id="29" name="Rounded Rectangle 28"/>
          <p:cNvSpPr/>
          <p:nvPr/>
        </p:nvSpPr>
        <p:spPr bwMode="auto">
          <a:xfrm>
            <a:off x="685800" y="3132160"/>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Record sales under a perpetual inventory system.</a:t>
            </a:r>
          </a:p>
        </p:txBody>
      </p:sp>
      <p:cxnSp>
        <p:nvCxnSpPr>
          <p:cNvPr id="30" name="Straight Connector 29"/>
          <p:cNvCxnSpPr/>
          <p:nvPr/>
        </p:nvCxnSpPr>
        <p:spPr bwMode="auto">
          <a:xfrm>
            <a:off x="1447800" y="3249355"/>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1" name="TextBox 30"/>
          <p:cNvSpPr txBox="1"/>
          <p:nvPr/>
        </p:nvSpPr>
        <p:spPr>
          <a:xfrm>
            <a:off x="846573" y="3205025"/>
            <a:ext cx="554182" cy="584775"/>
          </a:xfrm>
          <a:prstGeom prst="rect">
            <a:avLst/>
          </a:prstGeom>
          <a:noFill/>
        </p:spPr>
        <p:txBody>
          <a:bodyPr wrap="square" rtlCol="0">
            <a:spAutoFit/>
          </a:bodyPr>
          <a:lstStyle/>
          <a:p>
            <a:pPr algn="ctr"/>
            <a:r>
              <a:rPr lang="en-US" sz="3200" b="1" i="0" dirty="0">
                <a:solidFill>
                  <a:srgbClr val="E20000"/>
                </a:solidFill>
                <a:effectLst/>
                <a:latin typeface="+mn-lt"/>
              </a:rPr>
              <a:t>3</a:t>
            </a:r>
          </a:p>
        </p:txBody>
      </p:sp>
      <p:sp>
        <p:nvSpPr>
          <p:cNvPr id="32" name="Rounded Rectangle 31"/>
          <p:cNvSpPr/>
          <p:nvPr/>
        </p:nvSpPr>
        <p:spPr bwMode="auto">
          <a:xfrm>
            <a:off x="685800" y="3941836"/>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Prepare a multiple-step income statement and a comprehensive income statement.</a:t>
            </a:r>
          </a:p>
        </p:txBody>
      </p:sp>
      <p:cxnSp>
        <p:nvCxnSpPr>
          <p:cNvPr id="33" name="Straight Connector 32"/>
          <p:cNvCxnSpPr/>
          <p:nvPr/>
        </p:nvCxnSpPr>
        <p:spPr bwMode="auto">
          <a:xfrm>
            <a:off x="1447800" y="4059031"/>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4" name="TextBox 33"/>
          <p:cNvSpPr txBox="1"/>
          <p:nvPr/>
        </p:nvSpPr>
        <p:spPr>
          <a:xfrm>
            <a:off x="846573" y="4014701"/>
            <a:ext cx="554182" cy="584775"/>
          </a:xfrm>
          <a:prstGeom prst="rect">
            <a:avLst/>
          </a:prstGeom>
          <a:noFill/>
        </p:spPr>
        <p:txBody>
          <a:bodyPr wrap="square" rtlCol="0">
            <a:spAutoFit/>
          </a:bodyPr>
          <a:lstStyle/>
          <a:p>
            <a:pPr algn="ctr"/>
            <a:r>
              <a:rPr lang="en-US" sz="3200" b="1" i="0" dirty="0">
                <a:solidFill>
                  <a:srgbClr val="E20000"/>
                </a:solidFill>
                <a:effectLst/>
                <a:latin typeface="+mn-lt"/>
              </a:rPr>
              <a:t>4</a:t>
            </a:r>
          </a:p>
        </p:txBody>
      </p:sp>
      <p:sp>
        <p:nvSpPr>
          <p:cNvPr id="35" name="Rounded Rectangle 34"/>
          <p:cNvSpPr/>
          <p:nvPr/>
        </p:nvSpPr>
        <p:spPr bwMode="auto">
          <a:xfrm>
            <a:off x="685800" y="4746008"/>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Determine cost of goods sold under a periodic inventory system.</a:t>
            </a:r>
          </a:p>
        </p:txBody>
      </p:sp>
      <p:cxnSp>
        <p:nvCxnSpPr>
          <p:cNvPr id="36" name="Straight Connector 35"/>
          <p:cNvCxnSpPr/>
          <p:nvPr/>
        </p:nvCxnSpPr>
        <p:spPr bwMode="auto">
          <a:xfrm>
            <a:off x="1447800" y="4863203"/>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7" name="TextBox 36"/>
          <p:cNvSpPr txBox="1"/>
          <p:nvPr/>
        </p:nvSpPr>
        <p:spPr>
          <a:xfrm>
            <a:off x="846573" y="4818873"/>
            <a:ext cx="554182" cy="584775"/>
          </a:xfrm>
          <a:prstGeom prst="rect">
            <a:avLst/>
          </a:prstGeom>
          <a:noFill/>
        </p:spPr>
        <p:txBody>
          <a:bodyPr wrap="square" rtlCol="0">
            <a:spAutoFit/>
          </a:bodyPr>
          <a:lstStyle/>
          <a:p>
            <a:pPr algn="ctr"/>
            <a:r>
              <a:rPr lang="en-US" sz="3200" b="1" i="0" dirty="0">
                <a:solidFill>
                  <a:srgbClr val="E20000"/>
                </a:solidFill>
                <a:effectLst/>
                <a:latin typeface="+mn-lt"/>
              </a:rPr>
              <a:t>5</a:t>
            </a:r>
          </a:p>
        </p:txBody>
      </p:sp>
      <p:sp>
        <p:nvSpPr>
          <p:cNvPr id="38" name="Rounded Rectangle 37"/>
          <p:cNvSpPr/>
          <p:nvPr/>
        </p:nvSpPr>
        <p:spPr bwMode="auto">
          <a:xfrm>
            <a:off x="685800" y="5555684"/>
            <a:ext cx="7772400" cy="727972"/>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1800" b="1" dirty="0">
                <a:latin typeface="Liberation Sans" panose="020B0604020202020204" pitchFamily="34" charset="0"/>
              </a:rPr>
              <a:t>Compute and analyze gross profit rate and profit margin.</a:t>
            </a:r>
          </a:p>
        </p:txBody>
      </p:sp>
      <p:cxnSp>
        <p:nvCxnSpPr>
          <p:cNvPr id="39" name="Straight Connector 38"/>
          <p:cNvCxnSpPr/>
          <p:nvPr/>
        </p:nvCxnSpPr>
        <p:spPr bwMode="auto">
          <a:xfrm>
            <a:off x="1447800" y="5672879"/>
            <a:ext cx="0" cy="515252"/>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40" name="TextBox 39"/>
          <p:cNvSpPr txBox="1"/>
          <p:nvPr/>
        </p:nvSpPr>
        <p:spPr>
          <a:xfrm>
            <a:off x="846573" y="5628549"/>
            <a:ext cx="554182" cy="584775"/>
          </a:xfrm>
          <a:prstGeom prst="rect">
            <a:avLst/>
          </a:prstGeom>
          <a:noFill/>
        </p:spPr>
        <p:txBody>
          <a:bodyPr wrap="square" rtlCol="0">
            <a:spAutoFit/>
          </a:bodyPr>
          <a:lstStyle/>
          <a:p>
            <a:pPr algn="ctr"/>
            <a:r>
              <a:rPr lang="en-US" sz="3200" b="1" i="0" dirty="0">
                <a:solidFill>
                  <a:srgbClr val="E20000"/>
                </a:solidFill>
                <a:effectLst/>
                <a:latin typeface="+mn-lt"/>
              </a:rPr>
              <a:t>6</a:t>
            </a:r>
          </a:p>
        </p:txBody>
      </p:sp>
    </p:spTree>
    <p:extLst>
      <p:ext uri="{BB962C8B-B14F-4D97-AF65-F5344CB8AC3E}">
        <p14:creationId xmlns:p14="http://schemas.microsoft.com/office/powerpoint/2010/main" val="3153749042"/>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609600" y="2439988"/>
            <a:ext cx="2438400" cy="2128837"/>
          </a:xfrm>
          <a:prstGeom prst="rect">
            <a:avLst/>
          </a:prstGeom>
          <a:solidFill>
            <a:srgbClr val="E1F4FF"/>
          </a:solidFill>
          <a:ln w="28575" cap="sq">
            <a:solidFill>
              <a:schemeClr val="tx1"/>
            </a:solidFill>
            <a:miter lim="800000"/>
            <a:headEnd type="none" w="sm" len="sm"/>
            <a:tailEnd type="none" w="sm" len="sm"/>
          </a:ln>
          <a:effec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20000"/>
              </a:lnSpc>
              <a:spcBef>
                <a:spcPct val="50000"/>
              </a:spcBef>
            </a:pPr>
            <a:r>
              <a:rPr lang="en-US" altLang="en-US" sz="2200" dirty="0">
                <a:solidFill>
                  <a:srgbClr val="000000"/>
                </a:solidFill>
                <a:latin typeface="Liberation Sans" panose="020B0604020202020204" pitchFamily="34" charset="0"/>
              </a:rPr>
              <a:t>2% discount if paid within 10 days, otherwise net amount due within 30 days.</a:t>
            </a:r>
          </a:p>
        </p:txBody>
      </p:sp>
      <p:sp>
        <p:nvSpPr>
          <p:cNvPr id="22531" name="Rectangle 5"/>
          <p:cNvSpPr>
            <a:spLocks noChangeArrowheads="1"/>
          </p:cNvSpPr>
          <p:nvPr/>
        </p:nvSpPr>
        <p:spPr bwMode="auto">
          <a:xfrm>
            <a:off x="3352800" y="2438400"/>
            <a:ext cx="2438400" cy="1727200"/>
          </a:xfrm>
          <a:prstGeom prst="rect">
            <a:avLst/>
          </a:prstGeom>
          <a:solidFill>
            <a:srgbClr val="E1F4FF"/>
          </a:solidFill>
          <a:ln w="28575" cap="sq">
            <a:solidFill>
              <a:schemeClr val="tx1"/>
            </a:solidFill>
            <a:miter lim="800000"/>
            <a:headEnd type="none" w="sm" len="sm"/>
            <a:tailEnd type="none" w="sm" len="sm"/>
          </a:ln>
          <a:effectLst/>
        </p:spPr>
        <p:txBody>
          <a:bodyPr>
            <a:spAutoFit/>
          </a:bodyPr>
          <a:lstStyle/>
          <a:p>
            <a:pPr>
              <a:lnSpc>
                <a:spcPct val="120000"/>
              </a:lnSpc>
              <a:spcBef>
                <a:spcPct val="50000"/>
              </a:spcBef>
            </a:pPr>
            <a:r>
              <a:rPr lang="en-US" altLang="en-US" sz="2200" dirty="0">
                <a:solidFill>
                  <a:srgbClr val="000000"/>
                </a:solidFill>
                <a:latin typeface="Liberation Sans" panose="020B0604020202020204" pitchFamily="34" charset="0"/>
              </a:rPr>
              <a:t>1% discount if paid within first 10 days of next month.</a:t>
            </a:r>
          </a:p>
        </p:txBody>
      </p:sp>
      <p:sp>
        <p:nvSpPr>
          <p:cNvPr id="22532" name="Rectangle 6"/>
          <p:cNvSpPr>
            <a:spLocks noChangeArrowheads="1"/>
          </p:cNvSpPr>
          <p:nvPr/>
        </p:nvSpPr>
        <p:spPr bwMode="auto">
          <a:xfrm>
            <a:off x="609600" y="1447800"/>
            <a:ext cx="2438400" cy="990600"/>
          </a:xfrm>
          <a:prstGeom prst="rect">
            <a:avLst/>
          </a:prstGeom>
          <a:solidFill>
            <a:srgbClr val="FFFFC5"/>
          </a:solidFill>
          <a:ln w="38100" cap="sq">
            <a:solidFill>
              <a:schemeClr val="tx1"/>
            </a:solidFill>
            <a:miter lim="800000"/>
            <a:headEnd type="none" w="sm" len="sm"/>
            <a:tailEnd type="none" w="sm" len="sm"/>
          </a:ln>
          <a:effec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400" b="1" dirty="0">
                <a:latin typeface="Liberation Sans" panose="020B0604020202020204" pitchFamily="34" charset="0"/>
              </a:rPr>
              <a:t>2/10, n/30</a:t>
            </a:r>
          </a:p>
        </p:txBody>
      </p:sp>
      <p:sp>
        <p:nvSpPr>
          <p:cNvPr id="22533" name="Rectangle 7"/>
          <p:cNvSpPr>
            <a:spLocks noChangeArrowheads="1"/>
          </p:cNvSpPr>
          <p:nvPr/>
        </p:nvSpPr>
        <p:spPr bwMode="auto">
          <a:xfrm>
            <a:off x="3352800" y="1447800"/>
            <a:ext cx="2438400" cy="990600"/>
          </a:xfrm>
          <a:prstGeom prst="rect">
            <a:avLst/>
          </a:prstGeom>
          <a:solidFill>
            <a:srgbClr val="FFFFC5"/>
          </a:solidFill>
          <a:ln w="38100" cap="sq">
            <a:solidFill>
              <a:schemeClr val="tx1"/>
            </a:solidFill>
            <a:miter lim="800000"/>
            <a:headEnd type="none" w="sm" len="sm"/>
            <a:tailEnd type="none" w="sm" len="sm"/>
          </a:ln>
          <a:effec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400" b="1" dirty="0">
                <a:latin typeface="Liberation Sans" panose="020B0604020202020204" pitchFamily="34" charset="0"/>
              </a:rPr>
              <a:t>1/10 EOM</a:t>
            </a:r>
          </a:p>
        </p:txBody>
      </p:sp>
      <p:sp>
        <p:nvSpPr>
          <p:cNvPr id="22534" name="Rectangle 8"/>
          <p:cNvSpPr>
            <a:spLocks noChangeArrowheads="1"/>
          </p:cNvSpPr>
          <p:nvPr/>
        </p:nvSpPr>
        <p:spPr bwMode="auto">
          <a:xfrm>
            <a:off x="6096000" y="2438400"/>
            <a:ext cx="2438400" cy="1727200"/>
          </a:xfrm>
          <a:prstGeom prst="rect">
            <a:avLst/>
          </a:prstGeom>
          <a:solidFill>
            <a:srgbClr val="E1F4FF"/>
          </a:solidFill>
          <a:ln w="28575" cap="sq">
            <a:solidFill>
              <a:schemeClr val="tx1"/>
            </a:solidFill>
            <a:miter lim="800000"/>
            <a:headEnd type="none" w="sm" len="sm"/>
            <a:tailEnd type="none" w="sm" len="sm"/>
          </a:ln>
          <a:effectLst/>
        </p:spPr>
        <p:txBody>
          <a:bodyPr>
            <a:spAutoFit/>
          </a:bodyPr>
          <a:lstStyle/>
          <a:p>
            <a:pPr>
              <a:lnSpc>
                <a:spcPct val="120000"/>
              </a:lnSpc>
              <a:spcBef>
                <a:spcPct val="50000"/>
              </a:spcBef>
            </a:pPr>
            <a:r>
              <a:rPr lang="en-US" altLang="en-US" sz="2200" dirty="0">
                <a:solidFill>
                  <a:srgbClr val="000000"/>
                </a:solidFill>
                <a:latin typeface="Liberation Sans" panose="020B0604020202020204" pitchFamily="34" charset="0"/>
              </a:rPr>
              <a:t>Net amount due within the first 10 days of the next month.</a:t>
            </a:r>
          </a:p>
        </p:txBody>
      </p:sp>
      <p:sp>
        <p:nvSpPr>
          <p:cNvPr id="22535" name="Rectangle 9"/>
          <p:cNvSpPr>
            <a:spLocks noChangeArrowheads="1"/>
          </p:cNvSpPr>
          <p:nvPr/>
        </p:nvSpPr>
        <p:spPr bwMode="auto">
          <a:xfrm>
            <a:off x="6096000" y="1447800"/>
            <a:ext cx="2438400" cy="990600"/>
          </a:xfrm>
          <a:prstGeom prst="rect">
            <a:avLst/>
          </a:prstGeom>
          <a:solidFill>
            <a:srgbClr val="FFFFC5"/>
          </a:solidFill>
          <a:ln w="38100" cap="sq">
            <a:solidFill>
              <a:schemeClr val="tx1"/>
            </a:solidFill>
            <a:miter lim="800000"/>
            <a:headEnd type="none" w="sm" len="sm"/>
            <a:tailEnd type="none" w="sm" len="sm"/>
          </a:ln>
          <a:effectLst/>
        </p:spPr>
        <p:txBody>
          <a:bodyPr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400" b="1" dirty="0">
                <a:latin typeface="Liberation Sans" panose="020B0604020202020204" pitchFamily="34" charset="0"/>
              </a:rPr>
              <a:t>n/10 EOM</a:t>
            </a:r>
          </a:p>
        </p:txBody>
      </p:sp>
      <p:sp>
        <p:nvSpPr>
          <p:cNvPr id="13"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DISCOUNTS</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09600" y="1295400"/>
            <a:ext cx="7696200" cy="31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spcAft>
                <a:spcPts val="0"/>
              </a:spcAft>
              <a:buClrTx/>
              <a:buSzPct val="80000"/>
              <a:buFontTx/>
              <a:buNone/>
            </a:pPr>
            <a:r>
              <a:rPr lang="en-US" altLang="en-US" sz="2300" dirty="0">
                <a:solidFill>
                  <a:schemeClr val="tx1"/>
                </a:solidFill>
                <a:latin typeface="Liberation Sans" panose="020B0604020202020204" pitchFamily="34" charset="0"/>
              </a:rPr>
              <a:t>Credit terms</a:t>
            </a:r>
            <a:r>
              <a:rPr lang="en-US" altLang="en-US" sz="2300" b="0" dirty="0">
                <a:solidFill>
                  <a:schemeClr val="tx1"/>
                </a:solidFill>
                <a:latin typeface="Liberation Sans" panose="020B0604020202020204" pitchFamily="34" charset="0"/>
              </a:rPr>
              <a:t> may permit buyer to claim a cash discount for prompt payment.</a:t>
            </a:r>
          </a:p>
          <a:p>
            <a:pPr>
              <a:lnSpc>
                <a:spcPct val="125000"/>
              </a:lnSpc>
              <a:spcBef>
                <a:spcPts val="1200"/>
              </a:spcBef>
              <a:spcAft>
                <a:spcPts val="0"/>
              </a:spcAft>
              <a:buClrTx/>
              <a:buSzPct val="80000"/>
              <a:buFontTx/>
              <a:buNone/>
            </a:pPr>
            <a:r>
              <a:rPr lang="en-US" altLang="en-US" sz="2300" dirty="0">
                <a:solidFill>
                  <a:schemeClr val="tx1"/>
                </a:solidFill>
                <a:latin typeface="Liberation Sans" panose="020B0604020202020204" pitchFamily="34" charset="0"/>
              </a:rPr>
              <a:t>Advantages:</a:t>
            </a:r>
          </a:p>
          <a:p>
            <a:pPr lvl="1">
              <a:lnSpc>
                <a:spcPct val="125000"/>
              </a:lnSpc>
              <a:spcBef>
                <a:spcPts val="1200"/>
              </a:spcBef>
              <a:spcAft>
                <a:spcPts val="0"/>
              </a:spcAft>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Purchaser saves money.</a:t>
            </a:r>
          </a:p>
          <a:p>
            <a:pPr lvl="1">
              <a:lnSpc>
                <a:spcPct val="125000"/>
              </a:lnSpc>
              <a:spcBef>
                <a:spcPts val="1200"/>
              </a:spcBef>
              <a:spcAft>
                <a:spcPts val="0"/>
              </a:spcAft>
              <a:buClr>
                <a:srgbClr val="CC0000"/>
              </a:buClr>
              <a:buSzPct val="80000"/>
              <a:buFont typeface="Wingdings" pitchFamily="2" charset="2"/>
              <a:buChar char="u"/>
            </a:pPr>
            <a:r>
              <a:rPr lang="en-US" altLang="en-US" sz="2200" b="0" dirty="0">
                <a:solidFill>
                  <a:schemeClr val="tx1"/>
                </a:solidFill>
                <a:latin typeface="Liberation Sans" panose="020B0604020202020204" pitchFamily="34" charset="0"/>
              </a:rPr>
              <a:t>Seller shortens the operating cycle by converting the accounts receivable into cash earlier.</a:t>
            </a:r>
          </a:p>
        </p:txBody>
      </p:sp>
      <p:sp>
        <p:nvSpPr>
          <p:cNvPr id="21509" name="Rectangle 5"/>
          <p:cNvSpPr>
            <a:spLocks noChangeArrowheads="1"/>
          </p:cNvSpPr>
          <p:nvPr/>
        </p:nvSpPr>
        <p:spPr bwMode="auto">
          <a:xfrm>
            <a:off x="717612" y="4692579"/>
            <a:ext cx="7620000" cy="729430"/>
          </a:xfrm>
          <a:prstGeom prst="rect">
            <a:avLst/>
          </a:prstGeom>
          <a:solidFill>
            <a:srgbClr val="FFFFC5"/>
          </a:solidFill>
          <a:ln w="28575" cap="sq">
            <a:solidFill>
              <a:schemeClr val="tx1"/>
            </a:solidFill>
            <a:miter lim="800000"/>
            <a:headEnd type="none" w="sm" len="sm"/>
            <a:tailEnd type="none" w="sm" len="sm"/>
          </a:ln>
          <a:effectLst/>
        </p:spPr>
        <p:txBody>
          <a:bodyPr wrap="square" tIns="36576">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200" b="1" dirty="0">
                <a:latin typeface="Candara" pitchFamily="34" charset="0"/>
              </a:rPr>
              <a:t>Example:</a:t>
            </a:r>
            <a:r>
              <a:rPr lang="en-US" altLang="en-US" sz="2200" dirty="0">
                <a:latin typeface="Candara" pitchFamily="34" charset="0"/>
              </a:rPr>
              <a:t> </a:t>
            </a:r>
            <a:r>
              <a:rPr lang="en-US" altLang="en-US" dirty="0">
                <a:solidFill>
                  <a:srgbClr val="800000"/>
                </a:solidFill>
                <a:latin typeface="Candara" pitchFamily="34" charset="0"/>
              </a:rPr>
              <a:t>:</a:t>
            </a:r>
            <a:r>
              <a:rPr lang="en-US" altLang="en-US" dirty="0">
                <a:latin typeface="Candara" pitchFamily="34" charset="0"/>
              </a:rPr>
              <a:t>  Credit terms of 2/10, n/30, is read “two-ten, net thirty.”  2% cash discount if payment is made within 10 days.</a:t>
            </a:r>
          </a:p>
        </p:txBody>
      </p:sp>
      <p:sp>
        <p:nvSpPr>
          <p:cNvPr id="9"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DISCOUNTS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342900" y="1165027"/>
            <a:ext cx="8458200" cy="4222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000">
                <a:solidFill>
                  <a:schemeClr val="tx1"/>
                </a:solidFill>
                <a:latin typeface="Comic Sans MS" pitchFamily="66" charset="0"/>
              </a:defRPr>
            </a:lvl1pPr>
            <a:lvl2pPr marL="1028700" indent="-457200">
              <a:defRPr sz="2000">
                <a:solidFill>
                  <a:schemeClr val="tx1"/>
                </a:solidFill>
                <a:latin typeface="Comic Sans MS" pitchFamily="66" charset="0"/>
              </a:defRPr>
            </a:lvl2pPr>
            <a:lvl3pPr marL="1371600" indent="-457200">
              <a:defRPr sz="2000">
                <a:solidFill>
                  <a:schemeClr val="tx1"/>
                </a:solidFill>
                <a:latin typeface="Comic Sans MS" pitchFamily="66" charset="0"/>
              </a:defRPr>
            </a:lvl3pPr>
            <a:lvl4pPr marL="1828800" indent="-457200">
              <a:defRPr sz="2000">
                <a:solidFill>
                  <a:schemeClr val="tx1"/>
                </a:solidFill>
                <a:latin typeface="Comic Sans MS" pitchFamily="66" charset="0"/>
              </a:defRPr>
            </a:lvl4pPr>
            <a:lvl5pPr marL="2286000" indent="-457200">
              <a:defRPr sz="2000">
                <a:solidFill>
                  <a:schemeClr val="tx1"/>
                </a:solidFill>
                <a:latin typeface="Comic Sans MS" pitchFamily="66" charset="0"/>
              </a:defRPr>
            </a:lvl5pPr>
            <a:lvl6pPr marL="2743200" indent="-457200" eaLnBrk="0" fontAlgn="base" hangingPunct="0">
              <a:spcBef>
                <a:spcPct val="0"/>
              </a:spcBef>
              <a:spcAft>
                <a:spcPct val="0"/>
              </a:spcAft>
              <a:defRPr sz="2000">
                <a:solidFill>
                  <a:schemeClr val="tx1"/>
                </a:solidFill>
                <a:latin typeface="Comic Sans MS" pitchFamily="66" charset="0"/>
              </a:defRPr>
            </a:lvl6pPr>
            <a:lvl7pPr marL="3200400" indent="-457200" eaLnBrk="0" fontAlgn="base" hangingPunct="0">
              <a:spcBef>
                <a:spcPct val="0"/>
              </a:spcBef>
              <a:spcAft>
                <a:spcPct val="0"/>
              </a:spcAft>
              <a:defRPr sz="2000">
                <a:solidFill>
                  <a:schemeClr val="tx1"/>
                </a:solidFill>
                <a:latin typeface="Comic Sans MS" pitchFamily="66" charset="0"/>
              </a:defRPr>
            </a:lvl7pPr>
            <a:lvl8pPr marL="3657600" indent="-457200" eaLnBrk="0" fontAlgn="base" hangingPunct="0">
              <a:spcBef>
                <a:spcPct val="0"/>
              </a:spcBef>
              <a:spcAft>
                <a:spcPct val="0"/>
              </a:spcAft>
              <a:defRPr sz="2000">
                <a:solidFill>
                  <a:schemeClr val="tx1"/>
                </a:solidFill>
                <a:latin typeface="Comic Sans MS" pitchFamily="66" charset="0"/>
              </a:defRPr>
            </a:lvl8pPr>
            <a:lvl9pPr marL="4114800" indent="-457200" eaLnBrk="0" fontAlgn="base" hangingPunct="0">
              <a:spcBef>
                <a:spcPct val="0"/>
              </a:spcBef>
              <a:spcAft>
                <a:spcPct val="0"/>
              </a:spcAft>
              <a:defRPr sz="2000">
                <a:solidFill>
                  <a:schemeClr val="tx1"/>
                </a:solidFill>
                <a:latin typeface="Comic Sans MS" pitchFamily="66" charset="0"/>
              </a:defRPr>
            </a:lvl9pPr>
          </a:lstStyle>
          <a:p>
            <a:pPr algn="l">
              <a:lnSpc>
                <a:spcPct val="110000"/>
              </a:lnSpc>
              <a:spcBef>
                <a:spcPct val="20000"/>
              </a:spcBef>
              <a:buClr>
                <a:srgbClr val="800000"/>
              </a:buClr>
              <a:buSzPct val="95000"/>
              <a:buFontTx/>
              <a:buAutoNum type="arabicPeriod"/>
              <a:defRPr/>
            </a:pPr>
            <a:r>
              <a:rPr lang="en-US" altLang="en-US" sz="2200" dirty="0">
                <a:latin typeface="Trebuchet MS" pitchFamily="34" charset="0"/>
              </a:rPr>
              <a:t>Any </a:t>
            </a:r>
            <a:r>
              <a:rPr lang="en-US" altLang="en-US" sz="2200" b="1" dirty="0">
                <a:solidFill>
                  <a:schemeClr val="tx2">
                    <a:lumMod val="75000"/>
                  </a:schemeClr>
                </a:solidFill>
                <a:latin typeface="Trebuchet MS" pitchFamily="34" charset="0"/>
              </a:rPr>
              <a:t>purchases		</a:t>
            </a:r>
            <a:r>
              <a:rPr lang="en-US" altLang="en-US" sz="2200" dirty="0">
                <a:latin typeface="Trebuchet MS" pitchFamily="34" charset="0"/>
              </a:rPr>
              <a:t>increase </a:t>
            </a:r>
            <a:r>
              <a:rPr lang="en-US" altLang="en-US" sz="2200" b="1" dirty="0">
                <a:solidFill>
                  <a:schemeClr val="tx2">
                    <a:lumMod val="75000"/>
                  </a:schemeClr>
                </a:solidFill>
                <a:latin typeface="Trebuchet MS" pitchFamily="34" charset="0"/>
              </a:rPr>
              <a:t>Merchandise Inventory</a:t>
            </a:r>
            <a:r>
              <a:rPr lang="en-US" altLang="en-US" sz="2200" dirty="0">
                <a:latin typeface="Trebuchet MS" pitchFamily="34" charset="0"/>
              </a:rPr>
              <a:t>.</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Freight costs		</a:t>
            </a:r>
            <a:r>
              <a:rPr lang="en-US" altLang="en-US" sz="2200" dirty="0">
                <a:latin typeface="Trebuchet MS" pitchFamily="34" charset="0"/>
              </a:rPr>
              <a:t>increase </a:t>
            </a:r>
            <a:r>
              <a:rPr lang="en-US" altLang="en-US" sz="2200" b="1" dirty="0">
                <a:solidFill>
                  <a:schemeClr val="tx2">
                    <a:lumMod val="75000"/>
                  </a:schemeClr>
                </a:solidFill>
                <a:latin typeface="Trebuchet MS" pitchFamily="34" charset="0"/>
              </a:rPr>
              <a:t>Merchandise Inventory.</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Purchase Returns and Allowances </a:t>
            </a:r>
            <a:r>
              <a:rPr lang="en-US" altLang="en-US" sz="2200" dirty="0">
                <a:latin typeface="Trebuchet MS" pitchFamily="34" charset="0"/>
              </a:rPr>
              <a:t>and </a:t>
            </a:r>
            <a:r>
              <a:rPr lang="en-US" altLang="en-US" sz="2200" b="1" dirty="0">
                <a:solidFill>
                  <a:schemeClr val="tx2">
                    <a:lumMod val="75000"/>
                  </a:schemeClr>
                </a:solidFill>
                <a:latin typeface="Trebuchet MS" pitchFamily="34" charset="0"/>
              </a:rPr>
              <a:t>Purchase Discounts       				</a:t>
            </a:r>
            <a:r>
              <a:rPr lang="en-US" altLang="en-US" sz="2200" dirty="0">
                <a:latin typeface="Trebuchet MS" pitchFamily="34" charset="0"/>
              </a:rPr>
              <a:t>decrease</a:t>
            </a:r>
            <a:r>
              <a:rPr lang="en-US" altLang="en-US" sz="2200" b="1" dirty="0">
                <a:solidFill>
                  <a:schemeClr val="tx2">
                    <a:lumMod val="75000"/>
                  </a:schemeClr>
                </a:solidFill>
                <a:latin typeface="Trebuchet MS" pitchFamily="34" charset="0"/>
              </a:rPr>
              <a:t> Merchandise Inventory.</a:t>
            </a:r>
          </a:p>
          <a:p>
            <a:pPr algn="l">
              <a:lnSpc>
                <a:spcPct val="110000"/>
              </a:lnSpc>
              <a:spcBef>
                <a:spcPct val="20000"/>
              </a:spcBef>
              <a:buClr>
                <a:srgbClr val="800000"/>
              </a:buClr>
              <a:buSzPct val="95000"/>
              <a:buFontTx/>
              <a:buAutoNum type="arabicPeriod"/>
              <a:defRPr/>
            </a:pPr>
            <a:r>
              <a:rPr lang="en-US" altLang="en-US" sz="2200" b="1" dirty="0">
                <a:solidFill>
                  <a:schemeClr val="tx2">
                    <a:lumMod val="75000"/>
                  </a:schemeClr>
                </a:solidFill>
                <a:latin typeface="Trebuchet MS" pitchFamily="34" charset="0"/>
              </a:rPr>
              <a:t>Discounts received as a result of early payment </a:t>
            </a:r>
          </a:p>
          <a:p>
            <a:pPr marL="2286000" lvl="5" indent="0">
              <a:lnSpc>
                <a:spcPct val="110000"/>
              </a:lnSpc>
              <a:spcBef>
                <a:spcPct val="20000"/>
              </a:spcBef>
              <a:buClr>
                <a:srgbClr val="800000"/>
              </a:buClr>
              <a:buSzPct val="95000"/>
              <a:defRPr/>
            </a:pPr>
            <a:r>
              <a:rPr lang="en-US" altLang="en-US" sz="2200" dirty="0">
                <a:latin typeface="Trebuchet MS" pitchFamily="34" charset="0"/>
              </a:rPr>
              <a:t>		decrease</a:t>
            </a:r>
            <a:r>
              <a:rPr lang="en-US" altLang="en-US" sz="2200" b="1" dirty="0">
                <a:solidFill>
                  <a:schemeClr val="tx2">
                    <a:lumMod val="75000"/>
                  </a:schemeClr>
                </a:solidFill>
                <a:latin typeface="Trebuchet MS" pitchFamily="34" charset="0"/>
              </a:rPr>
              <a:t> Merchandise Inventory.</a:t>
            </a:r>
            <a:endParaRPr lang="en-US" altLang="en-US" sz="2200" dirty="0">
              <a:latin typeface="Trebuchet MS" pitchFamily="34" charset="0"/>
            </a:endParaRPr>
          </a:p>
          <a:p>
            <a:pPr algn="l">
              <a:lnSpc>
                <a:spcPct val="110000"/>
              </a:lnSpc>
              <a:spcBef>
                <a:spcPct val="20000"/>
              </a:spcBef>
              <a:buClr>
                <a:srgbClr val="800000"/>
              </a:buClr>
              <a:buSzPct val="95000"/>
              <a:buFontTx/>
              <a:buAutoNum type="arabicPeriod" startAt="3"/>
              <a:defRPr/>
            </a:pPr>
            <a:r>
              <a:rPr lang="en-US" altLang="en-US" sz="2200" dirty="0">
                <a:latin typeface="Trebuchet MS" pitchFamily="34" charset="0"/>
              </a:rPr>
              <a:t>Note: For each sale… Cost of Goods Sold is increased and Merchandise Inventory is decreased.</a:t>
            </a:r>
          </a:p>
          <a:p>
            <a:pPr algn="l">
              <a:lnSpc>
                <a:spcPct val="110000"/>
              </a:lnSpc>
              <a:spcBef>
                <a:spcPct val="20000"/>
              </a:spcBef>
              <a:buClr>
                <a:srgbClr val="800000"/>
              </a:buClr>
              <a:buSzPct val="95000"/>
              <a:buFontTx/>
              <a:buAutoNum type="arabicPeriod" startAt="3"/>
              <a:defRPr/>
            </a:pPr>
            <a:r>
              <a:rPr lang="en-US" altLang="en-US" sz="2200" dirty="0">
                <a:latin typeface="Trebuchet MS" pitchFamily="34" charset="0"/>
              </a:rPr>
              <a:t>Note: Physical count done to verify Merchandise Inventory balance.</a:t>
            </a:r>
          </a:p>
        </p:txBody>
      </p:sp>
      <p:sp>
        <p:nvSpPr>
          <p:cNvPr id="11268" name="Rectangle 5"/>
          <p:cNvSpPr>
            <a:spLocks noChangeArrowheads="1"/>
          </p:cNvSpPr>
          <p:nvPr/>
        </p:nvSpPr>
        <p:spPr bwMode="auto">
          <a:xfrm>
            <a:off x="927410" y="5440013"/>
            <a:ext cx="7620000" cy="730250"/>
          </a:xfrm>
          <a:prstGeom prst="rect">
            <a:avLst/>
          </a:prstGeom>
          <a:solidFill>
            <a:srgbClr val="FAEFB6"/>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The perpetual inventory system provides a continuous record of Merchandise Inventory and Cost of Goods Sold.</a:t>
            </a:r>
          </a:p>
        </p:txBody>
      </p:sp>
      <p:sp>
        <p:nvSpPr>
          <p:cNvPr id="845831" name="Text Box 7"/>
          <p:cNvSpPr txBox="1">
            <a:spLocks noChangeArrowheads="1"/>
          </p:cNvSpPr>
          <p:nvPr/>
        </p:nvSpPr>
        <p:spPr bwMode="auto">
          <a:xfrm>
            <a:off x="990600" y="6369050"/>
            <a:ext cx="80010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1  Identify the differences between service and merchandising companies.</a:t>
            </a:r>
          </a:p>
        </p:txBody>
      </p:sp>
      <p:sp>
        <p:nvSpPr>
          <p:cNvPr id="11271" name="Right Arrow 1"/>
          <p:cNvSpPr>
            <a:spLocks noChangeArrowheads="1"/>
          </p:cNvSpPr>
          <p:nvPr/>
        </p:nvSpPr>
        <p:spPr bwMode="auto">
          <a:xfrm>
            <a:off x="3505200" y="1600200"/>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
        <p:nvSpPr>
          <p:cNvPr id="11272" name="Right Arrow 16"/>
          <p:cNvSpPr>
            <a:spLocks noChangeArrowheads="1"/>
          </p:cNvSpPr>
          <p:nvPr/>
        </p:nvSpPr>
        <p:spPr bwMode="auto">
          <a:xfrm>
            <a:off x="3505200" y="1165027"/>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73" name="Right Arrow 1"/>
          <p:cNvSpPr>
            <a:spLocks noChangeArrowheads="1"/>
          </p:cNvSpPr>
          <p:nvPr/>
        </p:nvSpPr>
        <p:spPr bwMode="auto">
          <a:xfrm>
            <a:off x="3505200" y="2362200"/>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
        <p:nvSpPr>
          <p:cNvPr id="10"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2800" b="1" dirty="0">
                <a:solidFill>
                  <a:srgbClr val="FF0000"/>
                </a:solidFill>
                <a:latin typeface="Liberation Sans" panose="020B0604020202020204" pitchFamily="34" charset="0"/>
              </a:rPr>
              <a:t>CHEAT SHEET </a:t>
            </a:r>
            <a:r>
              <a:rPr lang="en-US" altLang="en-US" sz="3200" b="1" dirty="0">
                <a:solidFill>
                  <a:schemeClr val="tx2">
                    <a:lumMod val="50000"/>
                  </a:schemeClr>
                </a:solidFill>
                <a:latin typeface="Liberation Sans" panose="020B0604020202020204" pitchFamily="34" charset="0"/>
              </a:rPr>
              <a:t>– </a:t>
            </a:r>
            <a:r>
              <a:rPr lang="en-US" altLang="en-US" sz="2800" b="1" dirty="0">
                <a:solidFill>
                  <a:schemeClr val="tx2">
                    <a:lumMod val="50000"/>
                  </a:schemeClr>
                </a:solidFill>
                <a:latin typeface="Liberation Sans" panose="020B0604020202020204" pitchFamily="34" charset="0"/>
              </a:rPr>
              <a:t>Inventory Systems  (Perpetual)</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Right Arrow 1"/>
          <p:cNvSpPr>
            <a:spLocks noChangeArrowheads="1"/>
          </p:cNvSpPr>
          <p:nvPr/>
        </p:nvSpPr>
        <p:spPr bwMode="auto">
          <a:xfrm>
            <a:off x="3505200" y="3276374"/>
            <a:ext cx="457200" cy="533400"/>
          </a:xfrm>
          <a:prstGeom prst="rightArrow">
            <a:avLst>
              <a:gd name="adj1" fmla="val 50000"/>
              <a:gd name="adj2" fmla="val 50000"/>
            </a:avLst>
          </a:prstGeom>
          <a:solidFill>
            <a:schemeClr val="accent1"/>
          </a:solidFill>
          <a:ln w="12700" cap="sq"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      </a:t>
            </a:r>
          </a:p>
        </p:txBody>
      </p:sp>
    </p:spTree>
    <p:extLst>
      <p:ext uri="{BB962C8B-B14F-4D97-AF65-F5344CB8AC3E}">
        <p14:creationId xmlns:p14="http://schemas.microsoft.com/office/powerpoint/2010/main" val="1561195136"/>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Text Box 2"/>
          <p:cNvSpPr txBox="1">
            <a:spLocks noChangeArrowheads="1"/>
          </p:cNvSpPr>
          <p:nvPr/>
        </p:nvSpPr>
        <p:spPr bwMode="auto">
          <a:xfrm>
            <a:off x="1981200" y="3803650"/>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Accounts Payable	3,500</a:t>
            </a:r>
          </a:p>
        </p:txBody>
      </p:sp>
      <p:sp>
        <p:nvSpPr>
          <p:cNvPr id="23555" name="Text Box 3"/>
          <p:cNvSpPr txBox="1">
            <a:spLocks noChangeArrowheads="1"/>
          </p:cNvSpPr>
          <p:nvPr/>
        </p:nvSpPr>
        <p:spPr bwMode="auto">
          <a:xfrm>
            <a:off x="609600" y="3810000"/>
            <a:ext cx="11430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May 14</a:t>
            </a:r>
          </a:p>
        </p:txBody>
      </p:sp>
      <p:sp>
        <p:nvSpPr>
          <p:cNvPr id="872452" name="Text Box 4"/>
          <p:cNvSpPr txBox="1">
            <a:spLocks noChangeArrowheads="1"/>
          </p:cNvSpPr>
          <p:nvPr/>
        </p:nvSpPr>
        <p:spPr bwMode="auto">
          <a:xfrm>
            <a:off x="1981200" y="4794250"/>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Cash 	    	3,430</a:t>
            </a:r>
          </a:p>
        </p:txBody>
      </p:sp>
      <p:sp>
        <p:nvSpPr>
          <p:cNvPr id="872454" name="Text Box 6"/>
          <p:cNvSpPr txBox="1">
            <a:spLocks noChangeArrowheads="1"/>
          </p:cNvSpPr>
          <p:nvPr/>
        </p:nvSpPr>
        <p:spPr bwMode="auto">
          <a:xfrm>
            <a:off x="1981200" y="4308475"/>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Inventory 		70</a:t>
            </a:r>
          </a:p>
        </p:txBody>
      </p:sp>
      <p:sp>
        <p:nvSpPr>
          <p:cNvPr id="23561" name="Text Box 9"/>
          <p:cNvSpPr txBox="1">
            <a:spLocks noChangeArrowheads="1"/>
          </p:cNvSpPr>
          <p:nvPr/>
        </p:nvSpPr>
        <p:spPr bwMode="auto">
          <a:xfrm>
            <a:off x="609600" y="1295400"/>
            <a:ext cx="7848600" cy="284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000" dirty="0">
                <a:solidFill>
                  <a:schemeClr val="tx1"/>
                </a:solidFill>
                <a:latin typeface="Liberation Sans" panose="020B0604020202020204" pitchFamily="34" charset="0"/>
              </a:rPr>
              <a:t>Illustration:</a:t>
            </a:r>
            <a:r>
              <a:rPr lang="en-US" altLang="en-US" sz="2000" b="0" dirty="0">
                <a:solidFill>
                  <a:schemeClr val="tx1"/>
                </a:solidFill>
                <a:latin typeface="Liberation Sans" panose="020B0604020202020204" pitchFamily="34" charset="0"/>
              </a:rPr>
              <a:t> Assume Sauk Stereo pays the balance due of $3,500 (gross invoice price of $3,800 less purchase returns and allowances of $300) on May 14, </a:t>
            </a:r>
            <a:r>
              <a:rPr lang="en-US" altLang="en-US" sz="2000" b="0" i="1" dirty="0">
                <a:solidFill>
                  <a:schemeClr val="tx1"/>
                </a:solidFill>
                <a:latin typeface="Liberation Sans" panose="020B0604020202020204" pitchFamily="34" charset="0"/>
              </a:rPr>
              <a:t>the last day of the discount period</a:t>
            </a:r>
            <a:r>
              <a:rPr lang="en-US" altLang="en-US" sz="2000" b="0" dirty="0">
                <a:solidFill>
                  <a:schemeClr val="tx1"/>
                </a:solidFill>
                <a:latin typeface="Liberation Sans" panose="020B0604020202020204" pitchFamily="34" charset="0"/>
              </a:rPr>
              <a:t>.  Prepare the journal entry Sauk Stereo makes on May 14 to record the payment.</a:t>
            </a:r>
          </a:p>
          <a:p>
            <a:pPr>
              <a:lnSpc>
                <a:spcPct val="125000"/>
              </a:lnSpc>
              <a:spcBef>
                <a:spcPct val="70000"/>
              </a:spcBef>
              <a:buClrTx/>
              <a:buSzTx/>
              <a:buFontTx/>
              <a:buNone/>
            </a:pPr>
            <a:r>
              <a:rPr lang="en-US" altLang="en-US" sz="2000" b="0" dirty="0">
                <a:solidFill>
                  <a:schemeClr val="tx1"/>
                </a:solidFill>
                <a:latin typeface="Liberation Sans" panose="020B0604020202020204" pitchFamily="34" charset="0"/>
              </a:rPr>
              <a:t>Helper: </a:t>
            </a:r>
            <a:r>
              <a:rPr lang="en-US" altLang="en-US" sz="2000" b="0" dirty="0">
                <a:solidFill>
                  <a:schemeClr val="tx1"/>
                </a:solidFill>
                <a:latin typeface="Liberation Sans" panose="020B0604020202020204" pitchFamily="34" charset="0"/>
                <a:cs typeface="Arial" charset="0"/>
              </a:rPr>
              <a:t>(Discount = $3,500 x 2% = </a:t>
            </a:r>
            <a:r>
              <a:rPr lang="en-US" altLang="en-US" sz="2000" dirty="0">
                <a:solidFill>
                  <a:schemeClr val="tx1"/>
                </a:solidFill>
                <a:latin typeface="Liberation Sans" panose="020B0604020202020204" pitchFamily="34" charset="0"/>
                <a:cs typeface="Arial" charset="0"/>
              </a:rPr>
              <a:t>$70</a:t>
            </a:r>
            <a:r>
              <a:rPr lang="en-US" altLang="en-US" sz="2000" b="0" dirty="0">
                <a:solidFill>
                  <a:schemeClr val="tx1"/>
                </a:solidFill>
                <a:latin typeface="Liberation Sans" panose="020B0604020202020204" pitchFamily="34" charset="0"/>
                <a:cs typeface="Arial" charset="0"/>
              </a:rPr>
              <a:t>)</a:t>
            </a:r>
          </a:p>
          <a:p>
            <a:pPr>
              <a:lnSpc>
                <a:spcPct val="125000"/>
              </a:lnSpc>
              <a:spcBef>
                <a:spcPct val="70000"/>
              </a:spcBef>
              <a:buClrTx/>
              <a:buSzTx/>
              <a:buFontTx/>
              <a:buNone/>
            </a:pPr>
            <a:endParaRPr lang="en-US" altLang="en-US" sz="2200" b="0" dirty="0">
              <a:solidFill>
                <a:schemeClr val="tx1"/>
              </a:solidFill>
              <a:latin typeface="Liberation Sans" panose="020B0604020202020204" pitchFamily="34" charset="0"/>
            </a:endParaRPr>
          </a:p>
        </p:txBody>
      </p:sp>
      <p:sp>
        <p:nvSpPr>
          <p:cNvPr id="12"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DISCOUNTS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0"/>
                                        </p:tgtEl>
                                        <p:attrNameLst>
                                          <p:attrName>style.visibility</p:attrName>
                                        </p:attrNameLst>
                                      </p:cBhvr>
                                      <p:to>
                                        <p:strVal val="visible"/>
                                      </p:to>
                                    </p:set>
                                    <p:animEffect transition="in" filter="wipe(left)">
                                      <p:cBhvr>
                                        <p:cTn id="7" dur="500"/>
                                        <p:tgtEl>
                                          <p:spTgt spid="8724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2454"/>
                                        </p:tgtEl>
                                        <p:attrNameLst>
                                          <p:attrName>style.visibility</p:attrName>
                                        </p:attrNameLst>
                                      </p:cBhvr>
                                      <p:to>
                                        <p:strVal val="visible"/>
                                      </p:to>
                                    </p:set>
                                    <p:animEffect transition="in" filter="wipe(left)">
                                      <p:cBhvr>
                                        <p:cTn id="12" dur="500"/>
                                        <p:tgtEl>
                                          <p:spTgt spid="8724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2452"/>
                                        </p:tgtEl>
                                        <p:attrNameLst>
                                          <p:attrName>style.visibility</p:attrName>
                                        </p:attrNameLst>
                                      </p:cBhvr>
                                      <p:to>
                                        <p:strVal val="visible"/>
                                      </p:to>
                                    </p:set>
                                    <p:animEffect transition="in" filter="wipe(left)">
                                      <p:cBhvr>
                                        <p:cTn id="1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0" grpId="0" autoUpdateAnimBg="0"/>
      <p:bldP spid="872452" grpId="0" autoUpdateAnimBg="0"/>
      <p:bldP spid="87245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Text Box 2"/>
          <p:cNvSpPr txBox="1">
            <a:spLocks noChangeArrowheads="1"/>
          </p:cNvSpPr>
          <p:nvPr/>
        </p:nvSpPr>
        <p:spPr bwMode="auto">
          <a:xfrm>
            <a:off x="1981200" y="29638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Accounts Payable	3,500</a:t>
            </a:r>
          </a:p>
        </p:txBody>
      </p:sp>
      <p:sp>
        <p:nvSpPr>
          <p:cNvPr id="24579" name="Text Box 3"/>
          <p:cNvSpPr txBox="1">
            <a:spLocks noChangeArrowheads="1"/>
          </p:cNvSpPr>
          <p:nvPr/>
        </p:nvSpPr>
        <p:spPr bwMode="auto">
          <a:xfrm>
            <a:off x="609600" y="2963863"/>
            <a:ext cx="1066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June 3</a:t>
            </a:r>
          </a:p>
        </p:txBody>
      </p:sp>
      <p:sp>
        <p:nvSpPr>
          <p:cNvPr id="874501" name="Text Box 5"/>
          <p:cNvSpPr txBox="1">
            <a:spLocks noChangeArrowheads="1"/>
          </p:cNvSpPr>
          <p:nvPr/>
        </p:nvSpPr>
        <p:spPr bwMode="auto">
          <a:xfrm>
            <a:off x="1981200" y="3468688"/>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Cash 		3,500</a:t>
            </a:r>
          </a:p>
        </p:txBody>
      </p:sp>
      <p:sp>
        <p:nvSpPr>
          <p:cNvPr id="24583" name="Text Box 9"/>
          <p:cNvSpPr txBox="1">
            <a:spLocks noChangeArrowheads="1"/>
          </p:cNvSpPr>
          <p:nvPr/>
        </p:nvSpPr>
        <p:spPr bwMode="auto">
          <a:xfrm>
            <a:off x="609600" y="1295400"/>
            <a:ext cx="80010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200" dirty="0">
                <a:solidFill>
                  <a:schemeClr val="tx1"/>
                </a:solidFill>
                <a:latin typeface="Liberation Sans" panose="020B0604020202020204" pitchFamily="34" charset="0"/>
              </a:rPr>
              <a:t>Illustration:</a:t>
            </a:r>
            <a:r>
              <a:rPr lang="en-US" altLang="en-US" sz="2200" b="0" dirty="0">
                <a:solidFill>
                  <a:schemeClr val="tx1"/>
                </a:solidFill>
                <a:latin typeface="Liberation Sans" panose="020B0604020202020204" pitchFamily="34" charset="0"/>
              </a:rPr>
              <a:t> If Sauk Stereo failed to take the discount, and instead made full payment of $3,500 on June 3, the journal entry would be:</a:t>
            </a:r>
          </a:p>
        </p:txBody>
      </p:sp>
      <p:sp>
        <p:nvSpPr>
          <p:cNvPr id="10"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DISCOUNTS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4498"/>
                                        </p:tgtEl>
                                        <p:attrNameLst>
                                          <p:attrName>style.visibility</p:attrName>
                                        </p:attrNameLst>
                                      </p:cBhvr>
                                      <p:to>
                                        <p:strVal val="visible"/>
                                      </p:to>
                                    </p:set>
                                    <p:animEffect transition="in" filter="wipe(left)">
                                      <p:cBhvr>
                                        <p:cTn id="7" dur="500"/>
                                        <p:tgtEl>
                                          <p:spTgt spid="874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4501"/>
                                        </p:tgtEl>
                                        <p:attrNameLst>
                                          <p:attrName>style.visibility</p:attrName>
                                        </p:attrNameLst>
                                      </p:cBhvr>
                                      <p:to>
                                        <p:strVal val="visible"/>
                                      </p:to>
                                    </p:set>
                                    <p:animEffect transition="in" filter="wipe(left)">
                                      <p:cBhvr>
                                        <p:cTn id="12" dur="500"/>
                                        <p:tgtEl>
                                          <p:spTgt spid="874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498" grpId="0" autoUpdateAnimBg="0"/>
      <p:bldP spid="87450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09600" y="1295400"/>
            <a:ext cx="8153400" cy="498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0000"/>
              </a:lnSpc>
              <a:spcBef>
                <a:spcPct val="70000"/>
              </a:spcBef>
              <a:spcAft>
                <a:spcPct val="20000"/>
              </a:spcAft>
              <a:buClrTx/>
              <a:buSzPct val="80000"/>
              <a:buFontTx/>
              <a:buNone/>
            </a:pPr>
            <a:r>
              <a:rPr lang="en-US" altLang="en-US" sz="2400" dirty="0">
                <a:solidFill>
                  <a:srgbClr val="000000"/>
                </a:solidFill>
                <a:latin typeface="Liberation Sans" panose="020B0604020202020204" pitchFamily="34" charset="0"/>
              </a:rPr>
              <a:t>Should discounts be taken</a:t>
            </a:r>
            <a:r>
              <a:rPr lang="en-US" altLang="en-US" sz="2400" b="0" dirty="0">
                <a:solidFill>
                  <a:srgbClr val="000000"/>
                </a:solidFill>
                <a:latin typeface="Liberation Sans" panose="020B0604020202020204" pitchFamily="34" charset="0"/>
              </a:rPr>
              <a:t> when offered?</a:t>
            </a:r>
          </a:p>
        </p:txBody>
      </p:sp>
      <p:graphicFrame>
        <p:nvGraphicFramePr>
          <p:cNvPr id="25605" name="Object 5"/>
          <p:cNvGraphicFramePr>
            <a:graphicFrameLocks noChangeAspect="1"/>
          </p:cNvGraphicFramePr>
          <p:nvPr>
            <p:extLst>
              <p:ext uri="{D42A27DB-BD31-4B8C-83A1-F6EECF244321}">
                <p14:modId xmlns:p14="http://schemas.microsoft.com/office/powerpoint/2010/main" val="926945820"/>
              </p:ext>
            </p:extLst>
          </p:nvPr>
        </p:nvGraphicFramePr>
        <p:xfrm>
          <a:off x="752475" y="1936750"/>
          <a:ext cx="7553325" cy="1720850"/>
        </p:xfrm>
        <a:graphic>
          <a:graphicData uri="http://schemas.openxmlformats.org/presentationml/2006/ole">
            <mc:AlternateContent xmlns:mc="http://schemas.openxmlformats.org/markup-compatibility/2006">
              <mc:Choice xmlns:v="urn:schemas-microsoft-com:vml" Requires="v">
                <p:oleObj spid="_x0000_s25830" name="Worksheet" r:id="rId4" imgW="4524479" imgH="1038165" progId="Excel.Sheet.8">
                  <p:embed/>
                </p:oleObj>
              </mc:Choice>
              <mc:Fallback>
                <p:oleObj name="Worksheet" r:id="rId4" imgW="4524479" imgH="1038165" progId="Excel.Sheet.8">
                  <p:embed/>
                  <p:pic>
                    <p:nvPicPr>
                      <p:cNvPr id="0" name="Object 5"/>
                      <p:cNvPicPr>
                        <a:picLocks noChangeAspect="1" noChangeArrowheads="1"/>
                      </p:cNvPicPr>
                      <p:nvPr/>
                    </p:nvPicPr>
                    <p:blipFill>
                      <a:blip r:embed="rId5"/>
                      <a:srcRect/>
                      <a:stretch>
                        <a:fillRect/>
                      </a:stretch>
                    </p:blipFill>
                    <p:spPr bwMode="auto">
                      <a:xfrm>
                        <a:off x="752475" y="1936750"/>
                        <a:ext cx="7553325" cy="1720850"/>
                      </a:xfrm>
                      <a:prstGeom prst="rect">
                        <a:avLst/>
                      </a:prstGeom>
                      <a:solidFill>
                        <a:schemeClr val="bg1"/>
                      </a:solidFill>
                      <a:ln>
                        <a:noFill/>
                      </a:ln>
                      <a:effectLst/>
                      <a:extLs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6" name="Rectangle 6"/>
          <p:cNvSpPr>
            <a:spLocks noChangeArrowheads="1"/>
          </p:cNvSpPr>
          <p:nvPr/>
        </p:nvSpPr>
        <p:spPr bwMode="auto">
          <a:xfrm>
            <a:off x="1143000" y="4019470"/>
            <a:ext cx="7010400" cy="1011046"/>
          </a:xfrm>
          <a:prstGeom prst="rect">
            <a:avLst/>
          </a:prstGeom>
          <a:solidFill>
            <a:srgbClr val="FFFFC5"/>
          </a:solidFill>
          <a:ln w="28575" cap="sq">
            <a:solidFill>
              <a:schemeClr val="tx1"/>
            </a:solidFill>
            <a:miter lim="800000"/>
            <a:headEnd type="none" w="sm" len="sm"/>
            <a:tailEnd type="none" w="sm" len="sm"/>
          </a:ln>
          <a:effectLst/>
        </p:spPr>
        <p:txBody>
          <a:bodyPr tIns="91440">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nSpc>
                <a:spcPct val="115000"/>
              </a:lnSpc>
              <a:spcBef>
                <a:spcPct val="40000"/>
              </a:spcBef>
            </a:pPr>
            <a:r>
              <a:rPr lang="en-US" altLang="en-US" sz="2100" b="1" dirty="0">
                <a:latin typeface="Liberation Sans" panose="020B0604020202020204" pitchFamily="34" charset="0"/>
              </a:rPr>
              <a:t>Example:</a:t>
            </a:r>
            <a:r>
              <a:rPr lang="en-US" altLang="en-US" sz="2100" dirty="0">
                <a:latin typeface="Liberation Sans" panose="020B0604020202020204" pitchFamily="34" charset="0"/>
              </a:rPr>
              <a:t>  2% for 20 days = Annual rate of </a:t>
            </a:r>
            <a:r>
              <a:rPr lang="en-US" altLang="en-US" sz="2100" b="1" dirty="0">
                <a:latin typeface="Liberation Sans" panose="020B0604020202020204" pitchFamily="34" charset="0"/>
              </a:rPr>
              <a:t>36.5%</a:t>
            </a:r>
          </a:p>
          <a:p>
            <a:pPr>
              <a:lnSpc>
                <a:spcPct val="115000"/>
              </a:lnSpc>
              <a:spcBef>
                <a:spcPct val="40000"/>
              </a:spcBef>
            </a:pPr>
            <a:r>
              <a:rPr lang="en-US" altLang="en-US" sz="2100" dirty="0">
                <a:latin typeface="Liberation Sans" panose="020B0604020202020204" pitchFamily="34" charset="0"/>
              </a:rPr>
              <a:t>($3,500 x 36.5% x 20) </a:t>
            </a:r>
            <a:r>
              <a:rPr lang="en-US" altLang="en-US" sz="2100" dirty="0">
                <a:latin typeface="Liberation Sans" panose="020B0604020202020204" pitchFamily="34" charset="0"/>
                <a:cs typeface="Arial" charset="0"/>
              </a:rPr>
              <a:t>÷ </a:t>
            </a:r>
            <a:r>
              <a:rPr lang="en-US" altLang="en-US" sz="2100" dirty="0">
                <a:latin typeface="Liberation Sans" panose="020B0604020202020204" pitchFamily="34" charset="0"/>
              </a:rPr>
              <a:t>365 = $70</a:t>
            </a:r>
          </a:p>
        </p:txBody>
      </p:sp>
      <p:sp>
        <p:nvSpPr>
          <p:cNvPr id="10"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PURCHASE DISCOUNTS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extLst>
              <p:ext uri="{D42A27DB-BD31-4B8C-83A1-F6EECF244321}">
                <p14:modId xmlns:p14="http://schemas.microsoft.com/office/powerpoint/2010/main" val="406334886"/>
              </p:ext>
            </p:extLst>
          </p:nvPr>
        </p:nvGraphicFramePr>
        <p:xfrm>
          <a:off x="1676400" y="1143000"/>
          <a:ext cx="5867400" cy="4400550"/>
        </p:xfrm>
        <a:graphic>
          <a:graphicData uri="http://schemas.openxmlformats.org/presentationml/2006/ole">
            <mc:AlternateContent xmlns:mc="http://schemas.openxmlformats.org/markup-compatibility/2006">
              <mc:Choice xmlns:v="urn:schemas-microsoft-com:vml" Requires="v">
                <p:oleObj spid="_x0000_s26862" name="Slide" r:id="rId4" imgW="4523402" imgH="3392563" progId="PowerPoint.Slide.8">
                  <p:embed/>
                </p:oleObj>
              </mc:Choice>
              <mc:Fallback>
                <p:oleObj name="Slide" r:id="rId4" imgW="4523402" imgH="3392563"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5867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Text Box 3"/>
          <p:cNvSpPr txBox="1">
            <a:spLocks noChangeArrowheads="1"/>
          </p:cNvSpPr>
          <p:nvPr/>
        </p:nvSpPr>
        <p:spPr bwMode="auto">
          <a:xfrm>
            <a:off x="2667000" y="2751160"/>
            <a:ext cx="166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$3,800</a:t>
            </a:r>
          </a:p>
        </p:txBody>
      </p:sp>
      <p:sp>
        <p:nvSpPr>
          <p:cNvPr id="26628" name="Text Box 4"/>
          <p:cNvSpPr txBox="1">
            <a:spLocks noChangeArrowheads="1"/>
          </p:cNvSpPr>
          <p:nvPr/>
        </p:nvSpPr>
        <p:spPr bwMode="auto">
          <a:xfrm>
            <a:off x="6705600" y="2751160"/>
            <a:ext cx="2201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dirty="0">
                <a:latin typeface="Liberation Sans" panose="020B0604020202020204" pitchFamily="34" charset="0"/>
              </a:rPr>
              <a:t>8</a:t>
            </a:r>
            <a:r>
              <a:rPr lang="en-US" altLang="en-US" sz="2400" baseline="30000" dirty="0">
                <a:latin typeface="Liberation Sans" panose="020B0604020202020204" pitchFamily="34" charset="0"/>
              </a:rPr>
              <a:t>th</a:t>
            </a:r>
            <a:r>
              <a:rPr lang="en-US" altLang="en-US" sz="2400" dirty="0">
                <a:latin typeface="Liberation Sans" panose="020B0604020202020204" pitchFamily="34" charset="0"/>
              </a:rPr>
              <a:t> - Return</a:t>
            </a:r>
          </a:p>
        </p:txBody>
      </p:sp>
      <p:sp>
        <p:nvSpPr>
          <p:cNvPr id="26629" name="Text Box 5"/>
          <p:cNvSpPr txBox="1">
            <a:spLocks noChangeArrowheads="1"/>
          </p:cNvSpPr>
          <p:nvPr/>
        </p:nvSpPr>
        <p:spPr bwMode="auto">
          <a:xfrm>
            <a:off x="4953000" y="275116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$300</a:t>
            </a:r>
          </a:p>
        </p:txBody>
      </p:sp>
      <p:sp>
        <p:nvSpPr>
          <p:cNvPr id="26630" name="Text Box 6"/>
          <p:cNvSpPr txBox="1">
            <a:spLocks noChangeArrowheads="1"/>
          </p:cNvSpPr>
          <p:nvPr/>
        </p:nvSpPr>
        <p:spPr bwMode="auto">
          <a:xfrm>
            <a:off x="228600" y="4150056"/>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Balance</a:t>
            </a:r>
          </a:p>
        </p:txBody>
      </p:sp>
      <p:sp>
        <p:nvSpPr>
          <p:cNvPr id="26631" name="Text Box 7"/>
          <p:cNvSpPr txBox="1">
            <a:spLocks noChangeArrowheads="1"/>
          </p:cNvSpPr>
          <p:nvPr/>
        </p:nvSpPr>
        <p:spPr bwMode="auto">
          <a:xfrm>
            <a:off x="152400" y="275116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4</a:t>
            </a:r>
            <a:r>
              <a:rPr lang="en-US" altLang="en-US" sz="2400" baseline="30000" dirty="0">
                <a:latin typeface="Liberation Sans" panose="020B0604020202020204" pitchFamily="34" charset="0"/>
              </a:rPr>
              <a:t>th</a:t>
            </a:r>
            <a:r>
              <a:rPr lang="en-US" altLang="en-US" sz="2400" dirty="0">
                <a:latin typeface="Liberation Sans" panose="020B0604020202020204" pitchFamily="34" charset="0"/>
              </a:rPr>
              <a:t> - Purchase</a:t>
            </a:r>
          </a:p>
        </p:txBody>
      </p:sp>
      <p:sp>
        <p:nvSpPr>
          <p:cNvPr id="26632" name="Text Box 8"/>
          <p:cNvSpPr txBox="1">
            <a:spLocks noChangeArrowheads="1"/>
          </p:cNvSpPr>
          <p:nvPr/>
        </p:nvSpPr>
        <p:spPr bwMode="auto">
          <a:xfrm>
            <a:off x="2590800" y="4150056"/>
            <a:ext cx="1752600" cy="457200"/>
          </a:xfrm>
          <a:prstGeom prst="rect">
            <a:avLst/>
          </a:prstGeom>
          <a:noFill/>
          <a:ln>
            <a:noFill/>
          </a:ln>
          <a:effectLst/>
          <a:extLst>
            <a:ext uri="{909E8E84-426E-40DD-AFC4-6F175D3DCCD1}">
              <a14:hiddenFill xmlns:a14="http://schemas.microsoft.com/office/drawing/2010/main">
                <a:solidFill>
                  <a:srgbClr val="F7F48B"/>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1204913" algn="r"/>
              </a:tabLst>
              <a:defRPr sz="2800" b="1">
                <a:solidFill>
                  <a:schemeClr val="bg2"/>
                </a:solidFill>
                <a:latin typeface="Arial" charset="0"/>
              </a:defRPr>
            </a:lvl1pPr>
            <a:lvl2pPr marL="742950" indent="-285750" algn="l">
              <a:spcBef>
                <a:spcPct val="20000"/>
              </a:spcBef>
              <a:buClr>
                <a:schemeClr val="accent2"/>
              </a:buClr>
              <a:buSzPct val="75000"/>
              <a:buFont typeface="Wingdings" pitchFamily="2" charset="2"/>
              <a:buChar char="l"/>
              <a:tabLst>
                <a:tab pos="1204913"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1204913"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1204913"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1204913"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1204913"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1204913"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1204913"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1204913" algn="r"/>
              </a:tabLst>
              <a:defRPr sz="2000" b="1">
                <a:solidFill>
                  <a:schemeClr val="bg2"/>
                </a:solidFill>
                <a:latin typeface="Arial" charset="0"/>
              </a:defRPr>
            </a:lvl9pPr>
          </a:lstStyle>
          <a:p>
            <a:pPr algn="r">
              <a:spcBef>
                <a:spcPct val="50000"/>
              </a:spcBef>
              <a:buClrTx/>
              <a:buSzTx/>
              <a:buFontTx/>
              <a:buNone/>
            </a:pPr>
            <a:r>
              <a:rPr lang="en-US" altLang="en-US" sz="2400" b="0" dirty="0">
                <a:solidFill>
                  <a:schemeClr val="tx1"/>
                </a:solidFill>
                <a:latin typeface="Liberation Sans" panose="020B0604020202020204" pitchFamily="34" charset="0"/>
              </a:rPr>
              <a:t>	$3,580</a:t>
            </a:r>
          </a:p>
        </p:txBody>
      </p:sp>
      <p:sp>
        <p:nvSpPr>
          <p:cNvPr id="26633" name="Text Box 9"/>
          <p:cNvSpPr txBox="1">
            <a:spLocks noChangeArrowheads="1"/>
          </p:cNvSpPr>
          <p:nvPr/>
        </p:nvSpPr>
        <p:spPr bwMode="auto">
          <a:xfrm>
            <a:off x="4953000" y="334261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70</a:t>
            </a:r>
          </a:p>
        </p:txBody>
      </p:sp>
      <p:sp>
        <p:nvSpPr>
          <p:cNvPr id="26634" name="Text Box 10"/>
          <p:cNvSpPr txBox="1">
            <a:spLocks noChangeArrowheads="1"/>
          </p:cNvSpPr>
          <p:nvPr/>
        </p:nvSpPr>
        <p:spPr bwMode="auto">
          <a:xfrm>
            <a:off x="6705600" y="3342613"/>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dirty="0">
                <a:latin typeface="Liberation Sans" panose="020B0604020202020204" pitchFamily="34" charset="0"/>
              </a:rPr>
              <a:t>14</a:t>
            </a:r>
            <a:r>
              <a:rPr lang="en-US" altLang="en-US" sz="2400" baseline="30000" dirty="0">
                <a:latin typeface="Liberation Sans" panose="020B0604020202020204" pitchFamily="34" charset="0"/>
              </a:rPr>
              <a:t>th</a:t>
            </a:r>
            <a:r>
              <a:rPr lang="en-US" altLang="en-US" sz="2400" dirty="0">
                <a:latin typeface="Liberation Sans" panose="020B0604020202020204" pitchFamily="34" charset="0"/>
              </a:rPr>
              <a:t> - Discount</a:t>
            </a:r>
          </a:p>
        </p:txBody>
      </p:sp>
      <p:sp>
        <p:nvSpPr>
          <p:cNvPr id="26637" name="Text Box 13"/>
          <p:cNvSpPr txBox="1">
            <a:spLocks noChangeArrowheads="1"/>
          </p:cNvSpPr>
          <p:nvPr/>
        </p:nvSpPr>
        <p:spPr bwMode="auto">
          <a:xfrm>
            <a:off x="2667000" y="3342613"/>
            <a:ext cx="166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150</a:t>
            </a:r>
          </a:p>
        </p:txBody>
      </p:sp>
      <p:sp>
        <p:nvSpPr>
          <p:cNvPr id="26638" name="Text Box 14"/>
          <p:cNvSpPr txBox="1">
            <a:spLocks noChangeArrowheads="1"/>
          </p:cNvSpPr>
          <p:nvPr/>
        </p:nvSpPr>
        <p:spPr bwMode="auto">
          <a:xfrm>
            <a:off x="0" y="3342613"/>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spcBef>
                <a:spcPct val="50000"/>
              </a:spcBef>
            </a:pPr>
            <a:r>
              <a:rPr lang="en-US" altLang="en-US" sz="2400" dirty="0">
                <a:latin typeface="Liberation Sans" panose="020B0604020202020204" pitchFamily="34" charset="0"/>
              </a:rPr>
              <a:t>6</a:t>
            </a:r>
            <a:r>
              <a:rPr lang="en-US" altLang="en-US" sz="2400" baseline="30000" dirty="0">
                <a:latin typeface="Liberation Sans" panose="020B0604020202020204" pitchFamily="34" charset="0"/>
              </a:rPr>
              <a:t>th</a:t>
            </a:r>
            <a:r>
              <a:rPr lang="en-US" altLang="en-US" sz="2400" dirty="0">
                <a:latin typeface="Liberation Sans" panose="020B0604020202020204" pitchFamily="34" charset="0"/>
              </a:rPr>
              <a:t> – Freight-in</a:t>
            </a:r>
          </a:p>
        </p:txBody>
      </p:sp>
      <p:sp>
        <p:nvSpPr>
          <p:cNvPr id="18"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PURCHASING TRANSACTIONS</a:t>
            </a:r>
          </a:p>
        </p:txBody>
      </p:sp>
      <p:sp>
        <p:nvSpPr>
          <p:cNvPr id="1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0" y="363721"/>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a:solidFill>
                  <a:schemeClr val="accent3"/>
                </a:solidFill>
                <a:latin typeface="Liberation Sans" panose="020B0604020202020204" pitchFamily="34" charset="0"/>
              </a:rPr>
              <a:t>Purchase Transactions</a:t>
            </a:r>
            <a:endParaRPr lang="en-US" sz="2900" b="1" i="0" dirty="0">
              <a:solidFill>
                <a:schemeClr val="accent3"/>
              </a:solidFill>
              <a:latin typeface="Liberation Sans" panose="020B0604020202020204" pitchFamily="34" charset="0"/>
            </a:endParaRPr>
          </a:p>
        </p:txBody>
      </p:sp>
      <p:sp>
        <p:nvSpPr>
          <p:cNvPr id="337930" name="Rectangle 10"/>
          <p:cNvSpPr>
            <a:spLocks noChangeArrowheads="1"/>
          </p:cNvSpPr>
          <p:nvPr/>
        </p:nvSpPr>
        <p:spPr bwMode="auto">
          <a:xfrm>
            <a:off x="429904" y="1423243"/>
            <a:ext cx="8333096" cy="261430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100" dirty="0">
                <a:solidFill>
                  <a:schemeClr val="bg2"/>
                </a:solidFill>
                <a:latin typeface="Liberation Sans" panose="020B0604020202020204" pitchFamily="34" charset="0"/>
              </a:rPr>
              <a:t>On September 5, De La Hoya Company buys merchandise on account from Junot Diaz Company. The purchase price of the goods paid by De La Hoya is $1,500. On September 8, De La Hoya returns defective goods with a selling price of $200. Record the transactions on the books of De La Hoya Company.	</a:t>
            </a:r>
          </a:p>
          <a:p>
            <a:pPr algn="l">
              <a:lnSpc>
                <a:spcPct val="120000"/>
              </a:lnSpc>
              <a:spcBef>
                <a:spcPts val="1800"/>
              </a:spcBef>
            </a:pPr>
            <a:r>
              <a:rPr lang="en-US" sz="2100" b="1" dirty="0">
                <a:solidFill>
                  <a:schemeClr val="tx2">
                    <a:lumMod val="50000"/>
                  </a:schemeClr>
                </a:solidFill>
                <a:latin typeface="Liberation Sans" panose="020B0604020202020204" pitchFamily="34" charset="0"/>
              </a:rPr>
              <a:t>SOLUTION</a:t>
            </a:r>
          </a:p>
        </p:txBody>
      </p:sp>
      <p:sp>
        <p:nvSpPr>
          <p:cNvPr id="11" name="Isosceles Triangle 10"/>
          <p:cNvSpPr/>
          <p:nvPr/>
        </p:nvSpPr>
        <p:spPr bwMode="auto">
          <a:xfrm rot="5400000">
            <a:off x="1917401" y="54350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2" name="TextBox 11"/>
          <p:cNvSpPr txBox="1"/>
          <p:nvPr/>
        </p:nvSpPr>
        <p:spPr>
          <a:xfrm>
            <a:off x="171260" y="41194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4" name="TextBox 13"/>
          <p:cNvSpPr txBox="1"/>
          <p:nvPr/>
        </p:nvSpPr>
        <p:spPr>
          <a:xfrm>
            <a:off x="2183330" y="344873"/>
            <a:ext cx="750370" cy="707886"/>
          </a:xfrm>
          <a:prstGeom prst="rect">
            <a:avLst/>
          </a:prstGeom>
          <a:noFill/>
        </p:spPr>
        <p:txBody>
          <a:bodyPr wrap="square" rtlCol="0">
            <a:spAutoFit/>
          </a:bodyPr>
          <a:lstStyle/>
          <a:p>
            <a:pPr algn="ctr">
              <a:buClr>
                <a:srgbClr val="E20000"/>
              </a:buClr>
            </a:pPr>
            <a:r>
              <a:rPr lang="en-US" sz="4000" b="1" i="0" dirty="0">
                <a:solidFill>
                  <a:srgbClr val="E20000"/>
                </a:solidFill>
                <a:effectLst/>
                <a:latin typeface="Liberation Sans" panose="020B0604020202020204" pitchFamily="34" charset="0"/>
              </a:rPr>
              <a:t>2</a:t>
            </a:r>
          </a:p>
        </p:txBody>
      </p:sp>
      <p:cxnSp>
        <p:nvCxnSpPr>
          <p:cNvPr id="15" name="Straight Connector 14"/>
          <p:cNvCxnSpPr/>
          <p:nvPr/>
        </p:nvCxnSpPr>
        <p:spPr bwMode="auto">
          <a:xfrm>
            <a:off x="1905000" y="265455"/>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Rectangle 15"/>
          <p:cNvSpPr/>
          <p:nvPr/>
        </p:nvSpPr>
        <p:spPr bwMode="auto">
          <a:xfrm>
            <a:off x="8866496" y="-76200"/>
            <a:ext cx="228600" cy="1244586"/>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7" name="Rectangle 10"/>
          <p:cNvSpPr>
            <a:spLocks noChangeArrowheads="1"/>
          </p:cNvSpPr>
          <p:nvPr/>
        </p:nvSpPr>
        <p:spPr bwMode="auto">
          <a:xfrm>
            <a:off x="1752600" y="4141287"/>
            <a:ext cx="6858000" cy="90024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Inventory 	1,500</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Accounts Payable 		1,500</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2 </a:t>
            </a:r>
          </a:p>
        </p:txBody>
      </p:sp>
      <p:sp>
        <p:nvSpPr>
          <p:cNvPr id="19" name="Rectangle 10"/>
          <p:cNvSpPr>
            <a:spLocks noChangeArrowheads="1"/>
          </p:cNvSpPr>
          <p:nvPr/>
        </p:nvSpPr>
        <p:spPr bwMode="auto">
          <a:xfrm>
            <a:off x="421944" y="4142602"/>
            <a:ext cx="1219200" cy="45660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5</a:t>
            </a:r>
          </a:p>
        </p:txBody>
      </p:sp>
      <p:sp>
        <p:nvSpPr>
          <p:cNvPr id="20" name="Rectangle 10"/>
          <p:cNvSpPr>
            <a:spLocks noChangeArrowheads="1"/>
          </p:cNvSpPr>
          <p:nvPr/>
        </p:nvSpPr>
        <p:spPr bwMode="auto">
          <a:xfrm>
            <a:off x="1752600" y="5119554"/>
            <a:ext cx="6858000" cy="90024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Accounts Payable 	200</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Inventory 		200</a:t>
            </a:r>
          </a:p>
        </p:txBody>
      </p:sp>
      <p:sp>
        <p:nvSpPr>
          <p:cNvPr id="21" name="Rectangle 10"/>
          <p:cNvSpPr>
            <a:spLocks noChangeArrowheads="1"/>
          </p:cNvSpPr>
          <p:nvPr/>
        </p:nvSpPr>
        <p:spPr bwMode="auto">
          <a:xfrm>
            <a:off x="421944" y="5120869"/>
            <a:ext cx="1219200" cy="45660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8</a:t>
            </a:r>
          </a:p>
        </p:txBody>
      </p:sp>
    </p:spTree>
    <p:extLst>
      <p:ext uri="{BB962C8B-B14F-4D97-AF65-F5344CB8AC3E}">
        <p14:creationId xmlns:p14="http://schemas.microsoft.com/office/powerpoint/2010/main" val="25602232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P spid="20" grpId="0" build="p"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164" y="2103438"/>
            <a:ext cx="3949093" cy="4132262"/>
          </a:xfrm>
          <a:prstGeom prst="rect">
            <a:avLst/>
          </a:prstGeom>
          <a:noFill/>
          <a:ln w="19050" cap="sq" cmpd="sng">
            <a:solidFill>
              <a:schemeClr val="tx1"/>
            </a:solidFill>
            <a:prstDash val="solid"/>
            <a:miter lim="800000"/>
            <a:headEnd type="none" w="sm" len="sm"/>
            <a:tailEnd type="none" w="sm" len="sm"/>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27650" name="Text Box 2"/>
          <p:cNvSpPr txBox="1">
            <a:spLocks noChangeArrowheads="1"/>
          </p:cNvSpPr>
          <p:nvPr/>
        </p:nvSpPr>
        <p:spPr bwMode="auto">
          <a:xfrm>
            <a:off x="609600" y="1371600"/>
            <a:ext cx="6629400" cy="512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30000"/>
              </a:lnSpc>
              <a:spcBef>
                <a:spcPct val="40000"/>
              </a:spcBef>
              <a:spcAft>
                <a:spcPct val="20000"/>
              </a:spcAft>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 may be made on </a:t>
            </a:r>
            <a:r>
              <a:rPr lang="en-US" altLang="en-US" sz="2100" dirty="0">
                <a:solidFill>
                  <a:schemeClr val="tx1"/>
                </a:solidFill>
                <a:latin typeface="Liberation Sans" panose="020B0604020202020204" pitchFamily="34" charset="0"/>
              </a:rPr>
              <a:t>credit</a:t>
            </a:r>
            <a:r>
              <a:rPr lang="en-US" altLang="en-US" sz="2100" b="0" dirty="0">
                <a:solidFill>
                  <a:schemeClr val="tx1"/>
                </a:solidFill>
                <a:latin typeface="Liberation Sans" panose="020B0604020202020204" pitchFamily="34" charset="0"/>
              </a:rPr>
              <a:t> </a:t>
            </a:r>
            <a:r>
              <a:rPr lang="en-US" altLang="en-US" sz="2100" dirty="0">
                <a:solidFill>
                  <a:schemeClr val="tx1"/>
                </a:solidFill>
                <a:latin typeface="Liberation Sans" panose="020B0604020202020204" pitchFamily="34" charset="0"/>
              </a:rPr>
              <a:t>or </a:t>
            </a:r>
            <a:r>
              <a:rPr lang="en-US" altLang="en-US" sz="2100" b="0" dirty="0">
                <a:solidFill>
                  <a:schemeClr val="tx1"/>
                </a:solidFill>
                <a:latin typeface="Liberation Sans" panose="020B0604020202020204" pitchFamily="34" charset="0"/>
              </a:rPr>
              <a:t>for </a:t>
            </a:r>
            <a:r>
              <a:rPr lang="en-US" altLang="en-US" sz="2100" dirty="0">
                <a:solidFill>
                  <a:schemeClr val="tx1"/>
                </a:solidFill>
                <a:latin typeface="Liberation Sans" panose="020B0604020202020204" pitchFamily="34" charset="0"/>
              </a:rPr>
              <a:t>cash</a:t>
            </a:r>
            <a:r>
              <a:rPr lang="en-US" altLang="en-US" sz="2100" b="0" dirty="0">
                <a:solidFill>
                  <a:schemeClr val="tx1"/>
                </a:solidFill>
                <a:latin typeface="Liberation Sans" panose="020B0604020202020204" pitchFamily="34" charset="0"/>
              </a:rPr>
              <a:t>.</a:t>
            </a:r>
          </a:p>
        </p:txBody>
      </p:sp>
      <p:sp>
        <p:nvSpPr>
          <p:cNvPr id="27651" name="Text Box 6"/>
          <p:cNvSpPr txBox="1">
            <a:spLocks noChangeArrowheads="1"/>
          </p:cNvSpPr>
          <p:nvPr/>
        </p:nvSpPr>
        <p:spPr bwMode="auto">
          <a:xfrm>
            <a:off x="609600" y="1981200"/>
            <a:ext cx="3962400" cy="425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 revenue, like service revenue, is recorded when the performance obligation is satisfied.</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Performance obligation is satisfied when the goods are transferred from the seller to the buyer.</a:t>
            </a:r>
          </a:p>
          <a:p>
            <a:pPr>
              <a:lnSpc>
                <a:spcPct val="120000"/>
              </a:lnSpc>
              <a:spcBef>
                <a:spcPct val="50000"/>
              </a:spcBef>
              <a:buClr>
                <a:srgbClr val="CC0000"/>
              </a:buClr>
              <a:buSzPct val="80000"/>
              <a:buFont typeface="Wingdings" pitchFamily="2" charset="2"/>
              <a:buChar char="u"/>
            </a:pPr>
            <a:r>
              <a:rPr lang="en-US" altLang="en-US" sz="2100" dirty="0">
                <a:solidFill>
                  <a:schemeClr val="tx2">
                    <a:lumMod val="50000"/>
                  </a:schemeClr>
                </a:solidFill>
                <a:latin typeface="Liberation Sans" panose="020B0604020202020204" pitchFamily="34" charset="0"/>
              </a:rPr>
              <a:t>Sales invoice </a:t>
            </a:r>
            <a:r>
              <a:rPr lang="en-US" altLang="en-US" sz="2100" b="0" dirty="0">
                <a:solidFill>
                  <a:schemeClr val="tx1"/>
                </a:solidFill>
                <a:latin typeface="Liberation Sans" panose="020B0604020202020204" pitchFamily="34" charset="0"/>
              </a:rPr>
              <a:t>should support each credit sale.</a:t>
            </a:r>
          </a:p>
        </p:txBody>
      </p:sp>
      <p:sp>
        <p:nvSpPr>
          <p:cNvPr id="27656" name="Text Box 13"/>
          <p:cNvSpPr txBox="1">
            <a:spLocks noChangeArrowheads="1"/>
          </p:cNvSpPr>
          <p:nvPr/>
        </p:nvSpPr>
        <p:spPr bwMode="auto">
          <a:xfrm>
            <a:off x="7119584" y="1752600"/>
            <a:ext cx="1752600" cy="276999"/>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r"/>
            <a:r>
              <a:rPr lang="en-US" altLang="en-US" sz="1200" b="1" dirty="0">
                <a:latin typeface="Liberation Sans" panose="020B0604020202020204" pitchFamily="34" charset="0"/>
              </a:rPr>
              <a:t>ILLUSTRATION 5-5</a:t>
            </a:r>
          </a:p>
        </p:txBody>
      </p:sp>
      <p:sp>
        <p:nvSpPr>
          <p:cNvPr id="10" name="Isosceles Triangle 9"/>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dirty="0">
                <a:solidFill>
                  <a:schemeClr val="accent3"/>
                </a:solidFill>
                <a:effectLst>
                  <a:outerShdw blurRad="38100" dist="38100" dir="2700000" algn="tl">
                    <a:srgbClr val="000000">
                      <a:alpha val="43137"/>
                    </a:srgbClr>
                  </a:outerShdw>
                </a:effectLst>
                <a:latin typeface="Liberation Sans" panose="020B0604020202020204" pitchFamily="34" charset="0"/>
              </a:rPr>
              <a:t>Record sales under a perpetual inventory system.</a:t>
            </a: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3400" y="1411288"/>
            <a:ext cx="8458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0000"/>
              </a:lnSpc>
              <a:spcBef>
                <a:spcPct val="50000"/>
              </a:spcBef>
              <a:buClrTx/>
              <a:buSzTx/>
              <a:buFontTx/>
              <a:buNone/>
            </a:pPr>
            <a:r>
              <a:rPr lang="en-US" altLang="en-US" dirty="0">
                <a:solidFill>
                  <a:schemeClr val="tx1"/>
                </a:solidFill>
                <a:latin typeface="Liberation Sans" panose="020B0604020202020204" pitchFamily="34" charset="0"/>
              </a:rPr>
              <a:t>Journal Entries to Record a Sale</a:t>
            </a:r>
          </a:p>
        </p:txBody>
      </p:sp>
      <p:sp>
        <p:nvSpPr>
          <p:cNvPr id="28675" name="Text Box 3"/>
          <p:cNvSpPr txBox="1">
            <a:spLocks noChangeArrowheads="1"/>
          </p:cNvSpPr>
          <p:nvPr/>
        </p:nvSpPr>
        <p:spPr bwMode="auto">
          <a:xfrm>
            <a:off x="1295400" y="2438400"/>
            <a:ext cx="6324600" cy="442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tabLst>
                <a:tab pos="5084763"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84763"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a:t>
            </a:r>
            <a:r>
              <a:rPr lang="en-US" altLang="en-US" sz="2300" dirty="0">
                <a:solidFill>
                  <a:srgbClr val="CC0000"/>
                </a:solidFill>
                <a:latin typeface="Liberation Sans" panose="020B0604020202020204" pitchFamily="34" charset="0"/>
                <a:cs typeface="Arial" charset="0"/>
              </a:rPr>
              <a:t>or</a:t>
            </a:r>
            <a:r>
              <a:rPr lang="en-US" altLang="en-US" sz="2300" b="0" dirty="0">
                <a:solidFill>
                  <a:schemeClr val="tx1"/>
                </a:solidFill>
                <a:latin typeface="Liberation Sans" panose="020B0604020202020204" pitchFamily="34" charset="0"/>
                <a:cs typeface="Arial" charset="0"/>
              </a:rPr>
              <a:t> Cash	XXX</a:t>
            </a:r>
          </a:p>
        </p:txBody>
      </p:sp>
      <p:sp>
        <p:nvSpPr>
          <p:cNvPr id="28676" name="Text Box 4"/>
          <p:cNvSpPr txBox="1">
            <a:spLocks noChangeArrowheads="1"/>
          </p:cNvSpPr>
          <p:nvPr/>
        </p:nvSpPr>
        <p:spPr bwMode="auto">
          <a:xfrm>
            <a:off x="1295400" y="2895600"/>
            <a:ext cx="6324600" cy="442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60375" algn="l">
              <a:spcBef>
                <a:spcPct val="20000"/>
              </a:spcBef>
              <a:buClr>
                <a:schemeClr val="accent2"/>
              </a:buClr>
              <a:buSzPct val="75000"/>
              <a:buFont typeface="Wingdings" pitchFamily="2" charset="2"/>
              <a:buChar char="l"/>
              <a:tabLst>
                <a:tab pos="4745038" algn="r"/>
                <a:tab pos="6054725"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054725"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Revenue 		XXX</a:t>
            </a:r>
          </a:p>
        </p:txBody>
      </p:sp>
      <p:sp>
        <p:nvSpPr>
          <p:cNvPr id="28679" name="Text Box 7"/>
          <p:cNvSpPr txBox="1">
            <a:spLocks noChangeArrowheads="1"/>
          </p:cNvSpPr>
          <p:nvPr/>
        </p:nvSpPr>
        <p:spPr bwMode="auto">
          <a:xfrm>
            <a:off x="381000" y="2438400"/>
            <a:ext cx="685800" cy="446276"/>
          </a:xfrm>
          <a:prstGeom prst="rect">
            <a:avLst/>
          </a:prstGeom>
          <a:solidFill>
            <a:srgbClr val="FFFFC5"/>
          </a:solidFill>
          <a:ln w="28575">
            <a:solidFill>
              <a:schemeClr val="tx1"/>
            </a:solidFill>
            <a:miter lim="800000"/>
            <a:headEnd/>
            <a:tailEnd/>
          </a:ln>
          <a:effectLst/>
          <a:extLst/>
        </p:spPr>
        <p:txBody>
          <a:bodyPr>
            <a:spAutoFit/>
          </a:bodyPr>
          <a:lstStyle>
            <a:lvl1pPr algn="l">
              <a:spcBef>
                <a:spcPct val="20000"/>
              </a:spcBef>
              <a:buClr>
                <a:schemeClr val="accent2"/>
              </a:buClr>
              <a:buSzPct val="75000"/>
              <a:buFont typeface="Wingdings" pitchFamily="2" charset="2"/>
              <a:buChar char="l"/>
              <a:tabLst>
                <a:tab pos="5597525"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597525"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9pPr>
          </a:lstStyle>
          <a:p>
            <a:pPr algn="ctr">
              <a:spcBef>
                <a:spcPct val="50000"/>
              </a:spcBef>
              <a:buClrTx/>
              <a:buSzTx/>
              <a:buFontTx/>
              <a:buNone/>
            </a:pPr>
            <a:r>
              <a:rPr lang="en-US" altLang="en-US" sz="2300" dirty="0">
                <a:solidFill>
                  <a:schemeClr val="tx1"/>
                </a:solidFill>
                <a:latin typeface="Liberation Sans" panose="020B0604020202020204" pitchFamily="34" charset="0"/>
                <a:cs typeface="Arial" charset="0"/>
              </a:rPr>
              <a:t>#1</a:t>
            </a:r>
          </a:p>
        </p:txBody>
      </p:sp>
      <p:sp>
        <p:nvSpPr>
          <p:cNvPr id="28680" name="Text Box 8"/>
          <p:cNvSpPr txBox="1">
            <a:spLocks noChangeArrowheads="1"/>
          </p:cNvSpPr>
          <p:nvPr/>
        </p:nvSpPr>
        <p:spPr bwMode="auto">
          <a:xfrm>
            <a:off x="1295400" y="4114800"/>
            <a:ext cx="6324600" cy="442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tabLst>
                <a:tab pos="5084763"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84763"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84763"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84763"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Cost of Goods Sold	XXX</a:t>
            </a:r>
          </a:p>
        </p:txBody>
      </p:sp>
      <p:sp>
        <p:nvSpPr>
          <p:cNvPr id="28681" name="Text Box 9"/>
          <p:cNvSpPr txBox="1">
            <a:spLocks noChangeArrowheads="1"/>
          </p:cNvSpPr>
          <p:nvPr/>
        </p:nvSpPr>
        <p:spPr bwMode="auto">
          <a:xfrm>
            <a:off x="1295400" y="4572000"/>
            <a:ext cx="6324600" cy="4429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60375" algn="l">
              <a:spcBef>
                <a:spcPct val="20000"/>
              </a:spcBef>
              <a:buClr>
                <a:schemeClr val="accent2"/>
              </a:buClr>
              <a:buSzPct val="75000"/>
              <a:buFont typeface="Wingdings" pitchFamily="2" charset="2"/>
              <a:buChar char="l"/>
              <a:tabLst>
                <a:tab pos="4745038" algn="r"/>
                <a:tab pos="6054725"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054725"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054725"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054725"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Inventory  		XXX</a:t>
            </a:r>
          </a:p>
        </p:txBody>
      </p:sp>
      <p:sp>
        <p:nvSpPr>
          <p:cNvPr id="28682" name="Text Box 10"/>
          <p:cNvSpPr txBox="1">
            <a:spLocks noChangeArrowheads="1"/>
          </p:cNvSpPr>
          <p:nvPr/>
        </p:nvSpPr>
        <p:spPr bwMode="auto">
          <a:xfrm>
            <a:off x="381000" y="4100513"/>
            <a:ext cx="685800" cy="446276"/>
          </a:xfrm>
          <a:prstGeom prst="rect">
            <a:avLst/>
          </a:prstGeom>
          <a:solidFill>
            <a:srgbClr val="FFFFC5"/>
          </a:solidFill>
          <a:ln w="28575">
            <a:solidFill>
              <a:schemeClr val="tx1"/>
            </a:solidFill>
            <a:miter lim="800000"/>
            <a:headEnd/>
            <a:tailEnd/>
          </a:ln>
          <a:effectLst/>
          <a:extLst/>
        </p:spPr>
        <p:txBody>
          <a:bodyPr>
            <a:spAutoFit/>
          </a:bodyPr>
          <a:lstStyle>
            <a:lvl1pPr algn="l">
              <a:spcBef>
                <a:spcPct val="20000"/>
              </a:spcBef>
              <a:buClr>
                <a:schemeClr val="accent2"/>
              </a:buClr>
              <a:buSzPct val="75000"/>
              <a:buFont typeface="Wingdings" pitchFamily="2" charset="2"/>
              <a:buChar char="l"/>
              <a:tabLst>
                <a:tab pos="5597525"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597525"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597525"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597525" algn="r"/>
              </a:tabLst>
              <a:defRPr sz="2000" b="1">
                <a:solidFill>
                  <a:schemeClr val="bg2"/>
                </a:solidFill>
                <a:latin typeface="Arial" charset="0"/>
              </a:defRPr>
            </a:lvl9pPr>
          </a:lstStyle>
          <a:p>
            <a:pPr algn="ctr">
              <a:spcBef>
                <a:spcPct val="50000"/>
              </a:spcBef>
              <a:buClrTx/>
              <a:buSzTx/>
              <a:buFontTx/>
              <a:buNone/>
            </a:pPr>
            <a:r>
              <a:rPr lang="en-US" altLang="en-US" sz="2300" dirty="0">
                <a:solidFill>
                  <a:schemeClr val="tx1"/>
                </a:solidFill>
                <a:latin typeface="Liberation Sans" panose="020B0604020202020204" pitchFamily="34" charset="0"/>
                <a:cs typeface="Arial" charset="0"/>
              </a:rPr>
              <a:t>#2</a:t>
            </a:r>
          </a:p>
        </p:txBody>
      </p:sp>
      <p:sp>
        <p:nvSpPr>
          <p:cNvPr id="28683" name="AutoShape 11"/>
          <p:cNvSpPr>
            <a:spLocks/>
          </p:cNvSpPr>
          <p:nvPr/>
        </p:nvSpPr>
        <p:spPr bwMode="auto">
          <a:xfrm>
            <a:off x="7620000" y="2438400"/>
            <a:ext cx="304800" cy="1066800"/>
          </a:xfrm>
          <a:prstGeom prst="rightBrace">
            <a:avLst>
              <a:gd name="adj1" fmla="val 29167"/>
              <a:gd name="adj2" fmla="val 50000"/>
            </a:avLst>
          </a:prstGeom>
          <a:noFill/>
          <a:ln w="28575" cap="sq">
            <a:solidFill>
              <a:srgbClr val="8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solidFill>
                <a:srgbClr val="CC0000"/>
              </a:solidFill>
              <a:latin typeface="Liberation Sans" panose="020B0604020202020204" pitchFamily="34" charset="0"/>
            </a:endParaRPr>
          </a:p>
        </p:txBody>
      </p:sp>
      <p:sp>
        <p:nvSpPr>
          <p:cNvPr id="28684" name="Text Box 12"/>
          <p:cNvSpPr txBox="1">
            <a:spLocks noChangeArrowheads="1"/>
          </p:cNvSpPr>
          <p:nvPr/>
        </p:nvSpPr>
        <p:spPr bwMode="auto">
          <a:xfrm>
            <a:off x="7924800" y="2590800"/>
            <a:ext cx="10668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100" b="1" dirty="0">
                <a:solidFill>
                  <a:srgbClr val="CC0000"/>
                </a:solidFill>
                <a:latin typeface="Liberation Sans" panose="020B0604020202020204" pitchFamily="34" charset="0"/>
              </a:rPr>
              <a:t>Selling Price</a:t>
            </a:r>
          </a:p>
        </p:txBody>
      </p:sp>
      <p:sp>
        <p:nvSpPr>
          <p:cNvPr id="28685" name="AutoShape 13"/>
          <p:cNvSpPr>
            <a:spLocks/>
          </p:cNvSpPr>
          <p:nvPr/>
        </p:nvSpPr>
        <p:spPr bwMode="auto">
          <a:xfrm>
            <a:off x="7620000" y="4038600"/>
            <a:ext cx="304800" cy="1066800"/>
          </a:xfrm>
          <a:prstGeom prst="rightBrace">
            <a:avLst>
              <a:gd name="adj1" fmla="val 29167"/>
              <a:gd name="adj2" fmla="val 50000"/>
            </a:avLst>
          </a:prstGeom>
          <a:noFill/>
          <a:ln w="28575" cap="sq">
            <a:solidFill>
              <a:srgbClr val="8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solidFill>
                <a:srgbClr val="CC0000"/>
              </a:solidFill>
              <a:latin typeface="Liberation Sans" panose="020B0604020202020204" pitchFamily="34" charset="0"/>
            </a:endParaRPr>
          </a:p>
        </p:txBody>
      </p:sp>
      <p:sp>
        <p:nvSpPr>
          <p:cNvPr id="28686" name="Text Box 14"/>
          <p:cNvSpPr txBox="1">
            <a:spLocks noChangeArrowheads="1"/>
          </p:cNvSpPr>
          <p:nvPr/>
        </p:nvSpPr>
        <p:spPr bwMode="auto">
          <a:xfrm>
            <a:off x="7924800" y="4297363"/>
            <a:ext cx="1066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100" b="1" dirty="0">
                <a:solidFill>
                  <a:srgbClr val="CC0000"/>
                </a:solidFill>
                <a:latin typeface="Liberation Sans" panose="020B0604020202020204" pitchFamily="34" charset="0"/>
              </a:rPr>
              <a:t>Cost</a:t>
            </a:r>
          </a:p>
        </p:txBody>
      </p:sp>
      <p:sp>
        <p:nvSpPr>
          <p:cNvPr id="17"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Recording Sales</a:t>
            </a:r>
          </a:p>
        </p:txBody>
      </p:sp>
      <p:sp>
        <p:nvSpPr>
          <p:cNvPr id="1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
        <p:nvSpPr>
          <p:cNvPr id="2" name="TextBox 1"/>
          <p:cNvSpPr txBox="1"/>
          <p:nvPr/>
        </p:nvSpPr>
        <p:spPr>
          <a:xfrm rot="1711687">
            <a:off x="6343162" y="1039299"/>
            <a:ext cx="2858475" cy="400110"/>
          </a:xfrm>
          <a:prstGeom prst="rect">
            <a:avLst/>
          </a:prstGeom>
          <a:noFill/>
        </p:spPr>
        <p:txBody>
          <a:bodyPr wrap="none" rtlCol="0">
            <a:spAutoFit/>
          </a:bodyPr>
          <a:lstStyle/>
          <a:p>
            <a:r>
              <a:rPr lang="en-US" dirty="0">
                <a:solidFill>
                  <a:srgbClr val="FF0000"/>
                </a:solidFill>
              </a:rPr>
              <a:t>We’ve been doing this!</a:t>
            </a:r>
          </a:p>
        </p:txBody>
      </p:sp>
      <p:cxnSp>
        <p:nvCxnSpPr>
          <p:cNvPr id="4" name="Straight Arrow Connector 3"/>
          <p:cNvCxnSpPr/>
          <p:nvPr/>
        </p:nvCxnSpPr>
        <p:spPr bwMode="auto">
          <a:xfrm flipH="1">
            <a:off x="6421151" y="1411288"/>
            <a:ext cx="817849" cy="950912"/>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5636320" y="5638800"/>
            <a:ext cx="1569661" cy="400110"/>
          </a:xfrm>
          <a:prstGeom prst="rect">
            <a:avLst/>
          </a:prstGeom>
          <a:noFill/>
        </p:spPr>
        <p:txBody>
          <a:bodyPr wrap="none" rtlCol="0">
            <a:spAutoFit/>
          </a:bodyPr>
          <a:lstStyle/>
          <a:p>
            <a:r>
              <a:rPr lang="en-US" dirty="0">
                <a:solidFill>
                  <a:srgbClr val="00B050"/>
                </a:solidFill>
              </a:rPr>
              <a:t>This is new.</a:t>
            </a:r>
          </a:p>
        </p:txBody>
      </p:sp>
      <p:cxnSp>
        <p:nvCxnSpPr>
          <p:cNvPr id="7" name="Straight Arrow Connector 6"/>
          <p:cNvCxnSpPr/>
          <p:nvPr/>
        </p:nvCxnSpPr>
        <p:spPr bwMode="auto">
          <a:xfrm flipH="1" flipV="1">
            <a:off x="4762500" y="5014914"/>
            <a:ext cx="1257300" cy="623886"/>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85800" y="3321050"/>
            <a:ext cx="8077200" cy="2133600"/>
          </a:xfrm>
          <a:prstGeom prst="rect">
            <a:avLst/>
          </a:prstGeom>
          <a:solidFill>
            <a:srgbClr val="FFFFCC"/>
          </a:soli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50" name="Rectangle 5"/>
          <p:cNvSpPr>
            <a:spLocks noChangeArrowheads="1"/>
          </p:cNvSpPr>
          <p:nvPr/>
        </p:nvSpPr>
        <p:spPr bwMode="auto">
          <a:xfrm>
            <a:off x="130470" y="1272293"/>
            <a:ext cx="56388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182562" tIns="46038" rIns="182562" bIns="46038"/>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lgn="l">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lgn="l">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lgn="l">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lgn="l">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25000"/>
              </a:spcBef>
              <a:buClr>
                <a:schemeClr val="tx1"/>
              </a:buClr>
              <a:buSzTx/>
              <a:buFont typeface="Wingdings" pitchFamily="2" charset="2"/>
              <a:buNone/>
            </a:pPr>
            <a:r>
              <a:rPr lang="en-US" altLang="en-US" sz="2600" dirty="0">
                <a:solidFill>
                  <a:schemeClr val="tx1"/>
                </a:solidFill>
                <a:latin typeface="Liberation Sans" panose="020B0604020202020204" pitchFamily="34" charset="0"/>
              </a:rPr>
              <a:t>Merchandising Companies</a:t>
            </a:r>
          </a:p>
          <a:p>
            <a:pPr>
              <a:lnSpc>
                <a:spcPct val="120000"/>
              </a:lnSpc>
              <a:spcBef>
                <a:spcPct val="25000"/>
              </a:spcBef>
              <a:buClr>
                <a:schemeClr val="tx1"/>
              </a:buClr>
              <a:buSzTx/>
              <a:buFont typeface="Wingdings" pitchFamily="2" charset="2"/>
              <a:buNone/>
            </a:pPr>
            <a:r>
              <a:rPr lang="en-US" altLang="en-US" sz="2600" b="0" dirty="0">
                <a:solidFill>
                  <a:schemeClr val="tx1"/>
                </a:solidFill>
                <a:latin typeface="Liberation Sans" panose="020B0604020202020204" pitchFamily="34" charset="0"/>
              </a:rPr>
              <a:t>Buy and Sell Goods </a:t>
            </a:r>
          </a:p>
        </p:txBody>
      </p:sp>
      <p:sp>
        <p:nvSpPr>
          <p:cNvPr id="6152" name="Text Box 13"/>
          <p:cNvSpPr txBox="1">
            <a:spLocks noChangeArrowheads="1"/>
          </p:cNvSpPr>
          <p:nvPr/>
        </p:nvSpPr>
        <p:spPr bwMode="auto">
          <a:xfrm>
            <a:off x="762000" y="4875213"/>
            <a:ext cx="1828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200" dirty="0">
                <a:latin typeface="Liberation Sans" panose="020B0604020202020204" pitchFamily="34" charset="0"/>
              </a:rPr>
              <a:t>Wholesaler</a:t>
            </a:r>
          </a:p>
        </p:txBody>
      </p:sp>
      <p:sp>
        <p:nvSpPr>
          <p:cNvPr id="6154" name="Text Box 16"/>
          <p:cNvSpPr txBox="1">
            <a:spLocks noChangeArrowheads="1"/>
          </p:cNvSpPr>
          <p:nvPr/>
        </p:nvSpPr>
        <p:spPr bwMode="auto">
          <a:xfrm>
            <a:off x="6553200" y="4875213"/>
            <a:ext cx="1828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200" dirty="0">
                <a:latin typeface="Liberation Sans" panose="020B0604020202020204" pitchFamily="34" charset="0"/>
              </a:rPr>
              <a:t>Consumer</a:t>
            </a:r>
          </a:p>
        </p:txBody>
      </p:sp>
      <p:sp>
        <p:nvSpPr>
          <p:cNvPr id="6155" name="AutoShape 17"/>
          <p:cNvSpPr>
            <a:spLocks noChangeArrowheads="1"/>
          </p:cNvSpPr>
          <p:nvPr/>
        </p:nvSpPr>
        <p:spPr bwMode="auto">
          <a:xfrm>
            <a:off x="2667000" y="4083050"/>
            <a:ext cx="457200" cy="228600"/>
          </a:xfrm>
          <a:prstGeom prst="rightArrow">
            <a:avLst>
              <a:gd name="adj1" fmla="val 50000"/>
              <a:gd name="adj2" fmla="val 50000"/>
            </a:avLst>
          </a:prstGeom>
          <a:solidFill>
            <a:srgbClr val="80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56" name="AutoShape 18"/>
          <p:cNvSpPr>
            <a:spLocks noChangeArrowheads="1"/>
          </p:cNvSpPr>
          <p:nvPr/>
        </p:nvSpPr>
        <p:spPr bwMode="auto">
          <a:xfrm>
            <a:off x="5867400" y="4083050"/>
            <a:ext cx="457200" cy="228600"/>
          </a:xfrm>
          <a:prstGeom prst="rightArrow">
            <a:avLst>
              <a:gd name="adj1" fmla="val 50000"/>
              <a:gd name="adj2" fmla="val 50000"/>
            </a:avLst>
          </a:prstGeom>
          <a:solidFill>
            <a:srgbClr val="80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57" name="Rectangle 20"/>
          <p:cNvSpPr>
            <a:spLocks noChangeArrowheads="1"/>
          </p:cNvSpPr>
          <p:nvPr/>
        </p:nvSpPr>
        <p:spPr bwMode="auto">
          <a:xfrm>
            <a:off x="685800" y="5715000"/>
            <a:ext cx="8077200" cy="762000"/>
          </a:xfrm>
          <a:prstGeom prst="rect">
            <a:avLst/>
          </a:prstGeom>
          <a:solidFill>
            <a:schemeClr val="bg1"/>
          </a:solidFill>
          <a:ln>
            <a:noFill/>
          </a:ln>
          <a:effectLst/>
          <a:extLst>
            <a:ext uri="{91240B29-F687-4F45-9708-019B960494DF}">
              <a14:hiddenLine xmlns:a14="http://schemas.microsoft.com/office/drawing/2010/main" w="28575"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200" dirty="0">
                <a:latin typeface="Liberation Sans" panose="020B0604020202020204" pitchFamily="34" charset="0"/>
              </a:rPr>
              <a:t>The primary source of revenues is referred to as                    </a:t>
            </a:r>
            <a:r>
              <a:rPr lang="en-US" altLang="en-US" sz="2200" b="1" dirty="0">
                <a:solidFill>
                  <a:schemeClr val="tx2">
                    <a:lumMod val="50000"/>
                  </a:schemeClr>
                </a:solidFill>
                <a:latin typeface="Liberation Sans" panose="020B0604020202020204" pitchFamily="34" charset="0"/>
              </a:rPr>
              <a:t>sales revenue</a:t>
            </a:r>
            <a:r>
              <a:rPr lang="en-US" altLang="en-US" sz="2200" dirty="0">
                <a:solidFill>
                  <a:schemeClr val="tx2">
                    <a:lumMod val="50000"/>
                  </a:schemeClr>
                </a:solidFill>
                <a:latin typeface="Liberation Sans" panose="020B0604020202020204" pitchFamily="34" charset="0"/>
              </a:rPr>
              <a:t> </a:t>
            </a:r>
            <a:r>
              <a:rPr lang="en-US" altLang="en-US" sz="2200" dirty="0">
                <a:latin typeface="Liberation Sans" panose="020B0604020202020204" pitchFamily="34" charset="0"/>
              </a:rPr>
              <a:t>or </a:t>
            </a:r>
            <a:r>
              <a:rPr lang="en-US" altLang="en-US" sz="2200" b="1" dirty="0">
                <a:latin typeface="Liberation Sans" panose="020B0604020202020204" pitchFamily="34" charset="0"/>
              </a:rPr>
              <a:t>sales</a:t>
            </a:r>
            <a:r>
              <a:rPr lang="en-US" altLang="en-US" sz="2200" dirty="0">
                <a:latin typeface="Liberation Sans" panose="020B0604020202020204" pitchFamily="34" charset="0"/>
              </a:rPr>
              <a:t>.</a:t>
            </a:r>
          </a:p>
        </p:txBody>
      </p:sp>
      <p:pic>
        <p:nvPicPr>
          <p:cNvPr id="6160" name="Picture 28" descr="walmart">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697"/>
          <a:stretch/>
        </p:blipFill>
        <p:spPr bwMode="auto">
          <a:xfrm rot="19923125">
            <a:off x="2190960" y="2362586"/>
            <a:ext cx="1866481" cy="4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6" descr="ANd9GcRhX1pE3Ou562T-Qx-OjhgeGG43OEnHyUZfSLd9Cq6b8Yyo2YOeb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692597">
            <a:off x="3431381" y="2166390"/>
            <a:ext cx="22812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AutoShape 32" descr="2Q=="/>
          <p:cNvSpPr>
            <a:spLocks noChangeAspect="1" noChangeArrowheads="1"/>
          </p:cNvSpPr>
          <p:nvPr/>
        </p:nvSpPr>
        <p:spPr bwMode="auto">
          <a:xfrm>
            <a:off x="3733800" y="3349625"/>
            <a:ext cx="1676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3" name="AutoShape 34" descr="2Q=="/>
          <p:cNvSpPr>
            <a:spLocks noChangeAspect="1" noChangeArrowheads="1"/>
          </p:cNvSpPr>
          <p:nvPr/>
        </p:nvSpPr>
        <p:spPr bwMode="auto">
          <a:xfrm>
            <a:off x="3733800" y="3349625"/>
            <a:ext cx="1676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4" name="AutoShape 36" descr="2Q=="/>
          <p:cNvSpPr>
            <a:spLocks noChangeAspect="1" noChangeArrowheads="1"/>
          </p:cNvSpPr>
          <p:nvPr/>
        </p:nvSpPr>
        <p:spPr bwMode="auto">
          <a:xfrm>
            <a:off x="3733800" y="3349625"/>
            <a:ext cx="1676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5" name="AutoShape 40" descr="9k="/>
          <p:cNvSpPr>
            <a:spLocks noChangeAspect="1" noChangeArrowheads="1"/>
          </p:cNvSpPr>
          <p:nvPr/>
        </p:nvSpPr>
        <p:spPr bwMode="auto">
          <a:xfrm>
            <a:off x="3829050" y="3016250"/>
            <a:ext cx="1485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6" name="AutoShape 48" descr="2Q=="/>
          <p:cNvSpPr>
            <a:spLocks noChangeAspect="1" noChangeArrowheads="1"/>
          </p:cNvSpPr>
          <p:nvPr/>
        </p:nvSpPr>
        <p:spPr bwMode="auto">
          <a:xfrm>
            <a:off x="3733800" y="3349625"/>
            <a:ext cx="1676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7" name="AutoShape 50" descr="2Q=="/>
          <p:cNvSpPr>
            <a:spLocks noChangeAspect="1" noChangeArrowheads="1"/>
          </p:cNvSpPr>
          <p:nvPr/>
        </p:nvSpPr>
        <p:spPr bwMode="auto">
          <a:xfrm>
            <a:off x="3733800" y="3349625"/>
            <a:ext cx="1676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6168" name="Text Box 15"/>
          <p:cNvSpPr txBox="1">
            <a:spLocks noChangeArrowheads="1"/>
          </p:cNvSpPr>
          <p:nvPr/>
        </p:nvSpPr>
        <p:spPr bwMode="auto">
          <a:xfrm>
            <a:off x="3850689" y="3290094"/>
            <a:ext cx="1219200" cy="427038"/>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2200" dirty="0">
                <a:latin typeface="Liberation Sans" panose="020B0604020202020204" pitchFamily="34" charset="0"/>
              </a:rPr>
              <a:t>Retailer</a:t>
            </a:r>
          </a:p>
        </p:txBody>
      </p:sp>
      <p:sp>
        <p:nvSpPr>
          <p:cNvPr id="27" name="Isosceles Triangle 2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28" name="TextBox 2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9" name="Rounded Rectangle 2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Describe merchandising operations and inventory systems.</a:t>
            </a:r>
          </a:p>
        </p:txBody>
      </p:sp>
      <p:sp>
        <p:nvSpPr>
          <p:cNvPr id="30" name="TextBox 2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1</a:t>
            </a:r>
          </a:p>
        </p:txBody>
      </p:sp>
      <p:cxnSp>
        <p:nvCxnSpPr>
          <p:cNvPr id="31" name="Straight Connector 3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pic>
        <p:nvPicPr>
          <p:cNvPr id="2" name="Picture 1">
            <a:extLst>
              <a:ext uri="{FF2B5EF4-FFF2-40B4-BE49-F238E27FC236}">
                <a16:creationId xmlns:a16="http://schemas.microsoft.com/office/drawing/2014/main" id="{A3B3CA33-D915-4FCE-9167-F7670CE9DADF}"/>
              </a:ext>
            </a:extLst>
          </p:cNvPr>
          <p:cNvPicPr>
            <a:picLocks noChangeAspect="1"/>
          </p:cNvPicPr>
          <p:nvPr/>
        </p:nvPicPr>
        <p:blipFill>
          <a:blip r:embed="rId6"/>
          <a:stretch>
            <a:fillRect/>
          </a:stretch>
        </p:blipFill>
        <p:spPr>
          <a:xfrm>
            <a:off x="5991225" y="1357249"/>
            <a:ext cx="2619375" cy="1743075"/>
          </a:xfrm>
          <a:prstGeom prst="rect">
            <a:avLst/>
          </a:prstGeom>
        </p:spPr>
      </p:pic>
      <p:pic>
        <p:nvPicPr>
          <p:cNvPr id="3" name="Picture 2">
            <a:extLst>
              <a:ext uri="{FF2B5EF4-FFF2-40B4-BE49-F238E27FC236}">
                <a16:creationId xmlns:a16="http://schemas.microsoft.com/office/drawing/2014/main" id="{CF27330F-24CC-453F-9F76-9C6687EEC0BC}"/>
              </a:ext>
            </a:extLst>
          </p:cNvPr>
          <p:cNvPicPr>
            <a:picLocks noChangeAspect="1"/>
          </p:cNvPicPr>
          <p:nvPr/>
        </p:nvPicPr>
        <p:blipFill rotWithShape="1">
          <a:blip r:embed="rId7"/>
          <a:srcRect l="10000" t="17862" r="44192" b="35555"/>
          <a:stretch/>
        </p:blipFill>
        <p:spPr>
          <a:xfrm>
            <a:off x="856346" y="3451194"/>
            <a:ext cx="1590427" cy="1293844"/>
          </a:xfrm>
          <a:prstGeom prst="rect">
            <a:avLst/>
          </a:prstGeom>
        </p:spPr>
      </p:pic>
      <p:pic>
        <p:nvPicPr>
          <p:cNvPr id="4" name="Picture 3">
            <a:extLst>
              <a:ext uri="{FF2B5EF4-FFF2-40B4-BE49-F238E27FC236}">
                <a16:creationId xmlns:a16="http://schemas.microsoft.com/office/drawing/2014/main" id="{D7548CD6-4FB6-4877-A6BF-490A3C87BD03}"/>
              </a:ext>
            </a:extLst>
          </p:cNvPr>
          <p:cNvPicPr>
            <a:picLocks noChangeAspect="1"/>
          </p:cNvPicPr>
          <p:nvPr/>
        </p:nvPicPr>
        <p:blipFill>
          <a:blip r:embed="rId8"/>
          <a:stretch>
            <a:fillRect/>
          </a:stretch>
        </p:blipFill>
        <p:spPr>
          <a:xfrm>
            <a:off x="3506601" y="4875213"/>
            <a:ext cx="1845518" cy="446057"/>
          </a:xfrm>
          <a:prstGeom prst="rect">
            <a:avLst/>
          </a:prstGeom>
        </p:spPr>
      </p:pic>
      <p:pic>
        <p:nvPicPr>
          <p:cNvPr id="5" name="Picture 4">
            <a:extLst>
              <a:ext uri="{FF2B5EF4-FFF2-40B4-BE49-F238E27FC236}">
                <a16:creationId xmlns:a16="http://schemas.microsoft.com/office/drawing/2014/main" id="{A1B07ED3-8FFA-4F02-B5F8-D75B23BA41BE}"/>
              </a:ext>
            </a:extLst>
          </p:cNvPr>
          <p:cNvPicPr>
            <a:picLocks noChangeAspect="1"/>
          </p:cNvPicPr>
          <p:nvPr/>
        </p:nvPicPr>
        <p:blipFill>
          <a:blip r:embed="rId9"/>
          <a:stretch>
            <a:fillRect/>
          </a:stretch>
        </p:blipFill>
        <p:spPr>
          <a:xfrm>
            <a:off x="3623686" y="3717132"/>
            <a:ext cx="1676400" cy="1089660"/>
          </a:xfrm>
          <a:prstGeom prst="rect">
            <a:avLst/>
          </a:prstGeom>
        </p:spPr>
      </p:pic>
      <p:pic>
        <p:nvPicPr>
          <p:cNvPr id="6" name="Picture 5">
            <a:extLst>
              <a:ext uri="{FF2B5EF4-FFF2-40B4-BE49-F238E27FC236}">
                <a16:creationId xmlns:a16="http://schemas.microsoft.com/office/drawing/2014/main" id="{464BB685-2922-4973-9804-0567F008B283}"/>
              </a:ext>
            </a:extLst>
          </p:cNvPr>
          <p:cNvPicPr>
            <a:picLocks noChangeAspect="1"/>
          </p:cNvPicPr>
          <p:nvPr/>
        </p:nvPicPr>
        <p:blipFill rotWithShape="1">
          <a:blip r:embed="rId10"/>
          <a:srcRect t="11970"/>
          <a:stretch/>
        </p:blipFill>
        <p:spPr>
          <a:xfrm>
            <a:off x="6990864" y="3405123"/>
            <a:ext cx="1111294" cy="1470089"/>
          </a:xfrm>
          <a:prstGeom prst="rect">
            <a:avLst/>
          </a:prstGeom>
        </p:spPr>
      </p:pic>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40" name="Text Box 4"/>
          <p:cNvSpPr txBox="1">
            <a:spLocks noChangeArrowheads="1"/>
          </p:cNvSpPr>
          <p:nvPr/>
        </p:nvSpPr>
        <p:spPr bwMode="auto">
          <a:xfrm>
            <a:off x="1981200" y="3487738"/>
            <a:ext cx="6705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3,800</a:t>
            </a:r>
          </a:p>
        </p:txBody>
      </p:sp>
      <p:sp>
        <p:nvSpPr>
          <p:cNvPr id="29701" name="Text Box 5"/>
          <p:cNvSpPr txBox="1">
            <a:spLocks noChangeArrowheads="1"/>
          </p:cNvSpPr>
          <p:nvPr/>
        </p:nvSpPr>
        <p:spPr bwMode="auto">
          <a:xfrm>
            <a:off x="533400" y="3487738"/>
            <a:ext cx="990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4</a:t>
            </a:r>
          </a:p>
        </p:txBody>
      </p:sp>
      <p:sp>
        <p:nvSpPr>
          <p:cNvPr id="884742" name="Text Box 6"/>
          <p:cNvSpPr txBox="1">
            <a:spLocks noChangeArrowheads="1"/>
          </p:cNvSpPr>
          <p:nvPr/>
        </p:nvSpPr>
        <p:spPr bwMode="auto">
          <a:xfrm>
            <a:off x="1981200" y="3992563"/>
            <a:ext cx="6705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Revenue 		3,800</a:t>
            </a:r>
          </a:p>
        </p:txBody>
      </p:sp>
      <p:sp>
        <p:nvSpPr>
          <p:cNvPr id="29703" name="Text Box 7"/>
          <p:cNvSpPr txBox="1">
            <a:spLocks noChangeArrowheads="1"/>
          </p:cNvSpPr>
          <p:nvPr/>
        </p:nvSpPr>
        <p:spPr bwMode="auto">
          <a:xfrm>
            <a:off x="609600" y="1295400"/>
            <a:ext cx="7696200"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80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PW Audio Supply records the sale of $3,800 on May 4 to Sauk Stereo on account (Illustration 5-5) as follows (assume the merchandise cost PW Audio Supply $2,400).</a:t>
            </a:r>
          </a:p>
        </p:txBody>
      </p:sp>
      <p:sp>
        <p:nvSpPr>
          <p:cNvPr id="884744" name="Text Box 8"/>
          <p:cNvSpPr txBox="1">
            <a:spLocks noChangeArrowheads="1"/>
          </p:cNvSpPr>
          <p:nvPr/>
        </p:nvSpPr>
        <p:spPr bwMode="auto">
          <a:xfrm>
            <a:off x="1981200" y="4859338"/>
            <a:ext cx="6705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Cost of Goods Sold	2,400</a:t>
            </a:r>
          </a:p>
        </p:txBody>
      </p:sp>
      <p:sp>
        <p:nvSpPr>
          <p:cNvPr id="29705" name="Text Box 9"/>
          <p:cNvSpPr txBox="1">
            <a:spLocks noChangeArrowheads="1"/>
          </p:cNvSpPr>
          <p:nvPr/>
        </p:nvSpPr>
        <p:spPr bwMode="auto">
          <a:xfrm>
            <a:off x="533400" y="4859338"/>
            <a:ext cx="990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300" b="0" dirty="0">
                <a:solidFill>
                  <a:schemeClr val="tx1"/>
                </a:solidFill>
                <a:latin typeface="Liberation Sans" panose="020B0604020202020204" pitchFamily="34" charset="0"/>
                <a:cs typeface="Arial" charset="0"/>
              </a:rPr>
              <a:t>4</a:t>
            </a:r>
          </a:p>
        </p:txBody>
      </p:sp>
      <p:sp>
        <p:nvSpPr>
          <p:cNvPr id="884746" name="Text Box 10"/>
          <p:cNvSpPr txBox="1">
            <a:spLocks noChangeArrowheads="1"/>
          </p:cNvSpPr>
          <p:nvPr/>
        </p:nvSpPr>
        <p:spPr bwMode="auto">
          <a:xfrm>
            <a:off x="1981200" y="5364163"/>
            <a:ext cx="67056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5715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Inventory 		2,400</a:t>
            </a:r>
          </a:p>
        </p:txBody>
      </p:sp>
      <p:sp>
        <p:nvSpPr>
          <p:cNvPr id="12"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Recording Sales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wipe(left)">
                                      <p:cBhvr>
                                        <p:cTn id="7" dur="500"/>
                                        <p:tgtEl>
                                          <p:spTgt spid="8847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4742"/>
                                        </p:tgtEl>
                                        <p:attrNameLst>
                                          <p:attrName>style.visibility</p:attrName>
                                        </p:attrNameLst>
                                      </p:cBhvr>
                                      <p:to>
                                        <p:strVal val="visible"/>
                                      </p:to>
                                    </p:set>
                                    <p:animEffect transition="in" filter="wipe(left)">
                                      <p:cBhvr>
                                        <p:cTn id="12" dur="500"/>
                                        <p:tgtEl>
                                          <p:spTgt spid="884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4744"/>
                                        </p:tgtEl>
                                        <p:attrNameLst>
                                          <p:attrName>style.visibility</p:attrName>
                                        </p:attrNameLst>
                                      </p:cBhvr>
                                      <p:to>
                                        <p:strVal val="visible"/>
                                      </p:to>
                                    </p:set>
                                    <p:animEffect transition="in" filter="wipe(left)">
                                      <p:cBhvr>
                                        <p:cTn id="17" dur="500"/>
                                        <p:tgtEl>
                                          <p:spTgt spid="8847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4746"/>
                                        </p:tgtEl>
                                        <p:attrNameLst>
                                          <p:attrName>style.visibility</p:attrName>
                                        </p:attrNameLst>
                                      </p:cBhvr>
                                      <p:to>
                                        <p:strVal val="visible"/>
                                      </p:to>
                                    </p:set>
                                    <p:animEffect transition="in" filter="wipe(left)">
                                      <p:cBhvr>
                                        <p:cTn id="22"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autoUpdateAnimBg="0"/>
      <p:bldP spid="884742" grpId="0" autoUpdateAnimBg="0"/>
      <p:bldP spid="884744" grpId="0" autoUpdateAnimBg="0"/>
      <p:bldP spid="88474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75" y="259770"/>
            <a:ext cx="8550725" cy="61410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02509" name="Rectangle 13"/>
          <p:cNvSpPr>
            <a:spLocks noChangeArrowheads="1"/>
          </p:cNvSpPr>
          <p:nvPr/>
        </p:nvSpPr>
        <p:spPr bwMode="auto">
          <a:xfrm>
            <a:off x="1478235" y="3290248"/>
            <a:ext cx="881653" cy="304800"/>
          </a:xfrm>
          <a:prstGeom prst="rect">
            <a:avLst/>
          </a:prstGeom>
          <a:solidFill>
            <a:schemeClr val="accent3"/>
          </a:solidFill>
          <a:ln w="19050" cap="sq">
            <a:solidFill>
              <a:schemeClr val="tx1"/>
            </a:solidFill>
            <a:miter lim="800000"/>
            <a:headEnd type="none" w="sm" len="sm"/>
            <a:tailEnd type="none" w="sm" len="sm"/>
          </a:ln>
          <a:effectLs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p>
        </p:txBody>
      </p:sp>
      <p:sp>
        <p:nvSpPr>
          <p:cNvPr id="1002510" name="Rectangle 14"/>
          <p:cNvSpPr>
            <a:spLocks noChangeArrowheads="1"/>
          </p:cNvSpPr>
          <p:nvPr/>
        </p:nvSpPr>
        <p:spPr bwMode="auto">
          <a:xfrm>
            <a:off x="353704" y="4011304"/>
            <a:ext cx="8407350" cy="2338459"/>
          </a:xfrm>
          <a:prstGeom prst="rect">
            <a:avLst/>
          </a:prstGeom>
          <a:solidFill>
            <a:schemeClr val="bg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p>
        </p:txBody>
      </p:sp>
      <p:sp>
        <p:nvSpPr>
          <p:cNvPr id="5"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pic>
        <p:nvPicPr>
          <p:cNvPr id="2" name="Picture 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704" y="389769"/>
            <a:ext cx="104775" cy="10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002509"/>
                                        </p:tgtEl>
                                      </p:cBhvr>
                                    </p:animEffect>
                                    <p:set>
                                      <p:cBhvr>
                                        <p:cTn id="7" dur="1" fill="hold">
                                          <p:stCondLst>
                                            <p:cond delay="499"/>
                                          </p:stCondLst>
                                        </p:cTn>
                                        <p:tgtEl>
                                          <p:spTgt spid="10025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002510"/>
                                        </p:tgtEl>
                                      </p:cBhvr>
                                    </p:animEffect>
                                    <p:set>
                                      <p:cBhvr>
                                        <p:cTn id="12" dur="1" fill="hold">
                                          <p:stCondLst>
                                            <p:cond delay="499"/>
                                          </p:stCondLst>
                                        </p:cTn>
                                        <p:tgtEl>
                                          <p:spTgt spid="10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9" grpId="0" animBg="1"/>
      <p:bldP spid="10025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6150" y="1600200"/>
            <a:ext cx="5181600" cy="1738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8975">
              <a:spcBef>
                <a:spcPct val="65000"/>
              </a:spcBef>
              <a:buClr>
                <a:srgbClr val="CC0000"/>
              </a:buClr>
              <a:buSzPct val="80000"/>
              <a:buFont typeface="Wingdings" pitchFamily="2" charset="2"/>
              <a:buChar char="u"/>
            </a:pPr>
            <a:r>
              <a:rPr lang="en-US" altLang="en-US" sz="2200" dirty="0">
                <a:solidFill>
                  <a:schemeClr val="tx1"/>
                </a:solidFill>
                <a:latin typeface="Liberation Sans" panose="020B0604020202020204" pitchFamily="34" charset="0"/>
              </a:rPr>
              <a:t>“</a:t>
            </a:r>
            <a:r>
              <a:rPr lang="en-US" altLang="en-US" sz="2300" dirty="0">
                <a:solidFill>
                  <a:schemeClr val="tx1"/>
                </a:solidFill>
                <a:latin typeface="Liberation Sans" panose="020B0604020202020204" pitchFamily="34" charset="0"/>
              </a:rPr>
              <a:t>Flip side”</a:t>
            </a:r>
            <a:r>
              <a:rPr lang="en-US" altLang="en-US" sz="2300" b="0" dirty="0">
                <a:solidFill>
                  <a:schemeClr val="tx1"/>
                </a:solidFill>
                <a:latin typeface="Liberation Sans" panose="020B0604020202020204" pitchFamily="34" charset="0"/>
              </a:rPr>
              <a:t> of purchase returns and allowances.</a:t>
            </a:r>
          </a:p>
          <a:p>
            <a:pPr marL="688975">
              <a:spcBef>
                <a:spcPct val="65000"/>
              </a:spcBef>
              <a:buClr>
                <a:srgbClr val="CC0000"/>
              </a:buClr>
              <a:buSzPct val="80000"/>
              <a:buFont typeface="Wingdings" pitchFamily="2" charset="2"/>
              <a:buChar char="u"/>
            </a:pPr>
            <a:r>
              <a:rPr lang="en-US" altLang="en-US" sz="2300" dirty="0">
                <a:solidFill>
                  <a:schemeClr val="tx2">
                    <a:lumMod val="50000"/>
                  </a:schemeClr>
                </a:solidFill>
                <a:latin typeface="Liberation Sans" panose="020B0604020202020204" pitchFamily="34" charset="0"/>
              </a:rPr>
              <a:t>Contra revenue account</a:t>
            </a:r>
            <a:r>
              <a:rPr lang="en-US" altLang="en-US" sz="2300" b="0" dirty="0">
                <a:solidFill>
                  <a:schemeClr val="tx2">
                    <a:lumMod val="50000"/>
                  </a:schemeClr>
                </a:solidFill>
                <a:latin typeface="Liberation Sans" panose="020B0604020202020204" pitchFamily="34" charset="0"/>
              </a:rPr>
              <a:t> </a:t>
            </a:r>
            <a:r>
              <a:rPr lang="en-US" altLang="en-US" sz="2300" b="0" dirty="0">
                <a:solidFill>
                  <a:schemeClr val="tx1"/>
                </a:solidFill>
                <a:latin typeface="Liberation Sans" panose="020B0604020202020204" pitchFamily="34" charset="0"/>
              </a:rPr>
              <a:t>to Sales Revenue (debit).</a:t>
            </a:r>
          </a:p>
        </p:txBody>
      </p:sp>
      <p:sp>
        <p:nvSpPr>
          <p:cNvPr id="7"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RETURNS AND ALLOWANCES</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pic>
        <p:nvPicPr>
          <p:cNvPr id="6"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47753" y="1371600"/>
            <a:ext cx="3943847" cy="21953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883981"/>
            <a:ext cx="8686800" cy="1902059"/>
          </a:xfrm>
          <a:prstGeom prst="rect">
            <a:avLst/>
          </a:prstGeom>
        </p:spPr>
        <p:txBody>
          <a:bodyPr wrap="square">
            <a:spAutoFit/>
          </a:bodyPr>
          <a:lstStyle/>
          <a:p>
            <a:pPr marL="688975" algn="l">
              <a:spcBef>
                <a:spcPct val="65000"/>
              </a:spcBef>
              <a:buClr>
                <a:srgbClr val="CC0000"/>
              </a:buClr>
              <a:buSzPct val="80000"/>
              <a:buFont typeface="Wingdings" pitchFamily="2" charset="2"/>
              <a:buChar char="u"/>
            </a:pPr>
            <a:r>
              <a:rPr lang="en-US" altLang="en-US" sz="2300" dirty="0">
                <a:latin typeface="Liberation Sans" panose="020B0604020202020204" pitchFamily="34" charset="0"/>
              </a:rPr>
              <a:t>Sales not reduced (debited) because:</a:t>
            </a:r>
          </a:p>
          <a:p>
            <a:pPr marL="1382713" lvl="1" indent="-468313" algn="l">
              <a:spcBef>
                <a:spcPct val="65000"/>
              </a:spcBef>
              <a:buClr>
                <a:srgbClr val="CC0000"/>
              </a:buClr>
              <a:buSzPct val="80000"/>
              <a:buFont typeface="Arial" charset="0"/>
              <a:buChar char="►"/>
            </a:pPr>
            <a:r>
              <a:rPr lang="en-US" altLang="en-US" sz="2200" dirty="0">
                <a:latin typeface="Liberation Sans" panose="020B0604020202020204" pitchFamily="34" charset="0"/>
              </a:rPr>
              <a:t>Would obscure importance of sales returns and allowances as a percentage of sales. </a:t>
            </a:r>
          </a:p>
          <a:p>
            <a:pPr marL="1382713" lvl="1" indent="-468313" algn="l">
              <a:spcBef>
                <a:spcPct val="65000"/>
              </a:spcBef>
              <a:buClr>
                <a:srgbClr val="CC0000"/>
              </a:buClr>
              <a:buSzPct val="80000"/>
              <a:buFont typeface="Arial" charset="0"/>
              <a:buChar char="►"/>
            </a:pPr>
            <a:r>
              <a:rPr lang="en-US" altLang="en-US" sz="2200" dirty="0">
                <a:latin typeface="Liberation Sans" panose="020B0604020202020204" pitchFamily="34" charset="0"/>
              </a:rPr>
              <a:t>Could distort comparisons.</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1048323"/>
            <a:ext cx="7924800" cy="230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Prepare the entry PW Audio Supply would make to record the credit for returned goods that had a $300 selling price (assume a $140 cost).  Assume the </a:t>
            </a:r>
            <a:r>
              <a:rPr lang="en-US" altLang="en-US" sz="2300" dirty="0">
                <a:solidFill>
                  <a:schemeClr val="tx1"/>
                </a:solidFill>
                <a:latin typeface="Liberation Sans" panose="020B0604020202020204" pitchFamily="34" charset="0"/>
              </a:rPr>
              <a:t>goods were not defective </a:t>
            </a:r>
            <a:r>
              <a:rPr lang="en-US" altLang="en-US" sz="2300" b="0" dirty="0">
                <a:solidFill>
                  <a:schemeClr val="tx1"/>
                </a:solidFill>
                <a:latin typeface="Liberation Sans" panose="020B0604020202020204" pitchFamily="34" charset="0"/>
              </a:rPr>
              <a:t>(we are taking them back from the customer).</a:t>
            </a:r>
          </a:p>
        </p:txBody>
      </p:sp>
      <p:sp>
        <p:nvSpPr>
          <p:cNvPr id="888837" name="Text Box 5"/>
          <p:cNvSpPr txBox="1">
            <a:spLocks noChangeArrowheads="1"/>
          </p:cNvSpPr>
          <p:nvPr/>
        </p:nvSpPr>
        <p:spPr bwMode="auto">
          <a:xfrm>
            <a:off x="1905000" y="3352800"/>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50292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292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Returns and Allowances  	300</a:t>
            </a:r>
          </a:p>
        </p:txBody>
      </p:sp>
      <p:sp>
        <p:nvSpPr>
          <p:cNvPr id="32774" name="Text Box 6"/>
          <p:cNvSpPr txBox="1">
            <a:spLocks noChangeArrowheads="1"/>
          </p:cNvSpPr>
          <p:nvPr/>
        </p:nvSpPr>
        <p:spPr bwMode="auto">
          <a:xfrm>
            <a:off x="609600" y="3352800"/>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8</a:t>
            </a:r>
          </a:p>
        </p:txBody>
      </p:sp>
      <p:sp>
        <p:nvSpPr>
          <p:cNvPr id="888839" name="Text Box 7"/>
          <p:cNvSpPr txBox="1">
            <a:spLocks noChangeArrowheads="1"/>
          </p:cNvSpPr>
          <p:nvPr/>
        </p:nvSpPr>
        <p:spPr bwMode="auto">
          <a:xfrm>
            <a:off x="1905000" y="3856038"/>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60579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60579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300</a:t>
            </a:r>
          </a:p>
        </p:txBody>
      </p:sp>
      <p:sp>
        <p:nvSpPr>
          <p:cNvPr id="888840" name="Text Box 8"/>
          <p:cNvSpPr txBox="1">
            <a:spLocks noChangeArrowheads="1"/>
          </p:cNvSpPr>
          <p:nvPr/>
        </p:nvSpPr>
        <p:spPr bwMode="auto">
          <a:xfrm>
            <a:off x="1905000" y="4602163"/>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50292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292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Inventory  	140</a:t>
            </a:r>
          </a:p>
        </p:txBody>
      </p:sp>
      <p:sp>
        <p:nvSpPr>
          <p:cNvPr id="32777" name="Text Box 9"/>
          <p:cNvSpPr txBox="1">
            <a:spLocks noChangeArrowheads="1"/>
          </p:cNvSpPr>
          <p:nvPr/>
        </p:nvSpPr>
        <p:spPr bwMode="auto">
          <a:xfrm>
            <a:off x="304800" y="4602163"/>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300" b="0" dirty="0">
                <a:solidFill>
                  <a:schemeClr val="tx1"/>
                </a:solidFill>
                <a:latin typeface="Liberation Sans" panose="020B0604020202020204" pitchFamily="34" charset="0"/>
                <a:cs typeface="Arial" charset="0"/>
              </a:rPr>
              <a:t>8</a:t>
            </a:r>
          </a:p>
        </p:txBody>
      </p:sp>
      <p:sp>
        <p:nvSpPr>
          <p:cNvPr id="888842" name="Text Box 10"/>
          <p:cNvSpPr txBox="1">
            <a:spLocks noChangeArrowheads="1"/>
          </p:cNvSpPr>
          <p:nvPr/>
        </p:nvSpPr>
        <p:spPr bwMode="auto">
          <a:xfrm>
            <a:off x="1905000" y="5105400"/>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60579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60579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Cost of Goods Sold		140</a:t>
            </a:r>
          </a:p>
        </p:txBody>
      </p:sp>
      <p:sp>
        <p:nvSpPr>
          <p:cNvPr id="12"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a:t>
            </a:r>
            <a:r>
              <a:rPr lang="en-US" altLang="en-US" sz="3200" b="1" dirty="0">
                <a:solidFill>
                  <a:schemeClr val="accent6"/>
                </a:solidFill>
                <a:latin typeface="Liberation Sans" panose="020B0604020202020204" pitchFamily="34" charset="0"/>
              </a:rPr>
              <a:t>RETURNS</a:t>
            </a:r>
            <a:r>
              <a:rPr lang="en-US" altLang="en-US" sz="3200" b="1" dirty="0">
                <a:solidFill>
                  <a:schemeClr val="tx2">
                    <a:lumMod val="50000"/>
                  </a:schemeClr>
                </a:solidFill>
                <a:latin typeface="Liberation Sans" panose="020B0604020202020204" pitchFamily="34" charset="0"/>
              </a:rPr>
              <a:t> AND ALLOWANCES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8837"/>
                                        </p:tgtEl>
                                        <p:attrNameLst>
                                          <p:attrName>style.visibility</p:attrName>
                                        </p:attrNameLst>
                                      </p:cBhvr>
                                      <p:to>
                                        <p:strVal val="visible"/>
                                      </p:to>
                                    </p:set>
                                    <p:animEffect transition="in" filter="wipe(left)">
                                      <p:cBhvr>
                                        <p:cTn id="7" dur="500"/>
                                        <p:tgtEl>
                                          <p:spTgt spid="8888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8839"/>
                                        </p:tgtEl>
                                        <p:attrNameLst>
                                          <p:attrName>style.visibility</p:attrName>
                                        </p:attrNameLst>
                                      </p:cBhvr>
                                      <p:to>
                                        <p:strVal val="visible"/>
                                      </p:to>
                                    </p:set>
                                    <p:animEffect transition="in" filter="wipe(left)">
                                      <p:cBhvr>
                                        <p:cTn id="12" dur="500"/>
                                        <p:tgtEl>
                                          <p:spTgt spid="8888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8840"/>
                                        </p:tgtEl>
                                        <p:attrNameLst>
                                          <p:attrName>style.visibility</p:attrName>
                                        </p:attrNameLst>
                                      </p:cBhvr>
                                      <p:to>
                                        <p:strVal val="visible"/>
                                      </p:to>
                                    </p:set>
                                    <p:animEffect transition="in" filter="wipe(left)">
                                      <p:cBhvr>
                                        <p:cTn id="17" dur="500"/>
                                        <p:tgtEl>
                                          <p:spTgt spid="8888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8842"/>
                                        </p:tgtEl>
                                        <p:attrNameLst>
                                          <p:attrName>style.visibility</p:attrName>
                                        </p:attrNameLst>
                                      </p:cBhvr>
                                      <p:to>
                                        <p:strVal val="visible"/>
                                      </p:to>
                                    </p:set>
                                    <p:animEffect transition="in" filter="wipe(left)">
                                      <p:cBhvr>
                                        <p:cTn id="22" dur="500"/>
                                        <p:tgtEl>
                                          <p:spTgt spid="888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7" grpId="0" autoUpdateAnimBg="0"/>
      <p:bldP spid="888839" grpId="0" autoUpdateAnimBg="0"/>
      <p:bldP spid="888840" grpId="0" autoUpdateAnimBg="0"/>
      <p:bldP spid="88884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934200" cy="554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RETURNS AND </a:t>
            </a:r>
            <a:r>
              <a:rPr lang="en-US" altLang="en-US" sz="3200" b="1" dirty="0">
                <a:solidFill>
                  <a:srgbClr val="FF0000"/>
                </a:solidFill>
                <a:latin typeface="Liberation Sans" panose="020B0604020202020204" pitchFamily="34" charset="0"/>
              </a:rPr>
              <a:t>ALLOWANCES</a:t>
            </a: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2234713158"/>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5"/>
          <p:cNvSpPr txBox="1">
            <a:spLocks noChangeArrowheads="1"/>
          </p:cNvSpPr>
          <p:nvPr/>
        </p:nvSpPr>
        <p:spPr bwMode="auto">
          <a:xfrm>
            <a:off x="1905000" y="2895600"/>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50292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292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Returns and Allowances  	300</a:t>
            </a:r>
          </a:p>
        </p:txBody>
      </p:sp>
      <p:sp>
        <p:nvSpPr>
          <p:cNvPr id="33797" name="Text Box 7"/>
          <p:cNvSpPr txBox="1">
            <a:spLocks noChangeArrowheads="1"/>
          </p:cNvSpPr>
          <p:nvPr/>
        </p:nvSpPr>
        <p:spPr bwMode="auto">
          <a:xfrm>
            <a:off x="1905000" y="3398838"/>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60579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60579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300</a:t>
            </a:r>
          </a:p>
        </p:txBody>
      </p:sp>
      <p:sp>
        <p:nvSpPr>
          <p:cNvPr id="890888" name="Text Box 8"/>
          <p:cNvSpPr txBox="1">
            <a:spLocks noChangeArrowheads="1"/>
          </p:cNvSpPr>
          <p:nvPr/>
        </p:nvSpPr>
        <p:spPr bwMode="auto">
          <a:xfrm>
            <a:off x="1905000" y="4144963"/>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50292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50292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50292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50292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Inventory  	50</a:t>
            </a:r>
          </a:p>
        </p:txBody>
      </p:sp>
      <p:sp>
        <p:nvSpPr>
          <p:cNvPr id="890890" name="Text Box 10"/>
          <p:cNvSpPr txBox="1">
            <a:spLocks noChangeArrowheads="1"/>
          </p:cNvSpPr>
          <p:nvPr/>
        </p:nvSpPr>
        <p:spPr bwMode="auto">
          <a:xfrm>
            <a:off x="1905000" y="4648200"/>
            <a:ext cx="6781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60579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60579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60579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6057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Cost of Goods Sold		50</a:t>
            </a:r>
          </a:p>
        </p:txBody>
      </p:sp>
      <p:sp>
        <p:nvSpPr>
          <p:cNvPr id="33800" name="Text Box 11"/>
          <p:cNvSpPr txBox="1">
            <a:spLocks noChangeArrowheads="1"/>
          </p:cNvSpPr>
          <p:nvPr/>
        </p:nvSpPr>
        <p:spPr bwMode="auto">
          <a:xfrm>
            <a:off x="609600" y="1295400"/>
            <a:ext cx="79248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Assume the </a:t>
            </a:r>
            <a:r>
              <a:rPr lang="en-US" altLang="en-US" sz="2300" dirty="0">
                <a:solidFill>
                  <a:schemeClr val="tx1"/>
                </a:solidFill>
                <a:latin typeface="Liberation Sans" panose="020B0604020202020204" pitchFamily="34" charset="0"/>
              </a:rPr>
              <a:t>returned goods were defective</a:t>
            </a:r>
            <a:r>
              <a:rPr lang="en-US" altLang="en-US" sz="2300" b="0" dirty="0">
                <a:solidFill>
                  <a:schemeClr val="tx1"/>
                </a:solidFill>
                <a:latin typeface="Liberation Sans" panose="020B0604020202020204" pitchFamily="34" charset="0"/>
              </a:rPr>
              <a:t> and had a “damaged”/scrap value of $50, PW Audio would make the following entries:</a:t>
            </a:r>
          </a:p>
        </p:txBody>
      </p:sp>
      <p:sp>
        <p:nvSpPr>
          <p:cNvPr id="33802" name="Text Box 13"/>
          <p:cNvSpPr txBox="1">
            <a:spLocks noChangeArrowheads="1"/>
          </p:cNvSpPr>
          <p:nvPr/>
        </p:nvSpPr>
        <p:spPr bwMode="auto">
          <a:xfrm>
            <a:off x="609600" y="2895600"/>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8</a:t>
            </a:r>
          </a:p>
        </p:txBody>
      </p:sp>
      <p:sp>
        <p:nvSpPr>
          <p:cNvPr id="33803" name="Text Box 14"/>
          <p:cNvSpPr txBox="1">
            <a:spLocks noChangeArrowheads="1"/>
          </p:cNvSpPr>
          <p:nvPr/>
        </p:nvSpPr>
        <p:spPr bwMode="auto">
          <a:xfrm>
            <a:off x="304800" y="4144963"/>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r">
              <a:spcBef>
                <a:spcPct val="50000"/>
              </a:spcBef>
              <a:buClrTx/>
              <a:buSzTx/>
              <a:buFontTx/>
              <a:buNone/>
            </a:pPr>
            <a:r>
              <a:rPr lang="en-US" altLang="en-US" sz="2300" b="0" dirty="0">
                <a:solidFill>
                  <a:schemeClr val="tx1"/>
                </a:solidFill>
                <a:latin typeface="Liberation Sans" panose="020B0604020202020204" pitchFamily="34" charset="0"/>
                <a:cs typeface="Arial" charset="0"/>
              </a:rPr>
              <a:t>8</a:t>
            </a:r>
          </a:p>
        </p:txBody>
      </p:sp>
      <p:sp>
        <p:nvSpPr>
          <p:cNvPr id="12"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RETURNS AND </a:t>
            </a:r>
            <a:r>
              <a:rPr lang="en-US" altLang="en-US" sz="3200" b="1" dirty="0">
                <a:solidFill>
                  <a:schemeClr val="accent6"/>
                </a:solidFill>
                <a:latin typeface="Liberation Sans" panose="020B0604020202020204" pitchFamily="34" charset="0"/>
              </a:rPr>
              <a:t>ALLOWANCES</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888"/>
                                        </p:tgtEl>
                                        <p:attrNameLst>
                                          <p:attrName>style.visibility</p:attrName>
                                        </p:attrNameLst>
                                      </p:cBhvr>
                                      <p:to>
                                        <p:strVal val="visible"/>
                                      </p:to>
                                    </p:set>
                                    <p:animEffect transition="in" filter="wipe(left)">
                                      <p:cBhvr>
                                        <p:cTn id="7" dur="500"/>
                                        <p:tgtEl>
                                          <p:spTgt spid="890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890"/>
                                        </p:tgtEl>
                                        <p:attrNameLst>
                                          <p:attrName>style.visibility</p:attrName>
                                        </p:attrNameLst>
                                      </p:cBhvr>
                                      <p:to>
                                        <p:strVal val="visible"/>
                                      </p:to>
                                    </p:set>
                                    <p:animEffect transition="in" filter="wipe(left)">
                                      <p:cBhvr>
                                        <p:cTn id="12" dur="500"/>
                                        <p:tgtEl>
                                          <p:spTgt spid="890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8" grpId="0" autoUpdateAnimBg="0"/>
      <p:bldP spid="8908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622344"/>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dirty="0">
                <a:latin typeface="Liberation Sans" panose="020B0604020202020204" pitchFamily="34" charset="0"/>
              </a:rPr>
              <a:t>The cost of goods sold is determined and recorded each time a sale occurs in: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periodic inventory system only.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a perpetual inventory system only.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both a periodic and perpetual inventory system.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neither a periodic nor perpetual inventory system.</a:t>
            </a:r>
          </a:p>
        </p:txBody>
      </p:sp>
      <p:sp>
        <p:nvSpPr>
          <p:cNvPr id="7"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RETURNS AND ALLOWANCES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26941066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rgbClr val="0099CC"/>
          </a:solidFill>
          <a:ln>
            <a:noFill/>
          </a:ln>
          <a:effectLst/>
        </p:spPr>
        <p:txBody>
          <a:bodyPr lIns="90488" tIns="44450" rIns="90488" bIns="44450" anchor="ctr" anchorCtr="0"/>
          <a:lstStyle/>
          <a:p>
            <a:pPr marL="53975"/>
            <a:r>
              <a:rPr lang="en-US" altLang="en-US" sz="2800" b="1"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2" name="Rectangle 1"/>
          <p:cNvSpPr/>
          <p:nvPr/>
        </p:nvSpPr>
        <p:spPr>
          <a:xfrm>
            <a:off x="457200" y="1219200"/>
            <a:ext cx="8001000" cy="4965590"/>
          </a:xfrm>
          <a:prstGeom prst="rect">
            <a:avLst/>
          </a:prstGeom>
        </p:spPr>
        <p:txBody>
          <a:bodyPr wrap="square">
            <a:spAutoFit/>
          </a:bodyPr>
          <a:lstStyle/>
          <a:p>
            <a:pPr algn="just">
              <a:lnSpc>
                <a:spcPct val="114000"/>
              </a:lnSpc>
            </a:pPr>
            <a:r>
              <a:rPr lang="en-US" sz="2100" b="1" dirty="0">
                <a:latin typeface="Liberation Sans" panose="020B0604020202020204" pitchFamily="34" charset="0"/>
              </a:rPr>
              <a:t>The Point of No Returns?</a:t>
            </a:r>
            <a:endParaRPr lang="en-US" sz="2100" b="1" i="0" dirty="0">
              <a:solidFill>
                <a:schemeClr val="tx1"/>
              </a:solidFill>
              <a:effectLst/>
              <a:latin typeface="Liberation Sans" panose="020B0604020202020204" pitchFamily="34" charset="0"/>
            </a:endParaRPr>
          </a:p>
          <a:p>
            <a:pPr algn="just">
              <a:lnSpc>
                <a:spcPct val="114000"/>
              </a:lnSpc>
              <a:spcBef>
                <a:spcPts val="600"/>
              </a:spcBef>
            </a:pPr>
            <a:r>
              <a:rPr lang="en-US" sz="2100" dirty="0">
                <a:latin typeface="Liberation Sans" panose="020B0604020202020204" pitchFamily="34" charset="0"/>
              </a:rPr>
              <a:t>In most industries, sales returns are relatively minor. But returns of consumer electronics can really take a bite out of profits. Recently, the marketing executives at </a:t>
            </a:r>
            <a:r>
              <a:rPr lang="en-US" sz="2100" b="1" dirty="0">
                <a:solidFill>
                  <a:srgbClr val="CC0000"/>
                </a:solidFill>
                <a:latin typeface="Liberation Sans" panose="020B0604020202020204" pitchFamily="34" charset="0"/>
              </a:rPr>
              <a:t>Costco Wholesale Corp</a:t>
            </a:r>
            <a:r>
              <a:rPr lang="en-US" sz="2100" dirty="0">
                <a:latin typeface="Liberation Sans" panose="020B0604020202020204" pitchFamily="34" charset="0"/>
              </a:rPr>
              <a:t>. </a:t>
            </a:r>
            <a:r>
              <a:rPr lang="it-IT" sz="2100" dirty="0">
                <a:latin typeface="Liberation Sans" panose="020B0604020202020204" pitchFamily="34" charset="0"/>
              </a:rPr>
              <a:t>faced a difficult decision. Costco </a:t>
            </a:r>
            <a:r>
              <a:rPr lang="en-US" sz="2100" dirty="0">
                <a:latin typeface="Liberation Sans" panose="020B0604020202020204" pitchFamily="34" charset="0"/>
              </a:rPr>
              <a:t>has always prided itself on its generous return policy. Most goods have had an unlimited grace period for returns. A new policy will require that certain electronics must be returned within 90 days of their purchase. The reason? The cost of returned products such as high-definition TVs, computers, and iPods cut an estimated 8¢ per share off Costco’s earnings per share, which was $2.30. </a:t>
            </a:r>
          </a:p>
          <a:p>
            <a:pPr algn="just">
              <a:lnSpc>
                <a:spcPct val="114000"/>
              </a:lnSpc>
              <a:spcBef>
                <a:spcPts val="600"/>
              </a:spcBef>
            </a:pPr>
            <a:r>
              <a:rPr lang="en-US" sz="1900" i="1" dirty="0">
                <a:latin typeface="Liberation Sans" panose="020B0604020202020204" pitchFamily="34" charset="0"/>
              </a:rPr>
              <a:t>Source:</a:t>
            </a:r>
            <a:r>
              <a:rPr lang="en-US" sz="1900" dirty="0">
                <a:latin typeface="Liberation Sans" panose="020B0604020202020204" pitchFamily="34" charset="0"/>
              </a:rPr>
              <a:t> Kris Hudson, “Costco Tightens Policy on Returning Electronics,” </a:t>
            </a:r>
            <a:r>
              <a:rPr lang="en-US" sz="1900" i="1" dirty="0">
                <a:latin typeface="Liberation Sans" panose="020B0604020202020204" pitchFamily="34" charset="0"/>
              </a:rPr>
              <a:t>Wall Street Journal </a:t>
            </a:r>
            <a:r>
              <a:rPr lang="en-US" sz="1900" dirty="0">
                <a:latin typeface="Liberation Sans" panose="020B0604020202020204" pitchFamily="34" charset="0"/>
              </a:rPr>
              <a:t>(February 27, 2007), p. B4.</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2801740153"/>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09600" y="1295400"/>
            <a:ext cx="7924800" cy="1631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8975">
              <a:lnSpc>
                <a:spcPct val="125000"/>
              </a:lnSpc>
              <a:spcBef>
                <a:spcPct val="40000"/>
              </a:spcBef>
              <a:spcAft>
                <a:spcPct val="20000"/>
              </a:spcAft>
              <a:buClr>
                <a:srgbClr val="CC0000"/>
              </a:buClr>
              <a:buSzPct val="80000"/>
              <a:buFont typeface="Wingdings" pitchFamily="2" charset="2"/>
              <a:buChar char="u"/>
            </a:pPr>
            <a:r>
              <a:rPr lang="en-US" altLang="en-US" sz="2300" b="0" dirty="0">
                <a:solidFill>
                  <a:schemeClr val="tx1"/>
                </a:solidFill>
                <a:latin typeface="Liberation Sans" panose="020B0604020202020204" pitchFamily="34" charset="0"/>
              </a:rPr>
              <a:t>Offered to customers to </a:t>
            </a:r>
            <a:r>
              <a:rPr lang="en-US" altLang="en-US" sz="2300" dirty="0">
                <a:solidFill>
                  <a:schemeClr val="tx1"/>
                </a:solidFill>
                <a:latin typeface="Liberation Sans" panose="020B0604020202020204" pitchFamily="34" charset="0"/>
              </a:rPr>
              <a:t>promote prompt payment </a:t>
            </a:r>
            <a:r>
              <a:rPr lang="en-US" altLang="en-US" sz="2300" b="0" dirty="0">
                <a:solidFill>
                  <a:schemeClr val="tx1"/>
                </a:solidFill>
                <a:latin typeface="Liberation Sans" panose="020B0604020202020204" pitchFamily="34" charset="0"/>
              </a:rPr>
              <a:t>of the balance due.</a:t>
            </a:r>
          </a:p>
          <a:p>
            <a:pPr marL="688975">
              <a:lnSpc>
                <a:spcPct val="125000"/>
              </a:lnSpc>
              <a:spcBef>
                <a:spcPct val="40000"/>
              </a:spcBef>
              <a:spcAft>
                <a:spcPct val="20000"/>
              </a:spcAft>
              <a:buClr>
                <a:srgbClr val="CC0000"/>
              </a:buClr>
              <a:buSzPct val="80000"/>
              <a:buFont typeface="Wingdings" pitchFamily="2" charset="2"/>
              <a:buChar char="u"/>
            </a:pPr>
            <a:r>
              <a:rPr lang="en-US" altLang="en-US" sz="2300" dirty="0">
                <a:solidFill>
                  <a:schemeClr val="tx1"/>
                </a:solidFill>
                <a:latin typeface="Liberation Sans" panose="020B0604020202020204" pitchFamily="34" charset="0"/>
              </a:rPr>
              <a:t>Contra revenue account</a:t>
            </a:r>
            <a:r>
              <a:rPr lang="en-US" altLang="en-US" sz="2300" b="0" dirty="0">
                <a:solidFill>
                  <a:schemeClr val="tx1"/>
                </a:solidFill>
                <a:latin typeface="Liberation Sans" panose="020B0604020202020204" pitchFamily="34" charset="0"/>
              </a:rPr>
              <a:t> (debit) to Sales Revenue.</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DISCOUNTS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31995"/>
            <a:ext cx="8534400" cy="1873405"/>
          </a:xfrm>
          <a:prstGeom prst="rect">
            <a:avLst/>
          </a:prstGeom>
          <a:noFill/>
          <a:ln w="19050"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6" name="Text Box 4"/>
          <p:cNvSpPr txBox="1">
            <a:spLocks noChangeArrowheads="1"/>
          </p:cNvSpPr>
          <p:nvPr/>
        </p:nvSpPr>
        <p:spPr bwMode="auto">
          <a:xfrm>
            <a:off x="2057400" y="3810000"/>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Cash	3,430</a:t>
            </a:r>
          </a:p>
        </p:txBody>
      </p:sp>
      <p:sp>
        <p:nvSpPr>
          <p:cNvPr id="37893" name="Text Box 5"/>
          <p:cNvSpPr txBox="1">
            <a:spLocks noChangeArrowheads="1"/>
          </p:cNvSpPr>
          <p:nvPr/>
        </p:nvSpPr>
        <p:spPr bwMode="auto">
          <a:xfrm>
            <a:off x="685800" y="3810000"/>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14</a:t>
            </a:r>
          </a:p>
        </p:txBody>
      </p:sp>
      <p:sp>
        <p:nvSpPr>
          <p:cNvPr id="899078" name="Text Box 6"/>
          <p:cNvSpPr txBox="1">
            <a:spLocks noChangeArrowheads="1"/>
          </p:cNvSpPr>
          <p:nvPr/>
        </p:nvSpPr>
        <p:spPr bwMode="auto">
          <a:xfrm>
            <a:off x="2057400" y="4770438"/>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3,500</a:t>
            </a:r>
          </a:p>
        </p:txBody>
      </p:sp>
      <p:sp>
        <p:nvSpPr>
          <p:cNvPr id="899079" name="Text Box 7"/>
          <p:cNvSpPr txBox="1">
            <a:spLocks noChangeArrowheads="1"/>
          </p:cNvSpPr>
          <p:nvPr/>
        </p:nvSpPr>
        <p:spPr bwMode="auto">
          <a:xfrm>
            <a:off x="2057400" y="4313238"/>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Discounts	70</a:t>
            </a:r>
          </a:p>
        </p:txBody>
      </p:sp>
      <p:sp>
        <p:nvSpPr>
          <p:cNvPr id="899080" name="Rectangle 8"/>
          <p:cNvSpPr>
            <a:spLocks noChangeArrowheads="1"/>
          </p:cNvSpPr>
          <p:nvPr/>
        </p:nvSpPr>
        <p:spPr bwMode="auto">
          <a:xfrm>
            <a:off x="706438" y="5648325"/>
            <a:ext cx="274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12763" indent="-512763" algn="l">
              <a:spcBef>
                <a:spcPct val="20000"/>
              </a:spcBef>
              <a:buClr>
                <a:schemeClr val="accent2"/>
              </a:buClr>
              <a:buSzPct val="75000"/>
              <a:buFont typeface="Wingdings" pitchFamily="2" charset="2"/>
              <a:buChar char="l"/>
              <a:defRPr sz="2800" b="1">
                <a:solidFill>
                  <a:schemeClr val="bg2"/>
                </a:solidFill>
                <a:latin typeface="Arial" charset="0"/>
              </a:defRPr>
            </a:lvl1pPr>
            <a:lvl2pPr marL="627063"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r>
              <a:rPr lang="en-US" altLang="en-US" sz="1800" b="0" dirty="0">
                <a:solidFill>
                  <a:srgbClr val="800000"/>
                </a:solidFill>
                <a:latin typeface="Liberation Sans" panose="020B0604020202020204" pitchFamily="34" charset="0"/>
              </a:rPr>
              <a:t>*  </a:t>
            </a:r>
            <a:r>
              <a:rPr lang="en-US" altLang="en-US" sz="1800" b="0" dirty="0">
                <a:solidFill>
                  <a:schemeClr val="tx1"/>
                </a:solidFill>
                <a:latin typeface="Liberation Sans" panose="020B0604020202020204" pitchFamily="34" charset="0"/>
              </a:rPr>
              <a:t>[($3,800 – $300) X 2%]</a:t>
            </a:r>
          </a:p>
        </p:txBody>
      </p:sp>
      <p:sp>
        <p:nvSpPr>
          <p:cNvPr id="899081" name="Text Box 9"/>
          <p:cNvSpPr txBox="1">
            <a:spLocks noChangeArrowheads="1"/>
          </p:cNvSpPr>
          <p:nvPr/>
        </p:nvSpPr>
        <p:spPr bwMode="auto">
          <a:xfrm>
            <a:off x="6705600" y="38100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dirty="0">
                <a:solidFill>
                  <a:srgbClr val="800000"/>
                </a:solidFill>
                <a:latin typeface="Liberation Sans" panose="020B0604020202020204" pitchFamily="34" charset="0"/>
              </a:rPr>
              <a:t>*</a:t>
            </a:r>
          </a:p>
        </p:txBody>
      </p:sp>
      <p:sp>
        <p:nvSpPr>
          <p:cNvPr id="37898" name="Text Box 10"/>
          <p:cNvSpPr txBox="1">
            <a:spLocks noChangeArrowheads="1"/>
          </p:cNvSpPr>
          <p:nvPr/>
        </p:nvSpPr>
        <p:spPr bwMode="auto">
          <a:xfrm>
            <a:off x="609600" y="1295400"/>
            <a:ext cx="8001000" cy="226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7000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Assume Sauk Stereo pays the balance due of $3,500 (gross invoice price of $3,800 less purchase returns and allowances of $300) on May 14, the last day of the discount period.  Prepare the journal entry PW Audio Supply makes to record the receipt on May 14.</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SALES DISCOUNTS</a:t>
            </a: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9078"/>
                                        </p:tgtEl>
                                        <p:attrNameLst>
                                          <p:attrName>style.visibility</p:attrName>
                                        </p:attrNameLst>
                                      </p:cBhvr>
                                      <p:to>
                                        <p:strVal val="visible"/>
                                      </p:to>
                                    </p:set>
                                    <p:animEffect transition="in" filter="wipe(left)">
                                      <p:cBhvr>
                                        <p:cTn id="7" dur="500"/>
                                        <p:tgtEl>
                                          <p:spTgt spid="899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9079"/>
                                        </p:tgtEl>
                                        <p:attrNameLst>
                                          <p:attrName>style.visibility</p:attrName>
                                        </p:attrNameLst>
                                      </p:cBhvr>
                                      <p:to>
                                        <p:strVal val="visible"/>
                                      </p:to>
                                    </p:set>
                                    <p:animEffect transition="in" filter="wipe(left)">
                                      <p:cBhvr>
                                        <p:cTn id="12" dur="500"/>
                                        <p:tgtEl>
                                          <p:spTgt spid="899079"/>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99080"/>
                                        </p:tgtEl>
                                        <p:attrNameLst>
                                          <p:attrName>style.visibility</p:attrName>
                                        </p:attrNameLst>
                                      </p:cBhvr>
                                      <p:to>
                                        <p:strVal val="visible"/>
                                      </p:to>
                                    </p:set>
                                    <p:animEffect transition="in" filter="wipe(left)">
                                      <p:cBhvr>
                                        <p:cTn id="16" dur="500"/>
                                        <p:tgtEl>
                                          <p:spTgt spid="899080"/>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99081"/>
                                        </p:tgtEl>
                                        <p:attrNameLst>
                                          <p:attrName>style.visibility</p:attrName>
                                        </p:attrNameLst>
                                      </p:cBhvr>
                                      <p:to>
                                        <p:strVal val="visible"/>
                                      </p:to>
                                    </p:set>
                                    <p:animEffect transition="in" filter="wipe(left)">
                                      <p:cBhvr>
                                        <p:cTn id="20" dur="500"/>
                                        <p:tgtEl>
                                          <p:spTgt spid="8990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99076"/>
                                        </p:tgtEl>
                                        <p:attrNameLst>
                                          <p:attrName>style.visibility</p:attrName>
                                        </p:attrNameLst>
                                      </p:cBhvr>
                                      <p:to>
                                        <p:strVal val="visible"/>
                                      </p:to>
                                    </p:set>
                                    <p:animEffect transition="in" filter="wipe(left)">
                                      <p:cBhvr>
                                        <p:cTn id="25"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6" grpId="0"/>
      <p:bldP spid="899078" grpId="0"/>
      <p:bldP spid="899079" grpId="0"/>
      <p:bldP spid="899080" grpId="0"/>
      <p:bldP spid="8990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5"/>
          <p:cNvSpPr>
            <a:spLocks noChangeArrowheads="1"/>
          </p:cNvSpPr>
          <p:nvPr/>
        </p:nvSpPr>
        <p:spPr bwMode="auto">
          <a:xfrm>
            <a:off x="130470" y="1272293"/>
            <a:ext cx="56388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182562" tIns="46038" rIns="182562" bIns="46038"/>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lgn="l">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lgn="l">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lgn="l">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lgn="l">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25000"/>
              </a:spcBef>
              <a:buClr>
                <a:schemeClr val="tx1"/>
              </a:buClr>
              <a:buSzTx/>
              <a:buFont typeface="Wingdings" pitchFamily="2" charset="2"/>
              <a:buNone/>
            </a:pPr>
            <a:r>
              <a:rPr lang="en-US" altLang="en-US" sz="2600" dirty="0">
                <a:solidFill>
                  <a:schemeClr val="tx1"/>
                </a:solidFill>
                <a:latin typeface="Liberation Sans" panose="020B0604020202020204" pitchFamily="34" charset="0"/>
              </a:rPr>
              <a:t>Merchandising Companies</a:t>
            </a:r>
          </a:p>
          <a:p>
            <a:pPr>
              <a:lnSpc>
                <a:spcPct val="120000"/>
              </a:lnSpc>
              <a:spcBef>
                <a:spcPct val="25000"/>
              </a:spcBef>
              <a:buClr>
                <a:schemeClr val="tx1"/>
              </a:buClr>
              <a:buSzTx/>
              <a:buFont typeface="Wingdings" pitchFamily="2" charset="2"/>
              <a:buNone/>
            </a:pPr>
            <a:r>
              <a:rPr lang="en-US" altLang="en-US" sz="2600" b="0" dirty="0">
                <a:solidFill>
                  <a:schemeClr val="tx1"/>
                </a:solidFill>
                <a:latin typeface="Liberation Sans" panose="020B0604020202020204" pitchFamily="34" charset="0"/>
              </a:rPr>
              <a:t>Buy and Sell Goods </a:t>
            </a:r>
          </a:p>
        </p:txBody>
      </p:sp>
      <p:sp>
        <p:nvSpPr>
          <p:cNvPr id="6157" name="Rectangle 20"/>
          <p:cNvSpPr>
            <a:spLocks noChangeArrowheads="1"/>
          </p:cNvSpPr>
          <p:nvPr/>
        </p:nvSpPr>
        <p:spPr bwMode="auto">
          <a:xfrm rot="450623">
            <a:off x="5053371" y="1526912"/>
            <a:ext cx="3429000" cy="769441"/>
          </a:xfrm>
          <a:prstGeom prst="rect">
            <a:avLst/>
          </a:prstGeom>
          <a:solidFill>
            <a:schemeClr val="bg1"/>
          </a:solidFill>
          <a:ln>
            <a:noFill/>
          </a:ln>
          <a:effectLst/>
          <a:extLst>
            <a:ext uri="{91240B29-F687-4F45-9708-019B960494DF}">
              <a14:hiddenLine xmlns:a14="http://schemas.microsoft.com/office/drawing/2010/main" w="28575"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200" dirty="0">
                <a:solidFill>
                  <a:schemeClr val="tx2">
                    <a:lumMod val="75000"/>
                  </a:schemeClr>
                </a:solidFill>
                <a:latin typeface="Kristen ITC" panose="03050502040202030202" pitchFamily="66" charset="0"/>
              </a:rPr>
              <a:t>Does retail </a:t>
            </a:r>
            <a:r>
              <a:rPr lang="en-US" altLang="en-US" sz="2200" dirty="0">
                <a:solidFill>
                  <a:srgbClr val="00B050"/>
                </a:solidFill>
                <a:latin typeface="Kristen ITC" panose="03050502040202030202" pitchFamily="66" charset="0"/>
              </a:rPr>
              <a:t>$</a:t>
            </a:r>
            <a:r>
              <a:rPr lang="en-US" altLang="en-US" sz="2200" dirty="0" err="1">
                <a:solidFill>
                  <a:schemeClr val="tx2">
                    <a:lumMod val="75000"/>
                  </a:schemeClr>
                </a:solidFill>
                <a:latin typeface="Kristen ITC" panose="03050502040202030202" pitchFamily="66" charset="0"/>
              </a:rPr>
              <a:t>ound</a:t>
            </a:r>
            <a:r>
              <a:rPr lang="en-US" altLang="en-US" sz="2200" dirty="0">
                <a:solidFill>
                  <a:schemeClr val="tx2">
                    <a:lumMod val="75000"/>
                  </a:schemeClr>
                </a:solidFill>
                <a:latin typeface="Kristen ITC" panose="03050502040202030202" pitchFamily="66" charset="0"/>
              </a:rPr>
              <a:t> boring?</a:t>
            </a:r>
          </a:p>
        </p:txBody>
      </p:sp>
      <p:pic>
        <p:nvPicPr>
          <p:cNvPr id="6160" name="Picture 28" descr="walmart">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697"/>
          <a:stretch/>
        </p:blipFill>
        <p:spPr bwMode="auto">
          <a:xfrm rot="21153743">
            <a:off x="345597" y="2693066"/>
            <a:ext cx="1866481" cy="4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6" descr="ANd9GcRhX1pE3Ou562T-Qx-OjhgeGG43OEnHyUZfSLd9Cq6b8Yyo2YOeb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5526">
            <a:off x="4745427" y="2683668"/>
            <a:ext cx="22812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AutoShape 40" descr="9k="/>
          <p:cNvSpPr>
            <a:spLocks noChangeAspect="1" noChangeArrowheads="1"/>
          </p:cNvSpPr>
          <p:nvPr/>
        </p:nvSpPr>
        <p:spPr bwMode="auto">
          <a:xfrm>
            <a:off x="3829050" y="3016250"/>
            <a:ext cx="1485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27" name="Isosceles Triangle 2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28" name="TextBox 2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29" name="Rounded Rectangle 2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Describe merchandising operations and inventory systems.</a:t>
            </a:r>
          </a:p>
        </p:txBody>
      </p:sp>
      <p:sp>
        <p:nvSpPr>
          <p:cNvPr id="30" name="TextBox 2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1</a:t>
            </a:r>
          </a:p>
        </p:txBody>
      </p:sp>
      <p:cxnSp>
        <p:nvCxnSpPr>
          <p:cNvPr id="31" name="Straight Connector 3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3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8" name="Rectangle 7">
            <a:extLst>
              <a:ext uri="{FF2B5EF4-FFF2-40B4-BE49-F238E27FC236}">
                <a16:creationId xmlns:a16="http://schemas.microsoft.com/office/drawing/2014/main" id="{626E6543-5147-45ED-985C-C07F3D190B15}"/>
              </a:ext>
            </a:extLst>
          </p:cNvPr>
          <p:cNvSpPr/>
          <p:nvPr/>
        </p:nvSpPr>
        <p:spPr>
          <a:xfrm>
            <a:off x="130470" y="4114255"/>
            <a:ext cx="4572000" cy="1631216"/>
          </a:xfrm>
          <a:prstGeom prst="rect">
            <a:avLst/>
          </a:prstGeom>
        </p:spPr>
        <p:txBody>
          <a:bodyPr>
            <a:spAutoFit/>
          </a:bodyPr>
          <a:lstStyle/>
          <a:p>
            <a:pPr marL="342900" indent="-342900" algn="l">
              <a:buFont typeface="Arial" panose="020B0604020202020204" pitchFamily="34" charset="0"/>
              <a:buChar char="•"/>
            </a:pPr>
            <a:r>
              <a:rPr lang="en-US" dirty="0">
                <a:latin typeface="Candara" panose="020E0502030303020204" pitchFamily="34" charset="0"/>
              </a:rPr>
              <a:t>90% of the population in the US lives within 10 miles of a Walmart store</a:t>
            </a:r>
          </a:p>
          <a:p>
            <a:pPr marL="342900" indent="-342900" algn="l">
              <a:buFont typeface="Arial" panose="020B0604020202020204" pitchFamily="34" charset="0"/>
              <a:buChar char="•"/>
            </a:pPr>
            <a:r>
              <a:rPr lang="en-US" dirty="0">
                <a:latin typeface="Candara" panose="020E0502030303020204" pitchFamily="34" charset="0"/>
              </a:rPr>
              <a:t>$500 billion in sales and has more than 2 million employees. </a:t>
            </a:r>
          </a:p>
          <a:p>
            <a:pPr marL="342900" indent="-342900" algn="l">
              <a:buFont typeface="Arial" panose="020B0604020202020204" pitchFamily="34" charset="0"/>
              <a:buChar char="•"/>
            </a:pPr>
            <a:r>
              <a:rPr lang="en-US" dirty="0">
                <a:latin typeface="Candara" panose="020E0502030303020204" pitchFamily="34" charset="0"/>
              </a:rPr>
              <a:t>~$60,000,000 in sales/hour</a:t>
            </a:r>
          </a:p>
        </p:txBody>
      </p:sp>
      <p:pic>
        <p:nvPicPr>
          <p:cNvPr id="9" name="Picture 8">
            <a:extLst>
              <a:ext uri="{FF2B5EF4-FFF2-40B4-BE49-F238E27FC236}">
                <a16:creationId xmlns:a16="http://schemas.microsoft.com/office/drawing/2014/main" id="{BA28DDB4-E91C-4638-9D4B-215FCA4F96E2}"/>
              </a:ext>
            </a:extLst>
          </p:cNvPr>
          <p:cNvPicPr>
            <a:picLocks noChangeAspect="1"/>
          </p:cNvPicPr>
          <p:nvPr/>
        </p:nvPicPr>
        <p:blipFill rotWithShape="1">
          <a:blip r:embed="rId6"/>
          <a:srcRect t="22318" b="16772"/>
          <a:stretch/>
        </p:blipFill>
        <p:spPr>
          <a:xfrm>
            <a:off x="2192464" y="2606308"/>
            <a:ext cx="1485900" cy="1358521"/>
          </a:xfrm>
          <a:prstGeom prst="rect">
            <a:avLst/>
          </a:prstGeom>
        </p:spPr>
      </p:pic>
      <p:sp>
        <p:nvSpPr>
          <p:cNvPr id="11" name="Rectangle 10">
            <a:extLst>
              <a:ext uri="{FF2B5EF4-FFF2-40B4-BE49-F238E27FC236}">
                <a16:creationId xmlns:a16="http://schemas.microsoft.com/office/drawing/2014/main" id="{7C682C66-81A9-4A32-8F47-2D5EFB2BC98B}"/>
              </a:ext>
            </a:extLst>
          </p:cNvPr>
          <p:cNvSpPr/>
          <p:nvPr/>
        </p:nvSpPr>
        <p:spPr>
          <a:xfrm>
            <a:off x="4481871" y="4108249"/>
            <a:ext cx="4572000" cy="1938992"/>
          </a:xfrm>
          <a:prstGeom prst="rect">
            <a:avLst/>
          </a:prstGeom>
        </p:spPr>
        <p:txBody>
          <a:bodyPr>
            <a:spAutoFit/>
          </a:bodyPr>
          <a:lstStyle/>
          <a:p>
            <a:pPr marL="342900" indent="-342900" algn="l">
              <a:buFont typeface="Arial" panose="020B0604020202020204" pitchFamily="34" charset="0"/>
              <a:buChar char="•"/>
            </a:pPr>
            <a:r>
              <a:rPr lang="en-US" dirty="0">
                <a:latin typeface="Candara" panose="020E0502030303020204" pitchFamily="34" charset="0"/>
              </a:rPr>
              <a:t>~99.73% of the US population has access to Broadband </a:t>
            </a:r>
            <a:r>
              <a:rPr lang="en-US" b="1" dirty="0">
                <a:latin typeface="Candara" panose="020E0502030303020204" pitchFamily="34" charset="0"/>
              </a:rPr>
              <a:t>Internet</a:t>
            </a:r>
          </a:p>
          <a:p>
            <a:pPr marL="342900" indent="-342900" algn="l">
              <a:buFont typeface="Arial" panose="020B0604020202020204" pitchFamily="34" charset="0"/>
              <a:buChar char="•"/>
            </a:pPr>
            <a:r>
              <a:rPr lang="en-US" dirty="0">
                <a:latin typeface="Candara" panose="020E0502030303020204" pitchFamily="34" charset="0"/>
              </a:rPr>
              <a:t>does more than $60 billion in sales</a:t>
            </a:r>
          </a:p>
          <a:p>
            <a:pPr marL="342900" indent="-342900" algn="l">
              <a:buFont typeface="Arial" panose="020B0604020202020204" pitchFamily="34" charset="0"/>
              <a:buChar char="•"/>
            </a:pPr>
            <a:r>
              <a:rPr lang="en-US" dirty="0">
                <a:latin typeface="Candara" panose="020E0502030303020204" pitchFamily="34" charset="0"/>
              </a:rPr>
              <a:t>First sale was from </a:t>
            </a:r>
            <a:r>
              <a:rPr lang="en-US" dirty="0" err="1">
                <a:latin typeface="Candara" panose="020E0502030303020204" pitchFamily="34" charset="0"/>
              </a:rPr>
              <a:t>Bezo’s</a:t>
            </a:r>
            <a:r>
              <a:rPr lang="en-US" dirty="0">
                <a:latin typeface="Candara" panose="020E0502030303020204" pitchFamily="34" charset="0"/>
              </a:rPr>
              <a:t> garage</a:t>
            </a:r>
          </a:p>
          <a:p>
            <a:pPr marL="342900" indent="-342900" algn="l">
              <a:buFont typeface="Arial" panose="020B0604020202020204" pitchFamily="34" charset="0"/>
              <a:buChar char="•"/>
            </a:pPr>
            <a:r>
              <a:rPr lang="en-US" dirty="0">
                <a:latin typeface="Candara" panose="020E0502030303020204" pitchFamily="34" charset="0"/>
              </a:rPr>
              <a:t>In 2018, held 49% of the ecommerce market.</a:t>
            </a:r>
          </a:p>
        </p:txBody>
      </p:sp>
      <p:sp>
        <p:nvSpPr>
          <p:cNvPr id="12" name="Rectangle 11">
            <a:extLst>
              <a:ext uri="{FF2B5EF4-FFF2-40B4-BE49-F238E27FC236}">
                <a16:creationId xmlns:a16="http://schemas.microsoft.com/office/drawing/2014/main" id="{8AB7BE0E-CFAE-49D1-B9D1-A1AAFA730931}"/>
              </a:ext>
            </a:extLst>
          </p:cNvPr>
          <p:cNvSpPr/>
          <p:nvPr/>
        </p:nvSpPr>
        <p:spPr bwMode="auto">
          <a:xfrm>
            <a:off x="171333" y="2360573"/>
            <a:ext cx="4289130" cy="4032267"/>
          </a:xfrm>
          <a:prstGeom prst="rect">
            <a:avLst/>
          </a:prstGeom>
          <a:no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
        <p:nvSpPr>
          <p:cNvPr id="35" name="Rectangle 34">
            <a:extLst>
              <a:ext uri="{FF2B5EF4-FFF2-40B4-BE49-F238E27FC236}">
                <a16:creationId xmlns:a16="http://schemas.microsoft.com/office/drawing/2014/main" id="{F4194018-37B7-4AB8-ABF4-FCC534170DDE}"/>
              </a:ext>
            </a:extLst>
          </p:cNvPr>
          <p:cNvSpPr/>
          <p:nvPr/>
        </p:nvSpPr>
        <p:spPr bwMode="auto">
          <a:xfrm>
            <a:off x="4572000" y="2372917"/>
            <a:ext cx="4289130" cy="4032267"/>
          </a:xfrm>
          <a:prstGeom prst="rect">
            <a:avLst/>
          </a:prstGeom>
          <a:no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pic>
        <p:nvPicPr>
          <p:cNvPr id="13" name="Picture 12">
            <a:extLst>
              <a:ext uri="{FF2B5EF4-FFF2-40B4-BE49-F238E27FC236}">
                <a16:creationId xmlns:a16="http://schemas.microsoft.com/office/drawing/2014/main" id="{543CC8C4-AD91-4072-97A0-80FF581855F1}"/>
              </a:ext>
            </a:extLst>
          </p:cNvPr>
          <p:cNvPicPr>
            <a:picLocks noChangeAspect="1"/>
          </p:cNvPicPr>
          <p:nvPr/>
        </p:nvPicPr>
        <p:blipFill>
          <a:blip r:embed="rId7"/>
          <a:stretch>
            <a:fillRect/>
          </a:stretch>
        </p:blipFill>
        <p:spPr>
          <a:xfrm>
            <a:off x="6892784" y="2726942"/>
            <a:ext cx="1733740" cy="1171513"/>
          </a:xfrm>
          <a:prstGeom prst="rect">
            <a:avLst/>
          </a:prstGeom>
        </p:spPr>
      </p:pic>
    </p:spTree>
    <p:extLst>
      <p:ext uri="{BB962C8B-B14F-4D97-AF65-F5344CB8AC3E}">
        <p14:creationId xmlns:p14="http://schemas.microsoft.com/office/powerpoint/2010/main" val="296021529"/>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0" name="Rectangle 10"/>
          <p:cNvSpPr>
            <a:spLocks noChangeArrowheads="1"/>
          </p:cNvSpPr>
          <p:nvPr/>
        </p:nvSpPr>
        <p:spPr bwMode="auto">
          <a:xfrm>
            <a:off x="429904" y="1423243"/>
            <a:ext cx="8333096" cy="257301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100" dirty="0">
                <a:solidFill>
                  <a:schemeClr val="bg2"/>
                </a:solidFill>
                <a:latin typeface="Liberation Sans" panose="020B0604020202020204" pitchFamily="34" charset="0"/>
              </a:rPr>
              <a:t>On September 5, De La Hoya Company buys merchandise on account from Junot Diaz Company. The selling price of the goods is $1,500, and the cost to Diaz Company was $800. On September 8, De La Hoya returns goods with a selling price of $200 and a cost of $105. Record the </a:t>
            </a:r>
            <a:r>
              <a:rPr lang="en-US" sz="2100" b="1" dirty="0">
                <a:solidFill>
                  <a:schemeClr val="bg2"/>
                </a:solidFill>
                <a:latin typeface="Liberation Sans" panose="020B0604020202020204" pitchFamily="34" charset="0"/>
              </a:rPr>
              <a:t>sale </a:t>
            </a:r>
            <a:r>
              <a:rPr lang="en-US" sz="2100" dirty="0">
                <a:solidFill>
                  <a:schemeClr val="bg2"/>
                </a:solidFill>
                <a:latin typeface="Liberation Sans" panose="020B0604020202020204" pitchFamily="34" charset="0"/>
              </a:rPr>
              <a:t>on the books of Junot Diaz Company.</a:t>
            </a:r>
          </a:p>
          <a:p>
            <a:pPr algn="l">
              <a:lnSpc>
                <a:spcPct val="120000"/>
              </a:lnSpc>
              <a:spcBef>
                <a:spcPts val="1200"/>
              </a:spcBef>
            </a:pPr>
            <a:r>
              <a:rPr lang="en-US" sz="2100" b="1" dirty="0">
                <a:solidFill>
                  <a:schemeClr val="tx2">
                    <a:lumMod val="50000"/>
                  </a:schemeClr>
                </a:solidFill>
                <a:latin typeface="Liberation Sans" panose="020B0604020202020204" pitchFamily="34" charset="0"/>
              </a:rPr>
              <a:t>SOLUTION</a:t>
            </a:r>
          </a:p>
        </p:txBody>
      </p:sp>
      <p:sp>
        <p:nvSpPr>
          <p:cNvPr id="17" name="Rectangle 10"/>
          <p:cNvSpPr>
            <a:spLocks noChangeArrowheads="1"/>
          </p:cNvSpPr>
          <p:nvPr/>
        </p:nvSpPr>
        <p:spPr bwMode="auto">
          <a:xfrm>
            <a:off x="1752600" y="4141287"/>
            <a:ext cx="6858000"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Accounts Receivable 	1,500</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Sales Revenue 		1,500</a:t>
            </a:r>
          </a:p>
        </p:txBody>
      </p:sp>
      <p:sp>
        <p:nvSpPr>
          <p:cNvPr id="19" name="Rectangle 10"/>
          <p:cNvSpPr>
            <a:spLocks noChangeArrowheads="1"/>
          </p:cNvSpPr>
          <p:nvPr/>
        </p:nvSpPr>
        <p:spPr bwMode="auto">
          <a:xfrm>
            <a:off x="421944" y="4142602"/>
            <a:ext cx="1219200" cy="45660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5</a:t>
            </a:r>
          </a:p>
        </p:txBody>
      </p:sp>
      <p:sp>
        <p:nvSpPr>
          <p:cNvPr id="20" name="Rectangle 10"/>
          <p:cNvSpPr>
            <a:spLocks noChangeArrowheads="1"/>
          </p:cNvSpPr>
          <p:nvPr/>
        </p:nvSpPr>
        <p:spPr bwMode="auto">
          <a:xfrm>
            <a:off x="1752600" y="5119554"/>
            <a:ext cx="6858000"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Cost of Goods Sold 	800</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Inventory 		800</a:t>
            </a:r>
          </a:p>
        </p:txBody>
      </p:sp>
      <p:sp>
        <p:nvSpPr>
          <p:cNvPr id="21" name="Rectangle 10"/>
          <p:cNvSpPr>
            <a:spLocks noChangeArrowheads="1"/>
          </p:cNvSpPr>
          <p:nvPr/>
        </p:nvSpPr>
        <p:spPr bwMode="auto">
          <a:xfrm>
            <a:off x="421944" y="5120869"/>
            <a:ext cx="1219200" cy="49629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5</a:t>
            </a:r>
          </a:p>
        </p:txBody>
      </p:sp>
      <p:sp>
        <p:nvSpPr>
          <p:cNvPr id="22" name="Rectangle 21"/>
          <p:cNvSpPr/>
          <p:nvPr/>
        </p:nvSpPr>
        <p:spPr bwMode="auto">
          <a:xfrm>
            <a:off x="8866496"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24" name="Rounded Rectangle 23"/>
          <p:cNvSpPr/>
          <p:nvPr/>
        </p:nvSpPr>
        <p:spPr bwMode="auto">
          <a:xfrm>
            <a:off x="2895600" y="408296"/>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a:solidFill>
                  <a:schemeClr val="accent3"/>
                </a:solidFill>
                <a:latin typeface="Liberation Sans" panose="020B0604020202020204" pitchFamily="34" charset="0"/>
              </a:rPr>
              <a:t>Sales Transactions</a:t>
            </a:r>
            <a:endParaRPr lang="en-US" sz="2900" b="1" i="0" dirty="0">
              <a:solidFill>
                <a:schemeClr val="accent3"/>
              </a:solidFill>
              <a:latin typeface="Liberation Sans" panose="020B0604020202020204" pitchFamily="34" charset="0"/>
            </a:endParaRPr>
          </a:p>
        </p:txBody>
      </p:sp>
      <p:sp>
        <p:nvSpPr>
          <p:cNvPr id="25" name="Isosceles Triangle 24"/>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26" name="Straight Connector 25"/>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7" name="TextBox 26"/>
          <p:cNvSpPr txBox="1"/>
          <p:nvPr/>
        </p:nvSpPr>
        <p:spPr>
          <a:xfrm>
            <a:off x="228600" y="492456"/>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8" name="TextBox 27"/>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460170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P spid="20" grpId="0" build="p" bldLvl="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0" name="Rectangle 10"/>
          <p:cNvSpPr>
            <a:spLocks noChangeArrowheads="1"/>
          </p:cNvSpPr>
          <p:nvPr/>
        </p:nvSpPr>
        <p:spPr bwMode="auto">
          <a:xfrm>
            <a:off x="429904" y="1423243"/>
            <a:ext cx="8333096" cy="257301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100" dirty="0">
                <a:solidFill>
                  <a:schemeClr val="bg2"/>
                </a:solidFill>
                <a:latin typeface="Liberation Sans" panose="020B0604020202020204" pitchFamily="34" charset="0"/>
              </a:rPr>
              <a:t>On September 5, De La Hoya Company buys merchandise on account from Junot Diaz Company. The selling price of the goods is $1,500, and the cost to Diaz Company was $800. On September 8, De La Hoya returns goods with a selling price of $200 and a cost of $105. Record the </a:t>
            </a:r>
            <a:r>
              <a:rPr lang="en-US" sz="2100" b="1" dirty="0">
                <a:solidFill>
                  <a:schemeClr val="bg2"/>
                </a:solidFill>
                <a:latin typeface="Liberation Sans" panose="020B0604020202020204" pitchFamily="34" charset="0"/>
              </a:rPr>
              <a:t>return</a:t>
            </a:r>
            <a:r>
              <a:rPr lang="en-US" sz="2100" dirty="0">
                <a:solidFill>
                  <a:schemeClr val="bg2"/>
                </a:solidFill>
                <a:latin typeface="Liberation Sans" panose="020B0604020202020204" pitchFamily="34" charset="0"/>
              </a:rPr>
              <a:t> on the books of Junot Diaz Company.</a:t>
            </a:r>
          </a:p>
          <a:p>
            <a:pPr algn="l">
              <a:lnSpc>
                <a:spcPct val="120000"/>
              </a:lnSpc>
              <a:spcBef>
                <a:spcPts val="1200"/>
              </a:spcBef>
            </a:pPr>
            <a:r>
              <a:rPr lang="en-US" sz="2100" b="1" dirty="0">
                <a:solidFill>
                  <a:schemeClr val="tx2">
                    <a:lumMod val="50000"/>
                  </a:schemeClr>
                </a:solidFill>
                <a:latin typeface="Liberation Sans" panose="020B0604020202020204" pitchFamily="34" charset="0"/>
              </a:rPr>
              <a:t>SOLUTION</a:t>
            </a:r>
          </a:p>
        </p:txBody>
      </p:sp>
      <p:sp>
        <p:nvSpPr>
          <p:cNvPr id="16" name="Rectangle 15"/>
          <p:cNvSpPr/>
          <p:nvPr/>
        </p:nvSpPr>
        <p:spPr bwMode="auto">
          <a:xfrm>
            <a:off x="8866496"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17" name="Rectangle 10"/>
          <p:cNvSpPr>
            <a:spLocks noChangeArrowheads="1"/>
          </p:cNvSpPr>
          <p:nvPr/>
        </p:nvSpPr>
        <p:spPr bwMode="auto">
          <a:xfrm>
            <a:off x="1752600" y="4141287"/>
            <a:ext cx="6858000"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Sales Returns and Allowances 	200</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Accounts Receivable 		200</a:t>
            </a:r>
          </a:p>
        </p:txBody>
      </p:sp>
      <p:sp>
        <p:nvSpPr>
          <p:cNvPr id="19" name="Rectangle 10"/>
          <p:cNvSpPr>
            <a:spLocks noChangeArrowheads="1"/>
          </p:cNvSpPr>
          <p:nvPr/>
        </p:nvSpPr>
        <p:spPr bwMode="auto">
          <a:xfrm>
            <a:off x="421944" y="4142602"/>
            <a:ext cx="1219200" cy="49629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8</a:t>
            </a:r>
          </a:p>
        </p:txBody>
      </p:sp>
      <p:sp>
        <p:nvSpPr>
          <p:cNvPr id="20" name="Rectangle 10"/>
          <p:cNvSpPr>
            <a:spLocks noChangeArrowheads="1"/>
          </p:cNvSpPr>
          <p:nvPr/>
        </p:nvSpPr>
        <p:spPr bwMode="auto">
          <a:xfrm>
            <a:off x="1752600" y="5119554"/>
            <a:ext cx="6858000" cy="9387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Inventory 	105</a:t>
            </a:r>
          </a:p>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	Cost of Goods Sold 		105</a:t>
            </a:r>
          </a:p>
        </p:txBody>
      </p:sp>
      <p:sp>
        <p:nvSpPr>
          <p:cNvPr id="21" name="Rectangle 10"/>
          <p:cNvSpPr>
            <a:spLocks noChangeArrowheads="1"/>
          </p:cNvSpPr>
          <p:nvPr/>
        </p:nvSpPr>
        <p:spPr bwMode="auto">
          <a:xfrm>
            <a:off x="421944" y="5120869"/>
            <a:ext cx="1219200" cy="49629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marL="463550" indent="-450850" algn="l">
              <a:lnSpc>
                <a:spcPct val="125000"/>
              </a:lnSpc>
              <a:spcBef>
                <a:spcPts val="300"/>
              </a:spcBef>
              <a:tabLst>
                <a:tab pos="5145088" algn="r"/>
                <a:tab pos="7710488" algn="r"/>
              </a:tabLst>
            </a:pPr>
            <a:r>
              <a:rPr lang="en-US" sz="2100" dirty="0">
                <a:solidFill>
                  <a:schemeClr val="bg2"/>
                </a:solidFill>
                <a:latin typeface="Liberation Sans" panose="020B0604020202020204" pitchFamily="34" charset="0"/>
              </a:rPr>
              <a:t>Sept. 8</a:t>
            </a:r>
          </a:p>
        </p:txBody>
      </p:sp>
      <p:sp>
        <p:nvSpPr>
          <p:cNvPr id="13" name="Rounded Rectangle 12"/>
          <p:cNvSpPr/>
          <p:nvPr/>
        </p:nvSpPr>
        <p:spPr bwMode="auto">
          <a:xfrm>
            <a:off x="2895600" y="408296"/>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a:solidFill>
                  <a:schemeClr val="accent3"/>
                </a:solidFill>
                <a:latin typeface="Liberation Sans" panose="020B0604020202020204" pitchFamily="34" charset="0"/>
              </a:rPr>
              <a:t>Sales Transactions</a:t>
            </a:r>
            <a:endParaRPr lang="en-US" sz="2900" b="1" i="0" dirty="0">
              <a:solidFill>
                <a:schemeClr val="accent3"/>
              </a:solidFill>
              <a:latin typeface="Liberation Sans" panose="020B0604020202020204" pitchFamily="34" charset="0"/>
            </a:endParaRPr>
          </a:p>
        </p:txBody>
      </p:sp>
      <p:sp>
        <p:nvSpPr>
          <p:cNvPr id="22" name="Isosceles Triangle 21"/>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23" name="Straight Connector 22"/>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4" name="TextBox 23"/>
          <p:cNvSpPr txBox="1"/>
          <p:nvPr/>
        </p:nvSpPr>
        <p:spPr>
          <a:xfrm>
            <a:off x="228600" y="492456"/>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5" name="TextBox 24"/>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3</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3 </a:t>
            </a:r>
          </a:p>
        </p:txBody>
      </p:sp>
    </p:spTree>
    <p:extLst>
      <p:ext uri="{BB962C8B-B14F-4D97-AF65-F5344CB8AC3E}">
        <p14:creationId xmlns:p14="http://schemas.microsoft.com/office/powerpoint/2010/main" val="18169981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3"/>
      <p:bldP spid="20" grpId="0" build="p" bldLvl="3"/>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p:cNvSpPr txBox="1">
            <a:spLocks noChangeArrowheads="1"/>
          </p:cNvSpPr>
          <p:nvPr/>
        </p:nvSpPr>
        <p:spPr bwMode="auto">
          <a:xfrm>
            <a:off x="533400" y="1295400"/>
            <a:ext cx="84582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1638" indent="-401638">
              <a:defRPr sz="2400">
                <a:solidFill>
                  <a:schemeClr val="tx1"/>
                </a:solidFill>
                <a:latin typeface="Times New Roman" pitchFamily="18" charset="0"/>
              </a:defRPr>
            </a:lvl1pPr>
            <a:lvl2pPr marL="973138" indent="-457200">
              <a:defRPr sz="2400">
                <a:solidFill>
                  <a:schemeClr val="tx1"/>
                </a:solidFill>
                <a:latin typeface="Times New Roman" pitchFamily="18" charset="0"/>
              </a:defRPr>
            </a:lvl2pPr>
            <a:lvl3pPr marL="1544638" indent="-457200">
              <a:defRPr sz="2400">
                <a:solidFill>
                  <a:schemeClr val="tx1"/>
                </a:solidFill>
                <a:latin typeface="Times New Roman" pitchFamily="18" charset="0"/>
              </a:defRPr>
            </a:lvl3pPr>
            <a:lvl4pPr marL="2116138" indent="-457200">
              <a:defRPr sz="2400">
                <a:solidFill>
                  <a:schemeClr val="tx1"/>
                </a:solidFill>
                <a:latin typeface="Times New Roman" pitchFamily="18" charset="0"/>
              </a:defRPr>
            </a:lvl4pPr>
            <a:lvl5pPr marL="2687638" indent="-457200">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50000"/>
              </a:spcBef>
              <a:defRPr/>
            </a:pPr>
            <a:r>
              <a:rPr lang="en-US" altLang="en-US" sz="2200" b="1" dirty="0">
                <a:solidFill>
                  <a:srgbClr val="800000"/>
                </a:solidFill>
                <a:effectLst>
                  <a:outerShdw blurRad="38100" dist="38100" dir="2700000" algn="tl">
                    <a:srgbClr val="C0C0C0"/>
                  </a:outerShdw>
                </a:effectLst>
                <a:latin typeface="Calibri" pitchFamily="34" charset="0"/>
              </a:rPr>
              <a:t>Old E5-5</a:t>
            </a:r>
            <a:r>
              <a:rPr lang="en-US" altLang="en-US" sz="2200" dirty="0">
                <a:solidFill>
                  <a:srgbClr val="FF0000"/>
                </a:solidFill>
                <a:latin typeface="Calibri" pitchFamily="34" charset="0"/>
              </a:rPr>
              <a:t>  </a:t>
            </a:r>
            <a:r>
              <a:rPr lang="en-US" altLang="en-US" sz="2200" dirty="0">
                <a:solidFill>
                  <a:srgbClr val="000000"/>
                </a:solidFill>
                <a:latin typeface="Calibri" pitchFamily="34" charset="0"/>
              </a:rPr>
              <a:t>Presented are transactions related to Wheeler Company.</a:t>
            </a:r>
          </a:p>
          <a:p>
            <a:pPr algn="l">
              <a:lnSpc>
                <a:spcPct val="110000"/>
              </a:lnSpc>
              <a:spcBef>
                <a:spcPct val="50000"/>
              </a:spcBef>
              <a:defRPr/>
            </a:pPr>
            <a:r>
              <a:rPr lang="en-US" altLang="en-US" sz="2200" b="1" dirty="0">
                <a:solidFill>
                  <a:srgbClr val="000000"/>
                </a:solidFill>
                <a:latin typeface="Calibri" pitchFamily="34" charset="0"/>
              </a:rPr>
              <a:t>1. </a:t>
            </a:r>
            <a:r>
              <a:rPr lang="en-US" altLang="en-US" sz="2200" dirty="0">
                <a:solidFill>
                  <a:srgbClr val="000000"/>
                </a:solidFill>
                <a:latin typeface="Calibri" pitchFamily="34" charset="0"/>
              </a:rPr>
              <a:t>On December 3,Wheeler Company sold $500,000 of merchandise to </a:t>
            </a:r>
            <a:r>
              <a:rPr lang="en-US" altLang="en-US" sz="2200" dirty="0" err="1">
                <a:solidFill>
                  <a:srgbClr val="000000"/>
                </a:solidFill>
                <a:latin typeface="Calibri" pitchFamily="34" charset="0"/>
              </a:rPr>
              <a:t>Hashmi</a:t>
            </a:r>
            <a:r>
              <a:rPr lang="en-US" altLang="en-US" sz="2200" dirty="0">
                <a:solidFill>
                  <a:srgbClr val="000000"/>
                </a:solidFill>
                <a:latin typeface="Calibri" pitchFamily="34" charset="0"/>
              </a:rPr>
              <a:t> Co., terms 2/10, n/30, FOB shipping point. The cost of the merchandise sold was $350,000.</a:t>
            </a:r>
          </a:p>
          <a:p>
            <a:pPr algn="l">
              <a:lnSpc>
                <a:spcPct val="110000"/>
              </a:lnSpc>
              <a:spcBef>
                <a:spcPct val="50000"/>
              </a:spcBef>
              <a:defRPr/>
            </a:pPr>
            <a:r>
              <a:rPr lang="en-US" altLang="en-US" sz="2200" b="1" dirty="0">
                <a:solidFill>
                  <a:srgbClr val="000000"/>
                </a:solidFill>
                <a:latin typeface="Calibri" pitchFamily="34" charset="0"/>
              </a:rPr>
              <a:t>2. </a:t>
            </a:r>
            <a:r>
              <a:rPr lang="en-US" altLang="en-US" sz="2200" dirty="0">
                <a:solidFill>
                  <a:srgbClr val="000000"/>
                </a:solidFill>
                <a:latin typeface="Calibri" pitchFamily="34" charset="0"/>
              </a:rPr>
              <a:t>On December 8, </a:t>
            </a:r>
            <a:r>
              <a:rPr lang="en-US" altLang="en-US" sz="2200" dirty="0" err="1">
                <a:solidFill>
                  <a:srgbClr val="000000"/>
                </a:solidFill>
                <a:latin typeface="Calibri" pitchFamily="34" charset="0"/>
              </a:rPr>
              <a:t>Hashmi</a:t>
            </a:r>
            <a:r>
              <a:rPr lang="en-US" altLang="en-US" sz="2200" dirty="0">
                <a:solidFill>
                  <a:srgbClr val="000000"/>
                </a:solidFill>
                <a:latin typeface="Calibri" pitchFamily="34" charset="0"/>
              </a:rPr>
              <a:t> Co. was granted an allowance of $27,000 for merchandise purchased on December 3.</a:t>
            </a:r>
          </a:p>
          <a:p>
            <a:pPr algn="l">
              <a:lnSpc>
                <a:spcPct val="110000"/>
              </a:lnSpc>
              <a:spcBef>
                <a:spcPct val="50000"/>
              </a:spcBef>
              <a:defRPr/>
            </a:pPr>
            <a:r>
              <a:rPr lang="en-US" altLang="en-US" sz="2200" b="1" dirty="0">
                <a:solidFill>
                  <a:srgbClr val="000000"/>
                </a:solidFill>
                <a:latin typeface="Calibri" pitchFamily="34" charset="0"/>
              </a:rPr>
              <a:t>3. </a:t>
            </a:r>
            <a:r>
              <a:rPr lang="en-US" altLang="en-US" sz="2200" dirty="0">
                <a:solidFill>
                  <a:srgbClr val="000000"/>
                </a:solidFill>
                <a:latin typeface="Calibri" pitchFamily="34" charset="0"/>
              </a:rPr>
              <a:t>On December 13,Wheeler Company received the balance due from </a:t>
            </a:r>
            <a:r>
              <a:rPr lang="en-US" altLang="en-US" sz="2200" dirty="0" err="1">
                <a:solidFill>
                  <a:srgbClr val="000000"/>
                </a:solidFill>
                <a:latin typeface="Calibri" pitchFamily="34" charset="0"/>
              </a:rPr>
              <a:t>Hashmi</a:t>
            </a:r>
            <a:r>
              <a:rPr lang="en-US" altLang="en-US" sz="2200" dirty="0">
                <a:solidFill>
                  <a:srgbClr val="000000"/>
                </a:solidFill>
                <a:latin typeface="Calibri" pitchFamily="34" charset="0"/>
              </a:rPr>
              <a:t> Co. </a:t>
            </a:r>
          </a:p>
          <a:p>
            <a:pPr algn="l">
              <a:lnSpc>
                <a:spcPct val="110000"/>
              </a:lnSpc>
              <a:spcBef>
                <a:spcPct val="50000"/>
              </a:spcBef>
              <a:defRPr/>
            </a:pPr>
            <a:r>
              <a:rPr lang="en-US" altLang="en-US" sz="2200" b="1" dirty="0">
                <a:solidFill>
                  <a:srgbClr val="000000"/>
                </a:solidFill>
                <a:latin typeface="Calibri" pitchFamily="34" charset="0"/>
              </a:rPr>
              <a:t>Instructions:</a:t>
            </a:r>
            <a:r>
              <a:rPr lang="en-US" altLang="en-US" sz="2200" dirty="0">
                <a:solidFill>
                  <a:srgbClr val="000000"/>
                </a:solidFill>
                <a:latin typeface="Calibri" pitchFamily="34" charset="0"/>
              </a:rPr>
              <a:t>  Prepare the journal entries to record these transactions on the books of Wheeler Company using a </a:t>
            </a:r>
            <a:r>
              <a:rPr lang="en-US" altLang="en-US" sz="2200" dirty="0">
                <a:solidFill>
                  <a:schemeClr val="tx2"/>
                </a:solidFill>
                <a:latin typeface="Calibri" pitchFamily="34" charset="0"/>
              </a:rPr>
              <a:t>perpetual inventory system</a:t>
            </a:r>
            <a:r>
              <a:rPr lang="en-US" altLang="en-US" sz="2200" dirty="0">
                <a:solidFill>
                  <a:srgbClr val="000000"/>
                </a:solidFill>
                <a:latin typeface="Calibri" pitchFamily="34" charset="0"/>
              </a:rPr>
              <a:t>.</a:t>
            </a:r>
          </a:p>
        </p:txBody>
      </p:sp>
      <p:sp>
        <p:nvSpPr>
          <p:cNvPr id="758794" name="Rectangle 10"/>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altLang="en-US">
                <a:solidFill>
                  <a:schemeClr val="bg1"/>
                </a:solidFill>
                <a:effectLst>
                  <a:outerShdw blurRad="38100" dist="38100" dir="2700000" algn="tl">
                    <a:srgbClr val="000000"/>
                  </a:outerShdw>
                </a:effectLst>
                <a:latin typeface="Calibri" pitchFamily="34" charset="0"/>
              </a:rPr>
              <a:t>Recording </a:t>
            </a:r>
            <a:r>
              <a:rPr lang="en-US" altLang="en-US">
                <a:solidFill>
                  <a:srgbClr val="66FF66"/>
                </a:solidFill>
                <a:effectLst>
                  <a:outerShdw blurRad="38100" dist="38100" dir="2700000" algn="tl">
                    <a:srgbClr val="000000"/>
                  </a:outerShdw>
                </a:effectLst>
                <a:latin typeface="Calibri" pitchFamily="34" charset="0"/>
              </a:rPr>
              <a:t>Sales</a:t>
            </a:r>
            <a:r>
              <a:rPr lang="en-US" altLang="en-US">
                <a:solidFill>
                  <a:schemeClr val="bg1"/>
                </a:solidFill>
                <a:effectLst>
                  <a:outerShdw blurRad="38100" dist="38100" dir="2700000" algn="tl">
                    <a:srgbClr val="000000"/>
                  </a:outerShdw>
                </a:effectLst>
                <a:latin typeface="Calibri" pitchFamily="34" charset="0"/>
              </a:rPr>
              <a:t> of Merchandise</a:t>
            </a:r>
          </a:p>
        </p:txBody>
      </p:sp>
      <p:sp>
        <p:nvSpPr>
          <p:cNvPr id="758795" name="Text Box 11"/>
          <p:cNvSpPr txBox="1">
            <a:spLocks noChangeArrowheads="1"/>
          </p:cNvSpPr>
          <p:nvPr/>
        </p:nvSpPr>
        <p:spPr bwMode="auto">
          <a:xfrm>
            <a:off x="3810000" y="6248400"/>
            <a:ext cx="5181600" cy="58102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sz="2400">
                <a:solidFill>
                  <a:schemeClr val="tx1"/>
                </a:solidFill>
                <a:latin typeface="Times New Roman" pitchFamily="18" charset="0"/>
              </a:defRPr>
            </a:lvl1pPr>
            <a:lvl2pPr marL="1263650" indent="-457200">
              <a:defRPr sz="2400">
                <a:solidFill>
                  <a:schemeClr val="tx1"/>
                </a:solidFill>
                <a:latin typeface="Times New Roman" pitchFamily="18" charset="0"/>
              </a:defRPr>
            </a:lvl2pPr>
            <a:lvl3pPr marL="1835150" indent="-457200">
              <a:defRPr sz="2400">
                <a:solidFill>
                  <a:schemeClr val="tx1"/>
                </a:solidFill>
                <a:latin typeface="Times New Roman" pitchFamily="18" charset="0"/>
              </a:defRPr>
            </a:lvl3pPr>
            <a:lvl4pPr marL="2406650" indent="-457200">
              <a:defRPr sz="2400">
                <a:solidFill>
                  <a:schemeClr val="tx1"/>
                </a:solidFill>
                <a:latin typeface="Times New Roman" pitchFamily="18" charset="0"/>
              </a:defRPr>
            </a:lvl4pPr>
            <a:lvl5pPr marL="2978150" indent="-457200">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Explain the recording of sales revenues under a perpetual inventory system.</a:t>
            </a:r>
          </a:p>
        </p:txBody>
      </p:sp>
    </p:spTree>
    <p:extLst>
      <p:ext uri="{BB962C8B-B14F-4D97-AF65-F5344CB8AC3E}">
        <p14:creationId xmlns:p14="http://schemas.microsoft.com/office/powerpoint/2010/main" val="2572927914"/>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0834" name="Text Box 2"/>
          <p:cNvSpPr txBox="1">
            <a:spLocks noChangeArrowheads="1"/>
          </p:cNvSpPr>
          <p:nvPr/>
        </p:nvSpPr>
        <p:spPr bwMode="auto">
          <a:xfrm>
            <a:off x="533400" y="1295400"/>
            <a:ext cx="8458200" cy="186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1028700" indent="-457200">
              <a:defRPr sz="2400">
                <a:solidFill>
                  <a:schemeClr val="tx1"/>
                </a:solidFill>
                <a:latin typeface="Times New Roman" pitchFamily="18" charset="0"/>
              </a:defRPr>
            </a:lvl2pPr>
            <a:lvl3pPr marL="1600200" indent="-457200">
              <a:defRPr sz="2400">
                <a:solidFill>
                  <a:schemeClr val="tx1"/>
                </a:solidFill>
                <a:latin typeface="Times New Roman" pitchFamily="18" charset="0"/>
              </a:defRPr>
            </a:lvl3pPr>
            <a:lvl4pPr marL="2171700" indent="-457200">
              <a:defRPr sz="2400">
                <a:solidFill>
                  <a:schemeClr val="tx1"/>
                </a:solidFill>
                <a:latin typeface="Times New Roman" pitchFamily="18" charset="0"/>
              </a:defRPr>
            </a:lvl4pPr>
            <a:lvl5pPr marL="2743200" indent="-457200">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50000"/>
              </a:spcBef>
              <a:defRPr/>
            </a:pPr>
            <a:r>
              <a:rPr lang="en-US" altLang="en-US" b="1" dirty="0">
                <a:solidFill>
                  <a:srgbClr val="800000"/>
                </a:solidFill>
                <a:effectLst>
                  <a:outerShdw blurRad="38100" dist="38100" dir="2700000" algn="tl">
                    <a:srgbClr val="C0C0C0"/>
                  </a:outerShdw>
                </a:effectLst>
                <a:latin typeface="Calibri" pitchFamily="34" charset="0"/>
              </a:rPr>
              <a:t>E5-5</a:t>
            </a:r>
            <a:r>
              <a:rPr lang="en-US" altLang="en-US" dirty="0">
                <a:solidFill>
                  <a:srgbClr val="FF0000"/>
                </a:solidFill>
                <a:latin typeface="Calibri" pitchFamily="34" charset="0"/>
              </a:rPr>
              <a:t>  </a:t>
            </a:r>
            <a:r>
              <a:rPr lang="en-US" altLang="en-US" dirty="0">
                <a:solidFill>
                  <a:srgbClr val="000000"/>
                </a:solidFill>
                <a:latin typeface="Calibri" pitchFamily="34" charset="0"/>
              </a:rPr>
              <a:t>Prepare the journal entries for Wheeler Company .</a:t>
            </a:r>
          </a:p>
          <a:p>
            <a:pPr algn="l">
              <a:lnSpc>
                <a:spcPct val="110000"/>
              </a:lnSpc>
              <a:spcBef>
                <a:spcPct val="50000"/>
              </a:spcBef>
              <a:defRPr/>
            </a:pPr>
            <a:r>
              <a:rPr lang="en-US" altLang="en-US" b="1" dirty="0">
                <a:solidFill>
                  <a:srgbClr val="000000"/>
                </a:solidFill>
                <a:latin typeface="Calibri" pitchFamily="34" charset="0"/>
              </a:rPr>
              <a:t>1.	</a:t>
            </a:r>
            <a:r>
              <a:rPr lang="en-US" altLang="en-US" sz="2300" dirty="0">
                <a:solidFill>
                  <a:srgbClr val="000000"/>
                </a:solidFill>
                <a:latin typeface="Calibri" pitchFamily="34" charset="0"/>
              </a:rPr>
              <a:t>On December 3, Wheeler Company sold $500,000 of merchandise to </a:t>
            </a:r>
            <a:r>
              <a:rPr lang="en-US" altLang="en-US" sz="2300" dirty="0" err="1">
                <a:solidFill>
                  <a:srgbClr val="000000"/>
                </a:solidFill>
                <a:latin typeface="Calibri" pitchFamily="34" charset="0"/>
              </a:rPr>
              <a:t>Hashmi</a:t>
            </a:r>
            <a:r>
              <a:rPr lang="en-US" altLang="en-US" sz="2300" dirty="0">
                <a:solidFill>
                  <a:srgbClr val="000000"/>
                </a:solidFill>
                <a:latin typeface="Calibri" pitchFamily="34" charset="0"/>
              </a:rPr>
              <a:t> Co., terms 2/10, n/30, FOB shipping point. Cost of merchandise sold was $350,000.</a:t>
            </a:r>
          </a:p>
        </p:txBody>
      </p:sp>
      <p:sp>
        <p:nvSpPr>
          <p:cNvPr id="760835"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altLang="en-US">
                <a:solidFill>
                  <a:schemeClr val="bg1"/>
                </a:solidFill>
                <a:effectLst>
                  <a:outerShdw blurRad="38100" dist="38100" dir="2700000" algn="tl">
                    <a:srgbClr val="000000"/>
                  </a:outerShdw>
                </a:effectLst>
                <a:latin typeface="Calibri" pitchFamily="34" charset="0"/>
              </a:rPr>
              <a:t>Recording Sales of Merchandise</a:t>
            </a:r>
          </a:p>
        </p:txBody>
      </p:sp>
      <p:sp>
        <p:nvSpPr>
          <p:cNvPr id="760836" name="Text Box 4"/>
          <p:cNvSpPr txBox="1">
            <a:spLocks noChangeArrowheads="1"/>
          </p:cNvSpPr>
          <p:nvPr/>
        </p:nvSpPr>
        <p:spPr bwMode="auto">
          <a:xfrm>
            <a:off x="3810000" y="6248400"/>
            <a:ext cx="5181600" cy="58102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sz="2400">
                <a:solidFill>
                  <a:schemeClr val="tx1"/>
                </a:solidFill>
                <a:latin typeface="Times New Roman" pitchFamily="18" charset="0"/>
              </a:defRPr>
            </a:lvl1pPr>
            <a:lvl2pPr marL="1263650" indent="-457200">
              <a:defRPr sz="2400">
                <a:solidFill>
                  <a:schemeClr val="tx1"/>
                </a:solidFill>
                <a:latin typeface="Times New Roman" pitchFamily="18" charset="0"/>
              </a:defRPr>
            </a:lvl2pPr>
            <a:lvl3pPr marL="1835150" indent="-457200">
              <a:defRPr sz="2400">
                <a:solidFill>
                  <a:schemeClr val="tx1"/>
                </a:solidFill>
                <a:latin typeface="Times New Roman" pitchFamily="18" charset="0"/>
              </a:defRPr>
            </a:lvl3pPr>
            <a:lvl4pPr marL="2406650" indent="-457200">
              <a:defRPr sz="2400">
                <a:solidFill>
                  <a:schemeClr val="tx1"/>
                </a:solidFill>
                <a:latin typeface="Times New Roman" pitchFamily="18" charset="0"/>
              </a:defRPr>
            </a:lvl4pPr>
            <a:lvl5pPr marL="2978150" indent="-457200">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Explain the recording of sales revenues under a perpetual inventory system.</a:t>
            </a:r>
          </a:p>
        </p:txBody>
      </p:sp>
      <p:sp>
        <p:nvSpPr>
          <p:cNvPr id="32773" name="Rectangle 5"/>
          <p:cNvSpPr>
            <a:spLocks noChangeArrowheads="1"/>
          </p:cNvSpPr>
          <p:nvPr/>
        </p:nvSpPr>
        <p:spPr bwMode="auto">
          <a:xfrm>
            <a:off x="457200" y="3429000"/>
            <a:ext cx="8229600" cy="2514600"/>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ltLang="en-US">
              <a:latin typeface="Calibri" pitchFamily="34" charset="0"/>
            </a:endParaRPr>
          </a:p>
        </p:txBody>
      </p:sp>
      <p:sp>
        <p:nvSpPr>
          <p:cNvPr id="760838" name="Text Box 6"/>
          <p:cNvSpPr txBox="1">
            <a:spLocks noChangeArrowheads="1"/>
          </p:cNvSpPr>
          <p:nvPr/>
        </p:nvSpPr>
        <p:spPr bwMode="auto">
          <a:xfrm>
            <a:off x="2057400" y="3611563"/>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862513" algn="r"/>
              </a:tabLst>
              <a:defRPr sz="2000">
                <a:solidFill>
                  <a:schemeClr val="tx1"/>
                </a:solidFill>
                <a:latin typeface="Comic Sans MS" pitchFamily="66" charset="0"/>
              </a:defRPr>
            </a:lvl1pPr>
            <a:lvl2pPr marL="742950" indent="-285750">
              <a:tabLst>
                <a:tab pos="4862513" algn="r"/>
              </a:tabLst>
              <a:defRPr sz="2000">
                <a:solidFill>
                  <a:schemeClr val="tx1"/>
                </a:solidFill>
                <a:latin typeface="Comic Sans MS" pitchFamily="66" charset="0"/>
              </a:defRPr>
            </a:lvl2pPr>
            <a:lvl3pPr marL="1143000" indent="-228600">
              <a:tabLst>
                <a:tab pos="4862513" algn="r"/>
              </a:tabLst>
              <a:defRPr sz="2000">
                <a:solidFill>
                  <a:schemeClr val="tx1"/>
                </a:solidFill>
                <a:latin typeface="Comic Sans MS" pitchFamily="66" charset="0"/>
              </a:defRPr>
            </a:lvl3pPr>
            <a:lvl4pPr marL="1600200" indent="-228600">
              <a:tabLst>
                <a:tab pos="4862513" algn="r"/>
              </a:tabLst>
              <a:defRPr sz="2000">
                <a:solidFill>
                  <a:schemeClr val="tx1"/>
                </a:solidFill>
                <a:latin typeface="Comic Sans MS" pitchFamily="66" charset="0"/>
              </a:defRPr>
            </a:lvl4pPr>
            <a:lvl5pPr marL="2057400" indent="-228600">
              <a:tabLst>
                <a:tab pos="486251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Lst>
              <a:defRPr sz="2000">
                <a:solidFill>
                  <a:schemeClr val="tx1"/>
                </a:solidFill>
                <a:latin typeface="Comic Sans MS" pitchFamily="66" charset="0"/>
              </a:defRPr>
            </a:lvl9pPr>
          </a:lstStyle>
          <a:p>
            <a:pPr algn="l">
              <a:spcBef>
                <a:spcPct val="50000"/>
              </a:spcBef>
            </a:pPr>
            <a:r>
              <a:rPr lang="en-US" altLang="en-US" sz="2400" dirty="0">
                <a:latin typeface="Calibri" pitchFamily="34" charset="0"/>
                <a:cs typeface="Arial" pitchFamily="34" charset="0"/>
              </a:rPr>
              <a:t>Accounts receivable	500,000</a:t>
            </a:r>
          </a:p>
        </p:txBody>
      </p:sp>
      <p:sp>
        <p:nvSpPr>
          <p:cNvPr id="32775" name="Text Box 7"/>
          <p:cNvSpPr txBox="1">
            <a:spLocks noChangeArrowheads="1"/>
          </p:cNvSpPr>
          <p:nvPr/>
        </p:nvSpPr>
        <p:spPr bwMode="auto">
          <a:xfrm>
            <a:off x="685800" y="3611563"/>
            <a:ext cx="1143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Dec. 3</a:t>
            </a:r>
          </a:p>
        </p:txBody>
      </p:sp>
      <p:sp>
        <p:nvSpPr>
          <p:cNvPr id="760840" name="Text Box 8"/>
          <p:cNvSpPr txBox="1">
            <a:spLocks noChangeArrowheads="1"/>
          </p:cNvSpPr>
          <p:nvPr/>
        </p:nvSpPr>
        <p:spPr bwMode="auto">
          <a:xfrm>
            <a:off x="2057400" y="4068763"/>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289675" algn="r"/>
              </a:tabLst>
              <a:defRPr sz="2000">
                <a:solidFill>
                  <a:schemeClr val="tx1"/>
                </a:solidFill>
                <a:latin typeface="Comic Sans MS" pitchFamily="66" charset="0"/>
              </a:defRPr>
            </a:lvl1pPr>
            <a:lvl2pPr marL="742950" indent="-285750">
              <a:tabLst>
                <a:tab pos="4862513" algn="r"/>
                <a:tab pos="6289675" algn="r"/>
              </a:tabLst>
              <a:defRPr sz="2000">
                <a:solidFill>
                  <a:schemeClr val="tx1"/>
                </a:solidFill>
                <a:latin typeface="Comic Sans MS" pitchFamily="66" charset="0"/>
              </a:defRPr>
            </a:lvl2pPr>
            <a:lvl3pPr marL="1143000" indent="-228600">
              <a:tabLst>
                <a:tab pos="4862513" algn="r"/>
                <a:tab pos="6289675" algn="r"/>
              </a:tabLst>
              <a:defRPr sz="2000">
                <a:solidFill>
                  <a:schemeClr val="tx1"/>
                </a:solidFill>
                <a:latin typeface="Comic Sans MS" pitchFamily="66" charset="0"/>
              </a:defRPr>
            </a:lvl3pPr>
            <a:lvl4pPr marL="1600200" indent="-228600">
              <a:tabLst>
                <a:tab pos="4862513" algn="r"/>
                <a:tab pos="6289675" algn="r"/>
              </a:tabLst>
              <a:defRPr sz="2000">
                <a:solidFill>
                  <a:schemeClr val="tx1"/>
                </a:solidFill>
                <a:latin typeface="Comic Sans MS" pitchFamily="66" charset="0"/>
              </a:defRPr>
            </a:lvl4pPr>
            <a:lvl5pPr marL="2057400" indent="-228600">
              <a:tabLst>
                <a:tab pos="4862513" algn="r"/>
                <a:tab pos="628967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Sales		500,000</a:t>
            </a:r>
          </a:p>
        </p:txBody>
      </p:sp>
      <p:sp>
        <p:nvSpPr>
          <p:cNvPr id="760841" name="Text Box 9"/>
          <p:cNvSpPr txBox="1">
            <a:spLocks noChangeArrowheads="1"/>
          </p:cNvSpPr>
          <p:nvPr/>
        </p:nvSpPr>
        <p:spPr bwMode="auto">
          <a:xfrm>
            <a:off x="2057400" y="4876800"/>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862513" algn="r"/>
              </a:tabLst>
              <a:defRPr sz="2000">
                <a:solidFill>
                  <a:schemeClr val="tx1"/>
                </a:solidFill>
                <a:latin typeface="Comic Sans MS" pitchFamily="66" charset="0"/>
              </a:defRPr>
            </a:lvl1pPr>
            <a:lvl2pPr marL="742950" indent="-285750">
              <a:tabLst>
                <a:tab pos="4862513" algn="r"/>
              </a:tabLst>
              <a:defRPr sz="2000">
                <a:solidFill>
                  <a:schemeClr val="tx1"/>
                </a:solidFill>
                <a:latin typeface="Comic Sans MS" pitchFamily="66" charset="0"/>
              </a:defRPr>
            </a:lvl2pPr>
            <a:lvl3pPr marL="1143000" indent="-228600">
              <a:tabLst>
                <a:tab pos="4862513" algn="r"/>
              </a:tabLst>
              <a:defRPr sz="2000">
                <a:solidFill>
                  <a:schemeClr val="tx1"/>
                </a:solidFill>
                <a:latin typeface="Comic Sans MS" pitchFamily="66" charset="0"/>
              </a:defRPr>
            </a:lvl3pPr>
            <a:lvl4pPr marL="1600200" indent="-228600">
              <a:tabLst>
                <a:tab pos="4862513" algn="r"/>
              </a:tabLst>
              <a:defRPr sz="2000">
                <a:solidFill>
                  <a:schemeClr val="tx1"/>
                </a:solidFill>
                <a:latin typeface="Comic Sans MS" pitchFamily="66" charset="0"/>
              </a:defRPr>
            </a:lvl4pPr>
            <a:lvl5pPr marL="2057400" indent="-228600">
              <a:tabLst>
                <a:tab pos="486251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Cost of goods sold	350,000</a:t>
            </a:r>
          </a:p>
        </p:txBody>
      </p:sp>
      <p:sp>
        <p:nvSpPr>
          <p:cNvPr id="760842" name="Text Box 10"/>
          <p:cNvSpPr txBox="1">
            <a:spLocks noChangeArrowheads="1"/>
          </p:cNvSpPr>
          <p:nvPr/>
        </p:nvSpPr>
        <p:spPr bwMode="auto">
          <a:xfrm>
            <a:off x="2057400" y="5334000"/>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289675" algn="r"/>
              </a:tabLst>
              <a:defRPr sz="2000">
                <a:solidFill>
                  <a:schemeClr val="tx1"/>
                </a:solidFill>
                <a:latin typeface="Comic Sans MS" pitchFamily="66" charset="0"/>
              </a:defRPr>
            </a:lvl1pPr>
            <a:lvl2pPr marL="742950" indent="-285750">
              <a:tabLst>
                <a:tab pos="4862513" algn="r"/>
                <a:tab pos="6289675" algn="r"/>
              </a:tabLst>
              <a:defRPr sz="2000">
                <a:solidFill>
                  <a:schemeClr val="tx1"/>
                </a:solidFill>
                <a:latin typeface="Comic Sans MS" pitchFamily="66" charset="0"/>
              </a:defRPr>
            </a:lvl2pPr>
            <a:lvl3pPr marL="1143000" indent="-228600">
              <a:tabLst>
                <a:tab pos="4862513" algn="r"/>
                <a:tab pos="6289675" algn="r"/>
              </a:tabLst>
              <a:defRPr sz="2000">
                <a:solidFill>
                  <a:schemeClr val="tx1"/>
                </a:solidFill>
                <a:latin typeface="Comic Sans MS" pitchFamily="66" charset="0"/>
              </a:defRPr>
            </a:lvl3pPr>
            <a:lvl4pPr marL="1600200" indent="-228600">
              <a:tabLst>
                <a:tab pos="4862513" algn="r"/>
                <a:tab pos="6289675" algn="r"/>
              </a:tabLst>
              <a:defRPr sz="2000">
                <a:solidFill>
                  <a:schemeClr val="tx1"/>
                </a:solidFill>
                <a:latin typeface="Comic Sans MS" pitchFamily="66" charset="0"/>
              </a:defRPr>
            </a:lvl4pPr>
            <a:lvl5pPr marL="2057400" indent="-228600">
              <a:tabLst>
                <a:tab pos="4862513" algn="r"/>
                <a:tab pos="628967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Merchandise inventory		350,000</a:t>
            </a:r>
          </a:p>
        </p:txBody>
      </p:sp>
    </p:spTree>
    <p:extLst>
      <p:ext uri="{BB962C8B-B14F-4D97-AF65-F5344CB8AC3E}">
        <p14:creationId xmlns:p14="http://schemas.microsoft.com/office/powerpoint/2010/main" val="10330781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0838"/>
                                        </p:tgtEl>
                                        <p:attrNameLst>
                                          <p:attrName>style.visibility</p:attrName>
                                        </p:attrNameLst>
                                      </p:cBhvr>
                                      <p:to>
                                        <p:strVal val="visible"/>
                                      </p:to>
                                    </p:set>
                                    <p:animEffect transition="in" filter="blinds(horizontal)">
                                      <p:cBhvr>
                                        <p:cTn id="7" dur="500"/>
                                        <p:tgtEl>
                                          <p:spTgt spid="760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0840"/>
                                        </p:tgtEl>
                                        <p:attrNameLst>
                                          <p:attrName>style.visibility</p:attrName>
                                        </p:attrNameLst>
                                      </p:cBhvr>
                                      <p:to>
                                        <p:strVal val="visible"/>
                                      </p:to>
                                    </p:set>
                                    <p:animEffect transition="in" filter="blinds(horizontal)">
                                      <p:cBhvr>
                                        <p:cTn id="12" dur="500"/>
                                        <p:tgtEl>
                                          <p:spTgt spid="7608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60841"/>
                                        </p:tgtEl>
                                        <p:attrNameLst>
                                          <p:attrName>style.visibility</p:attrName>
                                        </p:attrNameLst>
                                      </p:cBhvr>
                                      <p:to>
                                        <p:strVal val="visible"/>
                                      </p:to>
                                    </p:set>
                                    <p:animEffect transition="in" filter="blinds(horizontal)">
                                      <p:cBhvr>
                                        <p:cTn id="17" dur="500"/>
                                        <p:tgtEl>
                                          <p:spTgt spid="7608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60842"/>
                                        </p:tgtEl>
                                        <p:attrNameLst>
                                          <p:attrName>style.visibility</p:attrName>
                                        </p:attrNameLst>
                                      </p:cBhvr>
                                      <p:to>
                                        <p:strVal val="visible"/>
                                      </p:to>
                                    </p:set>
                                    <p:animEffect transition="in" filter="blinds(horizontal)">
                                      <p:cBhvr>
                                        <p:cTn id="22" dur="500"/>
                                        <p:tgtEl>
                                          <p:spTgt spid="760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8" grpId="0"/>
      <p:bldP spid="760840" grpId="0"/>
      <p:bldP spid="760841" grpId="0"/>
      <p:bldP spid="7608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Text Box 2"/>
          <p:cNvSpPr txBox="1">
            <a:spLocks noChangeArrowheads="1"/>
          </p:cNvSpPr>
          <p:nvPr/>
        </p:nvSpPr>
        <p:spPr bwMode="auto">
          <a:xfrm>
            <a:off x="533400" y="1143000"/>
            <a:ext cx="83820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1028700" indent="-457200">
              <a:defRPr sz="2400">
                <a:solidFill>
                  <a:schemeClr val="tx1"/>
                </a:solidFill>
                <a:latin typeface="Times New Roman" pitchFamily="18" charset="0"/>
              </a:defRPr>
            </a:lvl2pPr>
            <a:lvl3pPr marL="1600200" indent="-457200">
              <a:defRPr sz="2400">
                <a:solidFill>
                  <a:schemeClr val="tx1"/>
                </a:solidFill>
                <a:latin typeface="Times New Roman" pitchFamily="18" charset="0"/>
              </a:defRPr>
            </a:lvl3pPr>
            <a:lvl4pPr marL="2171700" indent="-457200">
              <a:defRPr sz="2400">
                <a:solidFill>
                  <a:schemeClr val="tx1"/>
                </a:solidFill>
                <a:latin typeface="Times New Roman" pitchFamily="18" charset="0"/>
              </a:defRPr>
            </a:lvl4pPr>
            <a:lvl5pPr marL="2743200" indent="-457200">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50000"/>
              </a:spcBef>
              <a:defRPr/>
            </a:pPr>
            <a:r>
              <a:rPr lang="en-US" altLang="en-US" b="1">
                <a:solidFill>
                  <a:srgbClr val="800000"/>
                </a:solidFill>
                <a:effectLst>
                  <a:outerShdw blurRad="38100" dist="38100" dir="2700000" algn="tl">
                    <a:srgbClr val="C0C0C0"/>
                  </a:outerShdw>
                </a:effectLst>
                <a:latin typeface="Calibri" pitchFamily="34" charset="0"/>
              </a:rPr>
              <a:t>E5-5 Continued</a:t>
            </a:r>
            <a:r>
              <a:rPr lang="en-US" altLang="en-US">
                <a:solidFill>
                  <a:srgbClr val="FF0000"/>
                </a:solidFill>
                <a:latin typeface="Calibri" pitchFamily="34" charset="0"/>
              </a:rPr>
              <a:t>  </a:t>
            </a:r>
            <a:r>
              <a:rPr lang="en-US" altLang="en-US">
                <a:solidFill>
                  <a:srgbClr val="000000"/>
                </a:solidFill>
                <a:latin typeface="Calibri" pitchFamily="34" charset="0"/>
              </a:rPr>
              <a:t>Prepare the journal entries for Wheeler Company.</a:t>
            </a:r>
          </a:p>
          <a:p>
            <a:pPr algn="l">
              <a:lnSpc>
                <a:spcPct val="110000"/>
              </a:lnSpc>
              <a:spcBef>
                <a:spcPct val="50000"/>
              </a:spcBef>
              <a:defRPr/>
            </a:pPr>
            <a:r>
              <a:rPr lang="en-US" altLang="en-US" b="1">
                <a:solidFill>
                  <a:srgbClr val="000000"/>
                </a:solidFill>
                <a:latin typeface="Calibri" pitchFamily="34" charset="0"/>
              </a:rPr>
              <a:t>2. </a:t>
            </a:r>
            <a:r>
              <a:rPr lang="en-US" altLang="en-US">
                <a:solidFill>
                  <a:srgbClr val="000000"/>
                </a:solidFill>
                <a:latin typeface="Calibri" pitchFamily="34" charset="0"/>
              </a:rPr>
              <a:t>On December 8, Hashmi Co. was granted an    </a:t>
            </a:r>
            <a:r>
              <a:rPr lang="en-US" altLang="en-US" b="1">
                <a:solidFill>
                  <a:srgbClr val="800000"/>
                </a:solidFill>
                <a:latin typeface="Calibri" pitchFamily="34" charset="0"/>
              </a:rPr>
              <a:t>allowance</a:t>
            </a:r>
            <a:r>
              <a:rPr lang="en-US" altLang="en-US">
                <a:solidFill>
                  <a:srgbClr val="000000"/>
                </a:solidFill>
                <a:latin typeface="Calibri" pitchFamily="34" charset="0"/>
              </a:rPr>
              <a:t> of $27,000 for merchandise purchased     on December 3.</a:t>
            </a:r>
          </a:p>
        </p:txBody>
      </p:sp>
      <p:sp>
        <p:nvSpPr>
          <p:cNvPr id="762883"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altLang="en-US">
                <a:solidFill>
                  <a:schemeClr val="bg1"/>
                </a:solidFill>
                <a:effectLst>
                  <a:outerShdw blurRad="38100" dist="38100" dir="2700000" algn="tl">
                    <a:srgbClr val="000000"/>
                  </a:outerShdw>
                </a:effectLst>
                <a:latin typeface="Calibri" pitchFamily="34" charset="0"/>
              </a:rPr>
              <a:t>Recording Sales of Merchandise</a:t>
            </a:r>
          </a:p>
        </p:txBody>
      </p:sp>
      <p:sp>
        <p:nvSpPr>
          <p:cNvPr id="762884" name="Text Box 4"/>
          <p:cNvSpPr txBox="1">
            <a:spLocks noChangeArrowheads="1"/>
          </p:cNvSpPr>
          <p:nvPr/>
        </p:nvSpPr>
        <p:spPr bwMode="auto">
          <a:xfrm>
            <a:off x="3810000" y="6248400"/>
            <a:ext cx="5181600" cy="58102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sz="2400">
                <a:solidFill>
                  <a:schemeClr val="tx1"/>
                </a:solidFill>
                <a:latin typeface="Times New Roman" pitchFamily="18" charset="0"/>
              </a:defRPr>
            </a:lvl1pPr>
            <a:lvl2pPr marL="1263650" indent="-457200">
              <a:defRPr sz="2400">
                <a:solidFill>
                  <a:schemeClr val="tx1"/>
                </a:solidFill>
                <a:latin typeface="Times New Roman" pitchFamily="18" charset="0"/>
              </a:defRPr>
            </a:lvl2pPr>
            <a:lvl3pPr marL="1835150" indent="-457200">
              <a:defRPr sz="2400">
                <a:solidFill>
                  <a:schemeClr val="tx1"/>
                </a:solidFill>
                <a:latin typeface="Times New Roman" pitchFamily="18" charset="0"/>
              </a:defRPr>
            </a:lvl3pPr>
            <a:lvl4pPr marL="2406650" indent="-457200">
              <a:defRPr sz="2400">
                <a:solidFill>
                  <a:schemeClr val="tx1"/>
                </a:solidFill>
                <a:latin typeface="Times New Roman" pitchFamily="18" charset="0"/>
              </a:defRPr>
            </a:lvl4pPr>
            <a:lvl5pPr marL="2978150" indent="-457200">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Explain the recording of sales revenues under a perpetual inventory system.</a:t>
            </a:r>
          </a:p>
        </p:txBody>
      </p:sp>
      <p:sp>
        <p:nvSpPr>
          <p:cNvPr id="35845" name="Rectangle 5"/>
          <p:cNvSpPr>
            <a:spLocks noChangeArrowheads="1"/>
          </p:cNvSpPr>
          <p:nvPr/>
        </p:nvSpPr>
        <p:spPr bwMode="auto">
          <a:xfrm>
            <a:off x="457200" y="3429000"/>
            <a:ext cx="8229600" cy="1219200"/>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ltLang="en-US">
              <a:latin typeface="Calibri" pitchFamily="34" charset="0"/>
            </a:endParaRPr>
          </a:p>
        </p:txBody>
      </p:sp>
      <p:sp>
        <p:nvSpPr>
          <p:cNvPr id="762886" name="Text Box 6"/>
          <p:cNvSpPr txBox="1">
            <a:spLocks noChangeArrowheads="1"/>
          </p:cNvSpPr>
          <p:nvPr/>
        </p:nvSpPr>
        <p:spPr bwMode="auto">
          <a:xfrm>
            <a:off x="1828800" y="3611563"/>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541963" algn="r"/>
              </a:tabLst>
              <a:defRPr sz="2000">
                <a:solidFill>
                  <a:schemeClr val="tx1"/>
                </a:solidFill>
                <a:latin typeface="Comic Sans MS" pitchFamily="66" charset="0"/>
              </a:defRPr>
            </a:lvl1pPr>
            <a:lvl2pPr marL="742950" indent="-285750">
              <a:tabLst>
                <a:tab pos="5541963" algn="r"/>
              </a:tabLst>
              <a:defRPr sz="2000">
                <a:solidFill>
                  <a:schemeClr val="tx1"/>
                </a:solidFill>
                <a:latin typeface="Comic Sans MS" pitchFamily="66" charset="0"/>
              </a:defRPr>
            </a:lvl2pPr>
            <a:lvl3pPr marL="1143000" indent="-228600">
              <a:tabLst>
                <a:tab pos="5541963" algn="r"/>
              </a:tabLst>
              <a:defRPr sz="2000">
                <a:solidFill>
                  <a:schemeClr val="tx1"/>
                </a:solidFill>
                <a:latin typeface="Comic Sans MS" pitchFamily="66" charset="0"/>
              </a:defRPr>
            </a:lvl3pPr>
            <a:lvl4pPr marL="1600200" indent="-228600">
              <a:tabLst>
                <a:tab pos="5541963" algn="r"/>
              </a:tabLst>
              <a:defRPr sz="2000">
                <a:solidFill>
                  <a:schemeClr val="tx1"/>
                </a:solidFill>
                <a:latin typeface="Comic Sans MS" pitchFamily="66" charset="0"/>
              </a:defRPr>
            </a:lvl4pPr>
            <a:lvl5pPr marL="2057400" indent="-228600">
              <a:tabLst>
                <a:tab pos="554196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554196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554196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554196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554196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Sales returns and allowances  	27,000</a:t>
            </a:r>
          </a:p>
        </p:txBody>
      </p:sp>
      <p:sp>
        <p:nvSpPr>
          <p:cNvPr id="35847" name="Text Box 7"/>
          <p:cNvSpPr txBox="1">
            <a:spLocks noChangeArrowheads="1"/>
          </p:cNvSpPr>
          <p:nvPr/>
        </p:nvSpPr>
        <p:spPr bwMode="auto">
          <a:xfrm>
            <a:off x="685800" y="3657600"/>
            <a:ext cx="1143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Dec. 8</a:t>
            </a:r>
          </a:p>
        </p:txBody>
      </p:sp>
      <p:sp>
        <p:nvSpPr>
          <p:cNvPr id="762888" name="Text Box 8"/>
          <p:cNvSpPr txBox="1">
            <a:spLocks noChangeArrowheads="1"/>
          </p:cNvSpPr>
          <p:nvPr/>
        </p:nvSpPr>
        <p:spPr bwMode="auto">
          <a:xfrm>
            <a:off x="1828800" y="4068763"/>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511925" algn="r"/>
              </a:tabLst>
              <a:defRPr sz="2000">
                <a:solidFill>
                  <a:schemeClr val="tx1"/>
                </a:solidFill>
                <a:latin typeface="Comic Sans MS" pitchFamily="66" charset="0"/>
              </a:defRPr>
            </a:lvl1pPr>
            <a:lvl2pPr marL="742950" indent="-285750">
              <a:tabLst>
                <a:tab pos="4862513" algn="r"/>
                <a:tab pos="6511925" algn="r"/>
              </a:tabLst>
              <a:defRPr sz="2000">
                <a:solidFill>
                  <a:schemeClr val="tx1"/>
                </a:solidFill>
                <a:latin typeface="Comic Sans MS" pitchFamily="66" charset="0"/>
              </a:defRPr>
            </a:lvl2pPr>
            <a:lvl3pPr marL="1143000" indent="-228600">
              <a:tabLst>
                <a:tab pos="4862513" algn="r"/>
                <a:tab pos="6511925" algn="r"/>
              </a:tabLst>
              <a:defRPr sz="2000">
                <a:solidFill>
                  <a:schemeClr val="tx1"/>
                </a:solidFill>
                <a:latin typeface="Comic Sans MS" pitchFamily="66" charset="0"/>
              </a:defRPr>
            </a:lvl3pPr>
            <a:lvl4pPr marL="1600200" indent="-228600">
              <a:tabLst>
                <a:tab pos="4862513" algn="r"/>
                <a:tab pos="6511925" algn="r"/>
              </a:tabLst>
              <a:defRPr sz="2000">
                <a:solidFill>
                  <a:schemeClr val="tx1"/>
                </a:solidFill>
                <a:latin typeface="Comic Sans MS" pitchFamily="66" charset="0"/>
              </a:defRPr>
            </a:lvl4pPr>
            <a:lvl5pPr marL="2057400" indent="-228600">
              <a:tabLst>
                <a:tab pos="4862513" algn="r"/>
                <a:tab pos="651192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Accounts receivable		27,000</a:t>
            </a:r>
          </a:p>
        </p:txBody>
      </p:sp>
    </p:spTree>
    <p:extLst>
      <p:ext uri="{BB962C8B-B14F-4D97-AF65-F5344CB8AC3E}">
        <p14:creationId xmlns:p14="http://schemas.microsoft.com/office/powerpoint/2010/main" val="32865494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2886"/>
                                        </p:tgtEl>
                                        <p:attrNameLst>
                                          <p:attrName>style.visibility</p:attrName>
                                        </p:attrNameLst>
                                      </p:cBhvr>
                                      <p:to>
                                        <p:strVal val="visible"/>
                                      </p:to>
                                    </p:set>
                                    <p:animEffect transition="in" filter="wipe(left)">
                                      <p:cBhvr>
                                        <p:cTn id="7" dur="500"/>
                                        <p:tgtEl>
                                          <p:spTgt spid="76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2888"/>
                                        </p:tgtEl>
                                        <p:attrNameLst>
                                          <p:attrName>style.visibility</p:attrName>
                                        </p:attrNameLst>
                                      </p:cBhvr>
                                      <p:to>
                                        <p:strVal val="visible"/>
                                      </p:to>
                                    </p:set>
                                    <p:animEffect transition="in" filter="wipe(left)">
                                      <p:cBhvr>
                                        <p:cTn id="12" dur="500"/>
                                        <p:tgtEl>
                                          <p:spTgt spid="76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6" grpId="0" autoUpdateAnimBg="0"/>
      <p:bldP spid="76288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Text Box 2"/>
          <p:cNvSpPr txBox="1">
            <a:spLocks noChangeArrowheads="1"/>
          </p:cNvSpPr>
          <p:nvPr/>
        </p:nvSpPr>
        <p:spPr bwMode="auto">
          <a:xfrm>
            <a:off x="533400" y="990600"/>
            <a:ext cx="8382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1028700" indent="-457200">
              <a:defRPr sz="2400">
                <a:solidFill>
                  <a:schemeClr val="tx1"/>
                </a:solidFill>
                <a:latin typeface="Times New Roman" pitchFamily="18" charset="0"/>
              </a:defRPr>
            </a:lvl2pPr>
            <a:lvl3pPr marL="1600200" indent="-457200">
              <a:defRPr sz="2400">
                <a:solidFill>
                  <a:schemeClr val="tx1"/>
                </a:solidFill>
                <a:latin typeface="Times New Roman" pitchFamily="18" charset="0"/>
              </a:defRPr>
            </a:lvl3pPr>
            <a:lvl4pPr marL="2171700" indent="-457200">
              <a:defRPr sz="2400">
                <a:solidFill>
                  <a:schemeClr val="tx1"/>
                </a:solidFill>
                <a:latin typeface="Times New Roman" pitchFamily="18" charset="0"/>
              </a:defRPr>
            </a:lvl4pPr>
            <a:lvl5pPr marL="2743200" indent="-457200">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defRPr/>
            </a:pPr>
            <a:r>
              <a:rPr lang="en-US" altLang="en-US" b="1">
                <a:solidFill>
                  <a:srgbClr val="800000"/>
                </a:solidFill>
                <a:effectLst>
                  <a:outerShdw blurRad="38100" dist="38100" dir="2700000" algn="tl">
                    <a:srgbClr val="C0C0C0"/>
                  </a:outerShdw>
                </a:effectLst>
                <a:latin typeface="Comic Sans MS" pitchFamily="66" charset="0"/>
              </a:rPr>
              <a:t>E5-5 Continued</a:t>
            </a:r>
            <a:r>
              <a:rPr lang="en-US" altLang="en-US">
                <a:solidFill>
                  <a:srgbClr val="FF0000"/>
                </a:solidFill>
                <a:latin typeface="Comic Sans MS" pitchFamily="66" charset="0"/>
              </a:rPr>
              <a:t>  </a:t>
            </a:r>
            <a:r>
              <a:rPr lang="en-US" altLang="en-US">
                <a:solidFill>
                  <a:srgbClr val="000000"/>
                </a:solidFill>
                <a:latin typeface="Comic Sans MS" pitchFamily="66" charset="0"/>
              </a:rPr>
              <a:t>Prepare the journal entries for Wheeler Company.</a:t>
            </a:r>
          </a:p>
          <a:p>
            <a:pPr>
              <a:lnSpc>
                <a:spcPct val="110000"/>
              </a:lnSpc>
              <a:spcBef>
                <a:spcPct val="50000"/>
              </a:spcBef>
              <a:defRPr/>
            </a:pPr>
            <a:r>
              <a:rPr lang="en-US" altLang="en-US" b="1">
                <a:solidFill>
                  <a:srgbClr val="000000"/>
                </a:solidFill>
                <a:latin typeface="Comic Sans MS" pitchFamily="66" charset="0"/>
              </a:rPr>
              <a:t>2. </a:t>
            </a:r>
            <a:r>
              <a:rPr lang="en-US" altLang="en-US" b="1">
                <a:solidFill>
                  <a:srgbClr val="800000"/>
                </a:solidFill>
                <a:latin typeface="Comic Sans MS" pitchFamily="66" charset="0"/>
              </a:rPr>
              <a:t>Variation</a:t>
            </a:r>
            <a:r>
              <a:rPr lang="en-US" altLang="en-US" b="1">
                <a:solidFill>
                  <a:srgbClr val="000000"/>
                </a:solidFill>
                <a:latin typeface="Comic Sans MS" pitchFamily="66" charset="0"/>
              </a:rPr>
              <a:t>  </a:t>
            </a:r>
            <a:r>
              <a:rPr lang="en-US" altLang="en-US">
                <a:solidFill>
                  <a:srgbClr val="000000"/>
                </a:solidFill>
                <a:latin typeface="Comic Sans MS" pitchFamily="66" charset="0"/>
              </a:rPr>
              <a:t>On Dec. 8, Hashmi Co. </a:t>
            </a:r>
            <a:r>
              <a:rPr lang="en-US" altLang="en-US" b="1">
                <a:solidFill>
                  <a:srgbClr val="800000"/>
                </a:solidFill>
                <a:latin typeface="Comic Sans MS" pitchFamily="66" charset="0"/>
              </a:rPr>
              <a:t>returned</a:t>
            </a:r>
            <a:r>
              <a:rPr lang="en-US" altLang="en-US">
                <a:solidFill>
                  <a:srgbClr val="000000"/>
                </a:solidFill>
                <a:latin typeface="Comic Sans MS" pitchFamily="66" charset="0"/>
              </a:rPr>
              <a:t> merchandise for credit of $27,000.  The original cost of the merchandise to Wheeler was $19,800. </a:t>
            </a:r>
          </a:p>
        </p:txBody>
      </p:sp>
      <p:sp>
        <p:nvSpPr>
          <p:cNvPr id="771075" name="Rectangle 3"/>
          <p:cNvSpPr>
            <a:spLocks noGrp="1" noChangeArrowheads="1"/>
          </p:cNvSpPr>
          <p:nvPr>
            <p:ph type="title"/>
          </p:nvPr>
        </p:nvSpPr>
        <p:spPr>
          <a:xfrm>
            <a:off x="457200" y="2286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altLang="en-US">
                <a:solidFill>
                  <a:schemeClr val="bg1"/>
                </a:solidFill>
                <a:effectLst>
                  <a:outerShdw blurRad="38100" dist="38100" dir="2700000" algn="tl">
                    <a:srgbClr val="000000"/>
                  </a:outerShdw>
                </a:effectLst>
                <a:latin typeface="Calibri" pitchFamily="34" charset="0"/>
              </a:rPr>
              <a:t>Recording Sales of Merchandise</a:t>
            </a:r>
          </a:p>
        </p:txBody>
      </p:sp>
      <p:sp>
        <p:nvSpPr>
          <p:cNvPr id="771076" name="Text Box 4"/>
          <p:cNvSpPr txBox="1">
            <a:spLocks noChangeArrowheads="1"/>
          </p:cNvSpPr>
          <p:nvPr/>
        </p:nvSpPr>
        <p:spPr bwMode="auto">
          <a:xfrm>
            <a:off x="3810000" y="6248400"/>
            <a:ext cx="5181600" cy="58102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sz="2400">
                <a:solidFill>
                  <a:schemeClr val="tx1"/>
                </a:solidFill>
                <a:latin typeface="Times New Roman" pitchFamily="18" charset="0"/>
              </a:defRPr>
            </a:lvl1pPr>
            <a:lvl2pPr marL="1263650" indent="-457200">
              <a:defRPr sz="2400">
                <a:solidFill>
                  <a:schemeClr val="tx1"/>
                </a:solidFill>
                <a:latin typeface="Times New Roman" pitchFamily="18" charset="0"/>
              </a:defRPr>
            </a:lvl2pPr>
            <a:lvl3pPr marL="1835150" indent="-457200">
              <a:defRPr sz="2400">
                <a:solidFill>
                  <a:schemeClr val="tx1"/>
                </a:solidFill>
                <a:latin typeface="Times New Roman" pitchFamily="18" charset="0"/>
              </a:defRPr>
            </a:lvl3pPr>
            <a:lvl4pPr marL="2406650" indent="-457200">
              <a:defRPr sz="2400">
                <a:solidFill>
                  <a:schemeClr val="tx1"/>
                </a:solidFill>
                <a:latin typeface="Times New Roman" pitchFamily="18" charset="0"/>
              </a:defRPr>
            </a:lvl4pPr>
            <a:lvl5pPr marL="2978150" indent="-457200">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Explain the recording of sales revenues under a perpetual inventory system.</a:t>
            </a:r>
          </a:p>
        </p:txBody>
      </p:sp>
      <p:sp>
        <p:nvSpPr>
          <p:cNvPr id="36869" name="Rectangle 5"/>
          <p:cNvSpPr>
            <a:spLocks noChangeArrowheads="1"/>
          </p:cNvSpPr>
          <p:nvPr/>
        </p:nvSpPr>
        <p:spPr bwMode="auto">
          <a:xfrm>
            <a:off x="381000" y="3429000"/>
            <a:ext cx="8229600" cy="2362200"/>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ltLang="en-US">
              <a:latin typeface="Calibri" pitchFamily="34" charset="0"/>
            </a:endParaRPr>
          </a:p>
        </p:txBody>
      </p:sp>
      <p:sp>
        <p:nvSpPr>
          <p:cNvPr id="36870" name="Text Box 6"/>
          <p:cNvSpPr txBox="1">
            <a:spLocks noChangeArrowheads="1"/>
          </p:cNvSpPr>
          <p:nvPr/>
        </p:nvSpPr>
        <p:spPr bwMode="auto">
          <a:xfrm>
            <a:off x="1828800" y="3611563"/>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541963" algn="r"/>
              </a:tabLst>
              <a:defRPr sz="2000">
                <a:solidFill>
                  <a:schemeClr val="tx1"/>
                </a:solidFill>
                <a:latin typeface="Comic Sans MS" pitchFamily="66" charset="0"/>
              </a:defRPr>
            </a:lvl1pPr>
            <a:lvl2pPr marL="742950" indent="-285750">
              <a:tabLst>
                <a:tab pos="5541963" algn="r"/>
              </a:tabLst>
              <a:defRPr sz="2000">
                <a:solidFill>
                  <a:schemeClr val="tx1"/>
                </a:solidFill>
                <a:latin typeface="Comic Sans MS" pitchFamily="66" charset="0"/>
              </a:defRPr>
            </a:lvl2pPr>
            <a:lvl3pPr marL="1143000" indent="-228600">
              <a:tabLst>
                <a:tab pos="5541963" algn="r"/>
              </a:tabLst>
              <a:defRPr sz="2000">
                <a:solidFill>
                  <a:schemeClr val="tx1"/>
                </a:solidFill>
                <a:latin typeface="Comic Sans MS" pitchFamily="66" charset="0"/>
              </a:defRPr>
            </a:lvl3pPr>
            <a:lvl4pPr marL="1600200" indent="-228600">
              <a:tabLst>
                <a:tab pos="5541963" algn="r"/>
              </a:tabLst>
              <a:defRPr sz="2000">
                <a:solidFill>
                  <a:schemeClr val="tx1"/>
                </a:solidFill>
                <a:latin typeface="Comic Sans MS" pitchFamily="66" charset="0"/>
              </a:defRPr>
            </a:lvl4pPr>
            <a:lvl5pPr marL="2057400" indent="-228600">
              <a:tabLst>
                <a:tab pos="554196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554196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554196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554196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554196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Sales returns and allowances  	27,000</a:t>
            </a:r>
          </a:p>
        </p:txBody>
      </p:sp>
      <p:sp>
        <p:nvSpPr>
          <p:cNvPr id="36871" name="Text Box 7"/>
          <p:cNvSpPr txBox="1">
            <a:spLocks noChangeArrowheads="1"/>
          </p:cNvSpPr>
          <p:nvPr/>
        </p:nvSpPr>
        <p:spPr bwMode="auto">
          <a:xfrm>
            <a:off x="685800" y="3581400"/>
            <a:ext cx="1143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Dec. 8</a:t>
            </a:r>
          </a:p>
        </p:txBody>
      </p:sp>
      <p:sp>
        <p:nvSpPr>
          <p:cNvPr id="36872" name="Text Box 8"/>
          <p:cNvSpPr txBox="1">
            <a:spLocks noChangeArrowheads="1"/>
          </p:cNvSpPr>
          <p:nvPr/>
        </p:nvSpPr>
        <p:spPr bwMode="auto">
          <a:xfrm>
            <a:off x="1828800" y="4068763"/>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511925" algn="r"/>
              </a:tabLst>
              <a:defRPr sz="2000">
                <a:solidFill>
                  <a:schemeClr val="tx1"/>
                </a:solidFill>
                <a:latin typeface="Comic Sans MS" pitchFamily="66" charset="0"/>
              </a:defRPr>
            </a:lvl1pPr>
            <a:lvl2pPr marL="742950" indent="-285750">
              <a:tabLst>
                <a:tab pos="4862513" algn="r"/>
                <a:tab pos="6511925" algn="r"/>
              </a:tabLst>
              <a:defRPr sz="2000">
                <a:solidFill>
                  <a:schemeClr val="tx1"/>
                </a:solidFill>
                <a:latin typeface="Comic Sans MS" pitchFamily="66" charset="0"/>
              </a:defRPr>
            </a:lvl2pPr>
            <a:lvl3pPr marL="1143000" indent="-228600">
              <a:tabLst>
                <a:tab pos="4862513" algn="r"/>
                <a:tab pos="6511925" algn="r"/>
              </a:tabLst>
              <a:defRPr sz="2000">
                <a:solidFill>
                  <a:schemeClr val="tx1"/>
                </a:solidFill>
                <a:latin typeface="Comic Sans MS" pitchFamily="66" charset="0"/>
              </a:defRPr>
            </a:lvl3pPr>
            <a:lvl4pPr marL="1600200" indent="-228600">
              <a:tabLst>
                <a:tab pos="4862513" algn="r"/>
                <a:tab pos="6511925" algn="r"/>
              </a:tabLst>
              <a:defRPr sz="2000">
                <a:solidFill>
                  <a:schemeClr val="tx1"/>
                </a:solidFill>
                <a:latin typeface="Comic Sans MS" pitchFamily="66" charset="0"/>
              </a:defRPr>
            </a:lvl4pPr>
            <a:lvl5pPr marL="2057400" indent="-228600">
              <a:tabLst>
                <a:tab pos="4862513" algn="r"/>
                <a:tab pos="651192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Accounts receivable		27,000</a:t>
            </a:r>
          </a:p>
        </p:txBody>
      </p:sp>
      <p:sp>
        <p:nvSpPr>
          <p:cNvPr id="771081" name="Text Box 9"/>
          <p:cNvSpPr txBox="1">
            <a:spLocks noChangeArrowheads="1"/>
          </p:cNvSpPr>
          <p:nvPr/>
        </p:nvSpPr>
        <p:spPr bwMode="auto">
          <a:xfrm>
            <a:off x="1828800" y="4724400"/>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541963" algn="r"/>
              </a:tabLst>
              <a:defRPr sz="2000">
                <a:solidFill>
                  <a:schemeClr val="tx1"/>
                </a:solidFill>
                <a:latin typeface="Comic Sans MS" pitchFamily="66" charset="0"/>
              </a:defRPr>
            </a:lvl1pPr>
            <a:lvl2pPr marL="742950" indent="-285750">
              <a:tabLst>
                <a:tab pos="5541963" algn="r"/>
              </a:tabLst>
              <a:defRPr sz="2000">
                <a:solidFill>
                  <a:schemeClr val="tx1"/>
                </a:solidFill>
                <a:latin typeface="Comic Sans MS" pitchFamily="66" charset="0"/>
              </a:defRPr>
            </a:lvl2pPr>
            <a:lvl3pPr marL="1143000" indent="-228600">
              <a:tabLst>
                <a:tab pos="5541963" algn="r"/>
              </a:tabLst>
              <a:defRPr sz="2000">
                <a:solidFill>
                  <a:schemeClr val="tx1"/>
                </a:solidFill>
                <a:latin typeface="Comic Sans MS" pitchFamily="66" charset="0"/>
              </a:defRPr>
            </a:lvl3pPr>
            <a:lvl4pPr marL="1600200" indent="-228600">
              <a:tabLst>
                <a:tab pos="5541963" algn="r"/>
              </a:tabLst>
              <a:defRPr sz="2000">
                <a:solidFill>
                  <a:schemeClr val="tx1"/>
                </a:solidFill>
                <a:latin typeface="Comic Sans MS" pitchFamily="66" charset="0"/>
              </a:defRPr>
            </a:lvl4pPr>
            <a:lvl5pPr marL="2057400" indent="-228600">
              <a:tabLst>
                <a:tab pos="554196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554196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554196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554196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554196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Merchandise inventory  	19,800</a:t>
            </a:r>
          </a:p>
        </p:txBody>
      </p:sp>
      <p:sp>
        <p:nvSpPr>
          <p:cNvPr id="771082" name="Text Box 10"/>
          <p:cNvSpPr txBox="1">
            <a:spLocks noChangeArrowheads="1"/>
          </p:cNvSpPr>
          <p:nvPr/>
        </p:nvSpPr>
        <p:spPr bwMode="auto">
          <a:xfrm>
            <a:off x="1828800" y="5181600"/>
            <a:ext cx="6781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511925" algn="r"/>
              </a:tabLst>
              <a:defRPr sz="2000">
                <a:solidFill>
                  <a:schemeClr val="tx1"/>
                </a:solidFill>
                <a:latin typeface="Comic Sans MS" pitchFamily="66" charset="0"/>
              </a:defRPr>
            </a:lvl1pPr>
            <a:lvl2pPr marL="742950" indent="-285750">
              <a:tabLst>
                <a:tab pos="4862513" algn="r"/>
                <a:tab pos="6511925" algn="r"/>
              </a:tabLst>
              <a:defRPr sz="2000">
                <a:solidFill>
                  <a:schemeClr val="tx1"/>
                </a:solidFill>
                <a:latin typeface="Comic Sans MS" pitchFamily="66" charset="0"/>
              </a:defRPr>
            </a:lvl2pPr>
            <a:lvl3pPr marL="1143000" indent="-228600">
              <a:tabLst>
                <a:tab pos="4862513" algn="r"/>
                <a:tab pos="6511925" algn="r"/>
              </a:tabLst>
              <a:defRPr sz="2000">
                <a:solidFill>
                  <a:schemeClr val="tx1"/>
                </a:solidFill>
                <a:latin typeface="Comic Sans MS" pitchFamily="66" charset="0"/>
              </a:defRPr>
            </a:lvl3pPr>
            <a:lvl4pPr marL="1600200" indent="-228600">
              <a:tabLst>
                <a:tab pos="4862513" algn="r"/>
                <a:tab pos="6511925" algn="r"/>
              </a:tabLst>
              <a:defRPr sz="2000">
                <a:solidFill>
                  <a:schemeClr val="tx1"/>
                </a:solidFill>
                <a:latin typeface="Comic Sans MS" pitchFamily="66" charset="0"/>
              </a:defRPr>
            </a:lvl4pPr>
            <a:lvl5pPr marL="2057400" indent="-228600">
              <a:tabLst>
                <a:tab pos="4862513" algn="r"/>
                <a:tab pos="651192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51192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Cost of goods sold		19,800</a:t>
            </a:r>
          </a:p>
        </p:txBody>
      </p:sp>
    </p:spTree>
    <p:extLst>
      <p:ext uri="{BB962C8B-B14F-4D97-AF65-F5344CB8AC3E}">
        <p14:creationId xmlns:p14="http://schemas.microsoft.com/office/powerpoint/2010/main" val="340396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1081"/>
                                        </p:tgtEl>
                                        <p:attrNameLst>
                                          <p:attrName>style.visibility</p:attrName>
                                        </p:attrNameLst>
                                      </p:cBhvr>
                                      <p:to>
                                        <p:strVal val="visible"/>
                                      </p:to>
                                    </p:set>
                                    <p:animEffect transition="in" filter="wipe(left)">
                                      <p:cBhvr>
                                        <p:cTn id="7" dur="500"/>
                                        <p:tgtEl>
                                          <p:spTgt spid="771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1082"/>
                                        </p:tgtEl>
                                        <p:attrNameLst>
                                          <p:attrName>style.visibility</p:attrName>
                                        </p:attrNameLst>
                                      </p:cBhvr>
                                      <p:to>
                                        <p:strVal val="visible"/>
                                      </p:to>
                                    </p:set>
                                    <p:animEffect transition="in" filter="wipe(left)">
                                      <p:cBhvr>
                                        <p:cTn id="12" dur="500"/>
                                        <p:tgtEl>
                                          <p:spTgt spid="77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81" grpId="0" autoUpdateAnimBg="0"/>
      <p:bldP spid="77108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Text Box 2"/>
          <p:cNvSpPr txBox="1">
            <a:spLocks noChangeArrowheads="1"/>
          </p:cNvSpPr>
          <p:nvPr/>
        </p:nvSpPr>
        <p:spPr bwMode="auto">
          <a:xfrm>
            <a:off x="533400" y="1295400"/>
            <a:ext cx="8458200" cy="149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1028700" indent="-457200">
              <a:defRPr sz="2400">
                <a:solidFill>
                  <a:schemeClr val="tx1"/>
                </a:solidFill>
                <a:latin typeface="Times New Roman" pitchFamily="18" charset="0"/>
              </a:defRPr>
            </a:lvl2pPr>
            <a:lvl3pPr marL="1600200" indent="-457200">
              <a:defRPr sz="2400">
                <a:solidFill>
                  <a:schemeClr val="tx1"/>
                </a:solidFill>
                <a:latin typeface="Times New Roman" pitchFamily="18" charset="0"/>
              </a:defRPr>
            </a:lvl3pPr>
            <a:lvl4pPr marL="2171700" indent="-457200">
              <a:defRPr sz="2400">
                <a:solidFill>
                  <a:schemeClr val="tx1"/>
                </a:solidFill>
                <a:latin typeface="Times New Roman" pitchFamily="18" charset="0"/>
              </a:defRPr>
            </a:lvl4pPr>
            <a:lvl5pPr marL="2743200" indent="-457200">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gn="l">
              <a:lnSpc>
                <a:spcPct val="110000"/>
              </a:lnSpc>
              <a:spcBef>
                <a:spcPct val="50000"/>
              </a:spcBef>
              <a:defRPr/>
            </a:pPr>
            <a:r>
              <a:rPr lang="en-US" altLang="en-US" b="1">
                <a:solidFill>
                  <a:srgbClr val="993300"/>
                </a:solidFill>
                <a:effectLst>
                  <a:outerShdw blurRad="38100" dist="38100" dir="2700000" algn="tl">
                    <a:srgbClr val="C0C0C0"/>
                  </a:outerShdw>
                </a:effectLst>
                <a:latin typeface="Calibri" pitchFamily="34" charset="0"/>
              </a:rPr>
              <a:t>E5-5</a:t>
            </a:r>
            <a:r>
              <a:rPr lang="en-US" altLang="en-US">
                <a:solidFill>
                  <a:srgbClr val="993300"/>
                </a:solidFill>
                <a:latin typeface="Calibri" pitchFamily="34" charset="0"/>
              </a:rPr>
              <a:t> </a:t>
            </a:r>
            <a:r>
              <a:rPr lang="en-US" altLang="en-US" b="1">
                <a:solidFill>
                  <a:srgbClr val="993300"/>
                </a:solidFill>
                <a:latin typeface="Calibri" pitchFamily="34" charset="0"/>
              </a:rPr>
              <a:t>Continued</a:t>
            </a:r>
            <a:r>
              <a:rPr lang="en-US" altLang="en-US">
                <a:solidFill>
                  <a:srgbClr val="FF0000"/>
                </a:solidFill>
                <a:latin typeface="Calibri" pitchFamily="34" charset="0"/>
              </a:rPr>
              <a:t>  </a:t>
            </a:r>
            <a:r>
              <a:rPr lang="en-US" altLang="en-US">
                <a:solidFill>
                  <a:srgbClr val="000000"/>
                </a:solidFill>
                <a:latin typeface="Calibri" pitchFamily="34" charset="0"/>
              </a:rPr>
              <a:t>Prepare the journal entries for Wheeler Company.</a:t>
            </a:r>
          </a:p>
          <a:p>
            <a:pPr algn="l">
              <a:lnSpc>
                <a:spcPct val="110000"/>
              </a:lnSpc>
              <a:spcBef>
                <a:spcPct val="50000"/>
              </a:spcBef>
              <a:defRPr/>
            </a:pPr>
            <a:r>
              <a:rPr lang="en-US" altLang="en-US" b="1">
                <a:solidFill>
                  <a:srgbClr val="000000"/>
                </a:solidFill>
                <a:latin typeface="Calibri" pitchFamily="34" charset="0"/>
              </a:rPr>
              <a:t>3. </a:t>
            </a:r>
            <a:r>
              <a:rPr lang="en-US" altLang="en-US">
                <a:solidFill>
                  <a:srgbClr val="000000"/>
                </a:solidFill>
                <a:latin typeface="Calibri" pitchFamily="34" charset="0"/>
              </a:rPr>
              <a:t>On December 13, Wheeler Company received the balance due from Hashmi Co.</a:t>
            </a:r>
          </a:p>
        </p:txBody>
      </p:sp>
      <p:sp>
        <p:nvSpPr>
          <p:cNvPr id="766979" name="Rectangle 3"/>
          <p:cNvSpPr>
            <a:spLocks noGrp="1" noChangeArrowheads="1"/>
          </p:cNvSpPr>
          <p:nvPr>
            <p:ph type="title"/>
          </p:nvPr>
        </p:nvSpPr>
        <p:spPr>
          <a:xfrm>
            <a:off x="457200" y="457200"/>
            <a:ext cx="8229600" cy="560388"/>
          </a:xfr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altLang="en-US">
                <a:solidFill>
                  <a:schemeClr val="bg1"/>
                </a:solidFill>
                <a:effectLst>
                  <a:outerShdw blurRad="38100" dist="38100" dir="2700000" algn="tl">
                    <a:srgbClr val="000000"/>
                  </a:outerShdw>
                </a:effectLst>
                <a:latin typeface="Calibri" pitchFamily="34" charset="0"/>
              </a:rPr>
              <a:t>Recording Sales of Merchandise</a:t>
            </a:r>
          </a:p>
        </p:txBody>
      </p:sp>
      <p:sp>
        <p:nvSpPr>
          <p:cNvPr id="766980" name="Text Box 4"/>
          <p:cNvSpPr txBox="1">
            <a:spLocks noChangeArrowheads="1"/>
          </p:cNvSpPr>
          <p:nvPr/>
        </p:nvSpPr>
        <p:spPr bwMode="auto">
          <a:xfrm>
            <a:off x="3810000" y="6248400"/>
            <a:ext cx="5181600" cy="581025"/>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sz="2400">
                <a:solidFill>
                  <a:schemeClr val="tx1"/>
                </a:solidFill>
                <a:latin typeface="Times New Roman" pitchFamily="18" charset="0"/>
              </a:defRPr>
            </a:lvl1pPr>
            <a:lvl2pPr marL="1263650" indent="-457200">
              <a:defRPr sz="2400">
                <a:solidFill>
                  <a:schemeClr val="tx1"/>
                </a:solidFill>
                <a:latin typeface="Times New Roman" pitchFamily="18" charset="0"/>
              </a:defRPr>
            </a:lvl2pPr>
            <a:lvl3pPr marL="1835150" indent="-457200">
              <a:defRPr sz="2400">
                <a:solidFill>
                  <a:schemeClr val="tx1"/>
                </a:solidFill>
                <a:latin typeface="Times New Roman" pitchFamily="18" charset="0"/>
              </a:defRPr>
            </a:lvl3pPr>
            <a:lvl4pPr marL="2406650" indent="-457200">
              <a:defRPr sz="2400">
                <a:solidFill>
                  <a:schemeClr val="tx1"/>
                </a:solidFill>
                <a:latin typeface="Times New Roman" pitchFamily="18" charset="0"/>
              </a:defRPr>
            </a:lvl4pPr>
            <a:lvl5pPr marL="2978150" indent="-457200">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1600" b="1" i="1">
                <a:solidFill>
                  <a:schemeClr val="bg2"/>
                </a:solidFill>
                <a:effectLst>
                  <a:outerShdw blurRad="38100" dist="38100" dir="2700000" algn="tl">
                    <a:srgbClr val="C0C0C0"/>
                  </a:outerShdw>
                </a:effectLst>
                <a:latin typeface="Comic Sans MS" pitchFamily="66" charset="0"/>
              </a:rPr>
              <a:t>LO 3  Explain the recording of sales revenues under a perpetual inventory system.</a:t>
            </a:r>
          </a:p>
        </p:txBody>
      </p:sp>
      <p:sp>
        <p:nvSpPr>
          <p:cNvPr id="39941" name="Rectangle 9"/>
          <p:cNvSpPr>
            <a:spLocks noChangeArrowheads="1"/>
          </p:cNvSpPr>
          <p:nvPr/>
        </p:nvSpPr>
        <p:spPr bwMode="auto">
          <a:xfrm>
            <a:off x="457200" y="3124200"/>
            <a:ext cx="8458200" cy="1752600"/>
          </a:xfrm>
          <a:prstGeom prst="rect">
            <a:avLst/>
          </a:prstGeom>
          <a:solidFill>
            <a:srgbClr val="FFFF99"/>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ltLang="en-US">
              <a:latin typeface="Calibri" pitchFamily="34" charset="0"/>
            </a:endParaRPr>
          </a:p>
        </p:txBody>
      </p:sp>
      <p:sp>
        <p:nvSpPr>
          <p:cNvPr id="766986" name="Text Box 10"/>
          <p:cNvSpPr txBox="1">
            <a:spLocks noChangeArrowheads="1"/>
          </p:cNvSpPr>
          <p:nvPr/>
        </p:nvSpPr>
        <p:spPr bwMode="auto">
          <a:xfrm>
            <a:off x="2057400" y="3230563"/>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862513" algn="r"/>
              </a:tabLst>
              <a:defRPr sz="2000">
                <a:solidFill>
                  <a:schemeClr val="tx1"/>
                </a:solidFill>
                <a:latin typeface="Comic Sans MS" pitchFamily="66" charset="0"/>
              </a:defRPr>
            </a:lvl1pPr>
            <a:lvl2pPr marL="742950" indent="-285750">
              <a:tabLst>
                <a:tab pos="4862513" algn="r"/>
              </a:tabLst>
              <a:defRPr sz="2000">
                <a:solidFill>
                  <a:schemeClr val="tx1"/>
                </a:solidFill>
                <a:latin typeface="Comic Sans MS" pitchFamily="66" charset="0"/>
              </a:defRPr>
            </a:lvl2pPr>
            <a:lvl3pPr marL="1143000" indent="-228600">
              <a:tabLst>
                <a:tab pos="4862513" algn="r"/>
              </a:tabLst>
              <a:defRPr sz="2000">
                <a:solidFill>
                  <a:schemeClr val="tx1"/>
                </a:solidFill>
                <a:latin typeface="Comic Sans MS" pitchFamily="66" charset="0"/>
              </a:defRPr>
            </a:lvl3pPr>
            <a:lvl4pPr marL="1600200" indent="-228600">
              <a:tabLst>
                <a:tab pos="4862513" algn="r"/>
              </a:tabLst>
              <a:defRPr sz="2000">
                <a:solidFill>
                  <a:schemeClr val="tx1"/>
                </a:solidFill>
                <a:latin typeface="Comic Sans MS" pitchFamily="66" charset="0"/>
              </a:defRPr>
            </a:lvl4pPr>
            <a:lvl5pPr marL="2057400" indent="-228600">
              <a:tabLst>
                <a:tab pos="486251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Cash	463,540</a:t>
            </a:r>
          </a:p>
        </p:txBody>
      </p:sp>
      <p:sp>
        <p:nvSpPr>
          <p:cNvPr id="39943" name="Text Box 11"/>
          <p:cNvSpPr txBox="1">
            <a:spLocks noChangeArrowheads="1"/>
          </p:cNvSpPr>
          <p:nvPr/>
        </p:nvSpPr>
        <p:spPr bwMode="auto">
          <a:xfrm>
            <a:off x="685800" y="3230563"/>
            <a:ext cx="1143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Dec. 13</a:t>
            </a:r>
          </a:p>
        </p:txBody>
      </p:sp>
      <p:sp>
        <p:nvSpPr>
          <p:cNvPr id="766990" name="Text Box 14"/>
          <p:cNvSpPr txBox="1">
            <a:spLocks noChangeArrowheads="1"/>
          </p:cNvSpPr>
          <p:nvPr/>
        </p:nvSpPr>
        <p:spPr bwMode="auto">
          <a:xfrm>
            <a:off x="2057400" y="4191000"/>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tabLst>
                <a:tab pos="4862513" algn="r"/>
                <a:tab pos="6289675" algn="r"/>
              </a:tabLst>
              <a:defRPr sz="2000">
                <a:solidFill>
                  <a:schemeClr val="tx1"/>
                </a:solidFill>
                <a:latin typeface="Comic Sans MS" pitchFamily="66" charset="0"/>
              </a:defRPr>
            </a:lvl1pPr>
            <a:lvl2pPr marL="742950" indent="-285750">
              <a:tabLst>
                <a:tab pos="4862513" algn="r"/>
                <a:tab pos="6289675" algn="r"/>
              </a:tabLst>
              <a:defRPr sz="2000">
                <a:solidFill>
                  <a:schemeClr val="tx1"/>
                </a:solidFill>
                <a:latin typeface="Comic Sans MS" pitchFamily="66" charset="0"/>
              </a:defRPr>
            </a:lvl2pPr>
            <a:lvl3pPr marL="1143000" indent="-228600">
              <a:tabLst>
                <a:tab pos="4862513" algn="r"/>
                <a:tab pos="6289675" algn="r"/>
              </a:tabLst>
              <a:defRPr sz="2000">
                <a:solidFill>
                  <a:schemeClr val="tx1"/>
                </a:solidFill>
                <a:latin typeface="Comic Sans MS" pitchFamily="66" charset="0"/>
              </a:defRPr>
            </a:lvl3pPr>
            <a:lvl4pPr marL="1600200" indent="-228600">
              <a:tabLst>
                <a:tab pos="4862513" algn="r"/>
                <a:tab pos="6289675" algn="r"/>
              </a:tabLst>
              <a:defRPr sz="2000">
                <a:solidFill>
                  <a:schemeClr val="tx1"/>
                </a:solidFill>
                <a:latin typeface="Comic Sans MS" pitchFamily="66" charset="0"/>
              </a:defRPr>
            </a:lvl4pPr>
            <a:lvl5pPr marL="2057400" indent="-228600">
              <a:tabLst>
                <a:tab pos="4862513" algn="r"/>
                <a:tab pos="6289675"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 pos="6289675"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Accounts receivable		473,000</a:t>
            </a:r>
          </a:p>
        </p:txBody>
      </p:sp>
      <p:sp>
        <p:nvSpPr>
          <p:cNvPr id="766992" name="Text Box 16"/>
          <p:cNvSpPr txBox="1">
            <a:spLocks noChangeArrowheads="1"/>
          </p:cNvSpPr>
          <p:nvPr/>
        </p:nvSpPr>
        <p:spPr bwMode="auto">
          <a:xfrm>
            <a:off x="2057400" y="3733800"/>
            <a:ext cx="6553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862513" algn="r"/>
              </a:tabLst>
              <a:defRPr sz="2000">
                <a:solidFill>
                  <a:schemeClr val="tx1"/>
                </a:solidFill>
                <a:latin typeface="Comic Sans MS" pitchFamily="66" charset="0"/>
              </a:defRPr>
            </a:lvl1pPr>
            <a:lvl2pPr marL="742950" indent="-285750">
              <a:tabLst>
                <a:tab pos="4862513" algn="r"/>
              </a:tabLst>
              <a:defRPr sz="2000">
                <a:solidFill>
                  <a:schemeClr val="tx1"/>
                </a:solidFill>
                <a:latin typeface="Comic Sans MS" pitchFamily="66" charset="0"/>
              </a:defRPr>
            </a:lvl2pPr>
            <a:lvl3pPr marL="1143000" indent="-228600">
              <a:tabLst>
                <a:tab pos="4862513" algn="r"/>
              </a:tabLst>
              <a:defRPr sz="2000">
                <a:solidFill>
                  <a:schemeClr val="tx1"/>
                </a:solidFill>
                <a:latin typeface="Comic Sans MS" pitchFamily="66" charset="0"/>
              </a:defRPr>
            </a:lvl3pPr>
            <a:lvl4pPr marL="1600200" indent="-228600">
              <a:tabLst>
                <a:tab pos="4862513" algn="r"/>
              </a:tabLst>
              <a:defRPr sz="2000">
                <a:solidFill>
                  <a:schemeClr val="tx1"/>
                </a:solidFill>
                <a:latin typeface="Comic Sans MS" pitchFamily="66" charset="0"/>
              </a:defRPr>
            </a:lvl4pPr>
            <a:lvl5pPr marL="2057400" indent="-228600">
              <a:tabLst>
                <a:tab pos="4862513" algn="r"/>
              </a:tabLst>
              <a:defRPr sz="2000">
                <a:solidFill>
                  <a:schemeClr val="tx1"/>
                </a:solidFill>
                <a:latin typeface="Comic Sans MS" pitchFamily="66" charset="0"/>
              </a:defRPr>
            </a:lvl5pPr>
            <a:lvl6pPr marL="2514600" indent="-228600" eaLnBrk="0" fontAlgn="base" hangingPunct="0">
              <a:spcBef>
                <a:spcPct val="0"/>
              </a:spcBef>
              <a:spcAft>
                <a:spcPct val="0"/>
              </a:spcAft>
              <a:tabLst>
                <a:tab pos="4862513" algn="r"/>
              </a:tabLst>
              <a:defRPr sz="2000">
                <a:solidFill>
                  <a:schemeClr val="tx1"/>
                </a:solidFill>
                <a:latin typeface="Comic Sans MS" pitchFamily="66" charset="0"/>
              </a:defRPr>
            </a:lvl6pPr>
            <a:lvl7pPr marL="2971800" indent="-228600" eaLnBrk="0" fontAlgn="base" hangingPunct="0">
              <a:spcBef>
                <a:spcPct val="0"/>
              </a:spcBef>
              <a:spcAft>
                <a:spcPct val="0"/>
              </a:spcAft>
              <a:tabLst>
                <a:tab pos="4862513" algn="r"/>
              </a:tabLst>
              <a:defRPr sz="2000">
                <a:solidFill>
                  <a:schemeClr val="tx1"/>
                </a:solidFill>
                <a:latin typeface="Comic Sans MS" pitchFamily="66" charset="0"/>
              </a:defRPr>
            </a:lvl7pPr>
            <a:lvl8pPr marL="3429000" indent="-228600" eaLnBrk="0" fontAlgn="base" hangingPunct="0">
              <a:spcBef>
                <a:spcPct val="0"/>
              </a:spcBef>
              <a:spcAft>
                <a:spcPct val="0"/>
              </a:spcAft>
              <a:tabLst>
                <a:tab pos="4862513" algn="r"/>
              </a:tabLst>
              <a:defRPr sz="2000">
                <a:solidFill>
                  <a:schemeClr val="tx1"/>
                </a:solidFill>
                <a:latin typeface="Comic Sans MS" pitchFamily="66" charset="0"/>
              </a:defRPr>
            </a:lvl8pPr>
            <a:lvl9pPr marL="3886200" indent="-228600" eaLnBrk="0" fontAlgn="base" hangingPunct="0">
              <a:spcBef>
                <a:spcPct val="0"/>
              </a:spcBef>
              <a:spcAft>
                <a:spcPct val="0"/>
              </a:spcAft>
              <a:tabLst>
                <a:tab pos="4862513" algn="r"/>
              </a:tabLst>
              <a:defRPr sz="2000">
                <a:solidFill>
                  <a:schemeClr val="tx1"/>
                </a:solidFill>
                <a:latin typeface="Comic Sans MS" pitchFamily="66" charset="0"/>
              </a:defRPr>
            </a:lvl9pPr>
          </a:lstStyle>
          <a:p>
            <a:pPr algn="l">
              <a:spcBef>
                <a:spcPct val="50000"/>
              </a:spcBef>
            </a:pPr>
            <a:r>
              <a:rPr lang="en-US" altLang="en-US" sz="2400">
                <a:latin typeface="Calibri" pitchFamily="34" charset="0"/>
                <a:cs typeface="Arial" pitchFamily="34" charset="0"/>
              </a:rPr>
              <a:t>Sales discounts	9,460</a:t>
            </a:r>
          </a:p>
        </p:txBody>
      </p:sp>
      <p:sp>
        <p:nvSpPr>
          <p:cNvPr id="39946" name="Rectangle 17"/>
          <p:cNvSpPr>
            <a:spLocks noChangeArrowheads="1"/>
          </p:cNvSpPr>
          <p:nvPr/>
        </p:nvSpPr>
        <p:spPr bwMode="auto">
          <a:xfrm>
            <a:off x="904323" y="5334000"/>
            <a:ext cx="21823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512763" indent="-512763" algn="l"/>
            <a:r>
              <a:rPr lang="en-US" altLang="en-US" sz="1000">
                <a:solidFill>
                  <a:srgbClr val="800000"/>
                </a:solidFill>
                <a:latin typeface="Calibri" pitchFamily="34" charset="0"/>
              </a:rPr>
              <a:t>**</a:t>
            </a:r>
            <a:r>
              <a:rPr lang="en-US" altLang="en-US" sz="1000">
                <a:latin typeface="Calibri" pitchFamily="34" charset="0"/>
              </a:rPr>
              <a:t> 	[($500,000 – $27,000) X 2%]</a:t>
            </a:r>
          </a:p>
        </p:txBody>
      </p:sp>
      <p:sp>
        <p:nvSpPr>
          <p:cNvPr id="39947" name="Text Box 18"/>
          <p:cNvSpPr txBox="1">
            <a:spLocks noChangeArrowheads="1"/>
          </p:cNvSpPr>
          <p:nvPr/>
        </p:nvSpPr>
        <p:spPr bwMode="auto">
          <a:xfrm>
            <a:off x="7010400" y="37338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a:solidFill>
                  <a:srgbClr val="800000"/>
                </a:solidFill>
                <a:latin typeface="Calibri" pitchFamily="34" charset="0"/>
              </a:rPr>
              <a:t>**</a:t>
            </a:r>
          </a:p>
        </p:txBody>
      </p:sp>
      <p:sp>
        <p:nvSpPr>
          <p:cNvPr id="39948" name="Rectangle 19"/>
          <p:cNvSpPr>
            <a:spLocks noChangeArrowheads="1"/>
          </p:cNvSpPr>
          <p:nvPr/>
        </p:nvSpPr>
        <p:spPr bwMode="auto">
          <a:xfrm>
            <a:off x="862419" y="5562600"/>
            <a:ext cx="18200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512763" indent="-512763" algn="l"/>
            <a:r>
              <a:rPr lang="en-US" altLang="en-US" sz="1000">
                <a:solidFill>
                  <a:srgbClr val="800000"/>
                </a:solidFill>
                <a:latin typeface="Calibri" pitchFamily="34" charset="0"/>
              </a:rPr>
              <a:t>***</a:t>
            </a:r>
            <a:r>
              <a:rPr lang="en-US" altLang="en-US" sz="1000">
                <a:latin typeface="Calibri" pitchFamily="34" charset="0"/>
              </a:rPr>
              <a:t> 	($500,000 – $27,000)</a:t>
            </a:r>
          </a:p>
        </p:txBody>
      </p:sp>
      <p:sp>
        <p:nvSpPr>
          <p:cNvPr id="39949" name="Text Box 22"/>
          <p:cNvSpPr txBox="1">
            <a:spLocks noChangeArrowheads="1"/>
          </p:cNvSpPr>
          <p:nvPr/>
        </p:nvSpPr>
        <p:spPr bwMode="auto">
          <a:xfrm>
            <a:off x="8382000" y="4175125"/>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a:solidFill>
                  <a:srgbClr val="800000"/>
                </a:solidFill>
                <a:latin typeface="Calibri" pitchFamily="34" charset="0"/>
              </a:rPr>
              <a:t>***</a:t>
            </a:r>
          </a:p>
        </p:txBody>
      </p:sp>
      <p:sp>
        <p:nvSpPr>
          <p:cNvPr id="39950" name="Text Box 24"/>
          <p:cNvSpPr txBox="1">
            <a:spLocks noChangeArrowheads="1"/>
          </p:cNvSpPr>
          <p:nvPr/>
        </p:nvSpPr>
        <p:spPr bwMode="auto">
          <a:xfrm>
            <a:off x="7010400" y="3200400"/>
            <a:ext cx="609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l">
              <a:lnSpc>
                <a:spcPct val="110000"/>
              </a:lnSpc>
              <a:spcBef>
                <a:spcPct val="50000"/>
              </a:spcBef>
            </a:pPr>
            <a:r>
              <a:rPr lang="en-US" altLang="en-US">
                <a:solidFill>
                  <a:srgbClr val="800000"/>
                </a:solidFill>
                <a:latin typeface="Calibri" pitchFamily="34" charset="0"/>
              </a:rPr>
              <a:t>*</a:t>
            </a:r>
          </a:p>
        </p:txBody>
      </p:sp>
      <p:sp>
        <p:nvSpPr>
          <p:cNvPr id="39951" name="Rectangle 25"/>
          <p:cNvSpPr>
            <a:spLocks noChangeArrowheads="1"/>
          </p:cNvSpPr>
          <p:nvPr/>
        </p:nvSpPr>
        <p:spPr bwMode="auto">
          <a:xfrm>
            <a:off x="856387" y="5073650"/>
            <a:ext cx="1754326" cy="246221"/>
          </a:xfrm>
          <a:prstGeom prst="rect">
            <a:avLst/>
          </a:prstGeom>
          <a:solidFill>
            <a:schemeClr val="bg1"/>
          </a:solidFill>
          <a:ln>
            <a:noFill/>
          </a:ln>
          <a:effectLst/>
          <a:extLs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512763" indent="-512763" algn="l"/>
            <a:r>
              <a:rPr lang="en-US" altLang="en-US" sz="1000">
                <a:solidFill>
                  <a:srgbClr val="800000"/>
                </a:solidFill>
                <a:latin typeface="Calibri" pitchFamily="34" charset="0"/>
              </a:rPr>
              <a:t>*</a:t>
            </a:r>
            <a:r>
              <a:rPr lang="en-US" altLang="en-US" sz="1000">
                <a:latin typeface="Calibri" pitchFamily="34" charset="0"/>
              </a:rPr>
              <a:t> 	($473,000 – $9,460)</a:t>
            </a:r>
          </a:p>
        </p:txBody>
      </p:sp>
    </p:spTree>
    <p:extLst>
      <p:ext uri="{BB962C8B-B14F-4D97-AF65-F5344CB8AC3E}">
        <p14:creationId xmlns:p14="http://schemas.microsoft.com/office/powerpoint/2010/main" val="29294847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6990"/>
                                        </p:tgtEl>
                                        <p:attrNameLst>
                                          <p:attrName>style.visibility</p:attrName>
                                        </p:attrNameLst>
                                      </p:cBhvr>
                                      <p:to>
                                        <p:strVal val="visible"/>
                                      </p:to>
                                    </p:set>
                                    <p:animEffect transition="in" filter="checkerboard(across)">
                                      <p:cBhvr>
                                        <p:cTn id="7" dur="500"/>
                                        <p:tgtEl>
                                          <p:spTgt spid="766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66992"/>
                                        </p:tgtEl>
                                        <p:attrNameLst>
                                          <p:attrName>style.visibility</p:attrName>
                                        </p:attrNameLst>
                                      </p:cBhvr>
                                      <p:to>
                                        <p:strVal val="visible"/>
                                      </p:to>
                                    </p:set>
                                    <p:animEffect transition="in" filter="box(in)">
                                      <p:cBhvr>
                                        <p:cTn id="12" dur="500"/>
                                        <p:tgtEl>
                                          <p:spTgt spid="7669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66986"/>
                                        </p:tgtEl>
                                        <p:attrNameLst>
                                          <p:attrName>style.visibility</p:attrName>
                                        </p:attrNameLst>
                                      </p:cBhvr>
                                      <p:to>
                                        <p:strVal val="visible"/>
                                      </p:to>
                                    </p:set>
                                    <p:animEffect transition="in" filter="fade">
                                      <p:cBhvr>
                                        <p:cTn id="17" dur="5000"/>
                                        <p:tgtEl>
                                          <p:spTgt spid="766986"/>
                                        </p:tgtEl>
                                      </p:cBhvr>
                                    </p:animEffect>
                                    <p:anim calcmode="lin" valueType="num">
                                      <p:cBhvr>
                                        <p:cTn id="18" dur="5000" fill="hold"/>
                                        <p:tgtEl>
                                          <p:spTgt spid="766986"/>
                                        </p:tgtEl>
                                        <p:attrNameLst>
                                          <p:attrName>style.rotation</p:attrName>
                                        </p:attrNameLst>
                                      </p:cBhvr>
                                      <p:tavLst>
                                        <p:tav tm="0">
                                          <p:val>
                                            <p:fltVal val="720"/>
                                          </p:val>
                                        </p:tav>
                                        <p:tav tm="100000">
                                          <p:val>
                                            <p:fltVal val="0"/>
                                          </p:val>
                                        </p:tav>
                                      </p:tavLst>
                                    </p:anim>
                                    <p:anim calcmode="lin" valueType="num">
                                      <p:cBhvr>
                                        <p:cTn id="19" dur="5000" fill="hold"/>
                                        <p:tgtEl>
                                          <p:spTgt spid="766986"/>
                                        </p:tgtEl>
                                        <p:attrNameLst>
                                          <p:attrName>ppt_h</p:attrName>
                                        </p:attrNameLst>
                                      </p:cBhvr>
                                      <p:tavLst>
                                        <p:tav tm="0">
                                          <p:val>
                                            <p:fltVal val="0"/>
                                          </p:val>
                                        </p:tav>
                                        <p:tav tm="100000">
                                          <p:val>
                                            <p:strVal val="#ppt_h"/>
                                          </p:val>
                                        </p:tav>
                                      </p:tavLst>
                                    </p:anim>
                                    <p:anim calcmode="lin" valueType="num">
                                      <p:cBhvr>
                                        <p:cTn id="20" dur="5000" fill="hold"/>
                                        <p:tgtEl>
                                          <p:spTgt spid="7669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6" grpId="0"/>
      <p:bldP spid="766990" grpId="0"/>
      <p:bldP spid="76699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99448" y="2216150"/>
            <a:ext cx="7758752" cy="313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18288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2860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27432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8975">
              <a:lnSpc>
                <a:spcPct val="125000"/>
              </a:lnSpc>
              <a:spcBef>
                <a:spcPts val="1200"/>
              </a:spcBef>
              <a:buClr>
                <a:srgbClr val="CC0000"/>
              </a:buClr>
              <a:buSzPct val="80000"/>
              <a:buFont typeface="Wingdings" pitchFamily="2" charset="2"/>
              <a:buChar char="u"/>
            </a:pPr>
            <a:r>
              <a:rPr lang="en-US" altLang="en-US" sz="2300" dirty="0">
                <a:solidFill>
                  <a:schemeClr val="tx1"/>
                </a:solidFill>
                <a:latin typeface="Liberation Sans" panose="020B0604020202020204" pitchFamily="34" charset="0"/>
              </a:rPr>
              <a:t>Subtract </a:t>
            </a:r>
            <a:r>
              <a:rPr lang="en-US" altLang="en-US" sz="2300" b="0" dirty="0">
                <a:solidFill>
                  <a:schemeClr val="tx1"/>
                </a:solidFill>
                <a:latin typeface="Liberation Sans" panose="020B0604020202020204" pitchFamily="34" charset="0"/>
              </a:rPr>
              <a:t>total expenses from total revenues</a:t>
            </a:r>
          </a:p>
          <a:p>
            <a:pPr marL="688975">
              <a:lnSpc>
                <a:spcPct val="125000"/>
              </a:lnSpc>
              <a:spcBef>
                <a:spcPts val="1200"/>
              </a:spcBef>
              <a:buClr>
                <a:srgbClr val="CC0000"/>
              </a:buClr>
              <a:buSzPct val="80000"/>
              <a:buFont typeface="Wingdings" pitchFamily="2" charset="2"/>
              <a:buChar char="u"/>
            </a:pPr>
            <a:r>
              <a:rPr lang="en-US" altLang="en-US" sz="2300" dirty="0">
                <a:solidFill>
                  <a:schemeClr val="tx1"/>
                </a:solidFill>
                <a:latin typeface="Liberation Sans" panose="020B0604020202020204" pitchFamily="34" charset="0"/>
              </a:rPr>
              <a:t>Two reasons</a:t>
            </a:r>
            <a:r>
              <a:rPr lang="en-US" altLang="en-US" sz="2300" b="0" dirty="0">
                <a:solidFill>
                  <a:schemeClr val="tx1"/>
                </a:solidFill>
                <a:latin typeface="Liberation Sans" panose="020B0604020202020204" pitchFamily="34" charset="0"/>
              </a:rPr>
              <a:t> for using the single-step format: </a:t>
            </a:r>
          </a:p>
          <a:p>
            <a:pPr marL="1382713" lvl="1">
              <a:lnSpc>
                <a:spcPct val="125000"/>
              </a:lnSpc>
              <a:spcBef>
                <a:spcPts val="1200"/>
              </a:spcBef>
              <a:buClrTx/>
              <a:buSzTx/>
              <a:buFontTx/>
              <a:buAutoNum type="arabicPeriod"/>
            </a:pPr>
            <a:r>
              <a:rPr lang="en-US" altLang="en-US" sz="2200" b="0" dirty="0">
                <a:solidFill>
                  <a:schemeClr val="tx1"/>
                </a:solidFill>
                <a:latin typeface="Liberation Sans" panose="020B0604020202020204" pitchFamily="34" charset="0"/>
              </a:rPr>
              <a:t>Company does not realize any type of profit or income until total revenues exceed total expenses. </a:t>
            </a:r>
          </a:p>
          <a:p>
            <a:pPr marL="1382713" lvl="1">
              <a:lnSpc>
                <a:spcPct val="125000"/>
              </a:lnSpc>
              <a:spcBef>
                <a:spcPts val="1200"/>
              </a:spcBef>
              <a:buClrTx/>
              <a:buSzTx/>
              <a:buFontTx/>
              <a:buAutoNum type="arabicPeriod"/>
            </a:pPr>
            <a:r>
              <a:rPr lang="en-US" altLang="en-US" sz="2200" b="0" dirty="0">
                <a:solidFill>
                  <a:schemeClr val="tx1"/>
                </a:solidFill>
                <a:latin typeface="Liberation Sans" panose="020B0604020202020204" pitchFamily="34" charset="0"/>
              </a:rPr>
              <a:t>Form is simple and easy to read.</a:t>
            </a:r>
          </a:p>
        </p:txBody>
      </p:sp>
      <p:sp>
        <p:nvSpPr>
          <p:cNvPr id="38915" name="Text Box 3"/>
          <p:cNvSpPr txBox="1">
            <a:spLocks noChangeArrowheads="1"/>
          </p:cNvSpPr>
          <p:nvPr/>
        </p:nvSpPr>
        <p:spPr bwMode="auto">
          <a:xfrm>
            <a:off x="700088" y="1600200"/>
            <a:ext cx="6843712"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05000"/>
              </a:lnSpc>
              <a:spcBef>
                <a:spcPct val="30000"/>
              </a:spcBef>
              <a:buClrTx/>
              <a:buSzPct val="80000"/>
              <a:buFontTx/>
              <a:buNone/>
            </a:pPr>
            <a:r>
              <a:rPr lang="en-US" altLang="en-US" dirty="0">
                <a:solidFill>
                  <a:schemeClr val="tx2">
                    <a:lumMod val="50000"/>
                  </a:schemeClr>
                </a:solidFill>
                <a:latin typeface="Liberation Sans" panose="020B0604020202020204" pitchFamily="34" charset="0"/>
              </a:rPr>
              <a:t>SINGLE-STEP INCOME STATEMENT</a:t>
            </a:r>
          </a:p>
        </p:txBody>
      </p:sp>
      <p:sp>
        <p:nvSpPr>
          <p:cNvPr id="7" name="Isosceles Triangle 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200" b="1" dirty="0">
                <a:solidFill>
                  <a:schemeClr val="accent3"/>
                </a:solidFill>
                <a:effectLst>
                  <a:outerShdw blurRad="38100" dist="38100" dir="2700000" algn="tl">
                    <a:srgbClr val="000000">
                      <a:alpha val="43137"/>
                    </a:srgbClr>
                  </a:outerShdw>
                </a:effectLst>
                <a:latin typeface="Liberation Sans" panose="020B0604020202020204" pitchFamily="34" charset="0"/>
              </a:rPr>
              <a:t>Prepare a multiple-step income statement and a comprehensive income statement.</a:t>
            </a: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4</a:t>
            </a:r>
          </a:p>
        </p:txBody>
      </p:sp>
      <p:cxnSp>
        <p:nvCxnSpPr>
          <p:cNvPr id="11" name="Straight Connector 1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2"/>
          <p:cNvSpPr txBox="1">
            <a:spLocks noChangeArrowheads="1"/>
          </p:cNvSpPr>
          <p:nvPr/>
        </p:nvSpPr>
        <p:spPr bwMode="auto">
          <a:xfrm>
            <a:off x="6934200" y="1643063"/>
            <a:ext cx="14478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200" b="1" dirty="0">
                <a:latin typeface="Arial" charset="0"/>
              </a:rPr>
              <a:t>Illustration 5-7</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8" y="1219200"/>
            <a:ext cx="851654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0"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SINGLE-STEP INCOME STATEMENT</a:t>
            </a:r>
          </a:p>
        </p:txBody>
      </p:sp>
      <p:sp>
        <p:nvSpPr>
          <p:cNvPr id="2" name="Rectangle 1"/>
          <p:cNvSpPr/>
          <p:nvPr/>
        </p:nvSpPr>
        <p:spPr>
          <a:xfrm>
            <a:off x="838200" y="6265543"/>
            <a:ext cx="22860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5-7</a:t>
            </a:r>
          </a:p>
          <a:p>
            <a:pPr algn="l"/>
            <a:r>
              <a:rPr lang="en-US" sz="1200" dirty="0">
                <a:latin typeface="Liberation Sans" panose="020B0604020202020204" pitchFamily="34" charset="0"/>
              </a:rPr>
              <a:t>Single-step income statements</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09600" y="1295400"/>
            <a:ext cx="7924800" cy="3415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688975" indent="-457200" algn="l">
              <a:lnSpc>
                <a:spcPct val="125000"/>
              </a:lnSpc>
              <a:spcBef>
                <a:spcPts val="1200"/>
              </a:spcBef>
              <a:buClr>
                <a:srgbClr val="CC0000"/>
              </a:buClr>
              <a:buSzPct val="80000"/>
              <a:buFont typeface="Wingdings" pitchFamily="2" charset="2"/>
              <a:buChar char="u"/>
              <a:defRPr sz="2300" b="1">
                <a:latin typeface="Liberation Sans" panose="020B0604020202020204" pitchFamily="34" charset="0"/>
              </a:defRPr>
            </a:lvl1pPr>
            <a:lvl2pPr marL="1382713" lvl="1" indent="-457200" algn="l">
              <a:lnSpc>
                <a:spcPct val="125000"/>
              </a:lnSpc>
              <a:spcBef>
                <a:spcPts val="1200"/>
              </a:spcBef>
              <a:buClrTx/>
              <a:buSzTx/>
              <a:buFontTx/>
              <a:buAutoNum type="arabicPeriod"/>
              <a:defRPr sz="2200" b="0">
                <a:latin typeface="Liberation Sans" panose="020B0604020202020204" pitchFamily="34" charset="0"/>
              </a:defRPr>
            </a:lvl2pPr>
            <a:lvl3pPr marL="1600200" indent="-457200" algn="l">
              <a:spcBef>
                <a:spcPct val="20000"/>
              </a:spcBef>
              <a:buClr>
                <a:schemeClr val="accent2"/>
              </a:buClr>
              <a:buSzPct val="75000"/>
              <a:buFont typeface="Wingdings" pitchFamily="2" charset="2"/>
              <a:buChar char="l"/>
              <a:defRPr b="1">
                <a:solidFill>
                  <a:schemeClr val="bg2"/>
                </a:solidFill>
                <a:latin typeface="Arial" charset="0"/>
              </a:defRPr>
            </a:lvl3pPr>
            <a:lvl4pPr marL="1828800" indent="-457200" algn="l">
              <a:spcBef>
                <a:spcPct val="20000"/>
              </a:spcBef>
              <a:buClr>
                <a:schemeClr val="accent2"/>
              </a:buClr>
              <a:buSzPct val="75000"/>
              <a:buFont typeface="Wingdings" pitchFamily="2" charset="2"/>
              <a:buChar char="l"/>
              <a:defRPr b="1">
                <a:solidFill>
                  <a:schemeClr val="bg2"/>
                </a:solidFill>
                <a:latin typeface="Arial" charset="0"/>
              </a:defRPr>
            </a:lvl4pPr>
            <a:lvl5pPr marL="2286000" indent="-457200" algn="l">
              <a:spcBef>
                <a:spcPct val="20000"/>
              </a:spcBef>
              <a:buClr>
                <a:schemeClr val="accent2"/>
              </a:buClr>
              <a:buSzPct val="75000"/>
              <a:buFont typeface="Wingdings" pitchFamily="2" charset="2"/>
              <a:buChar char="l"/>
              <a:defRPr b="1">
                <a:solidFill>
                  <a:schemeClr val="bg2"/>
                </a:solidFill>
                <a:latin typeface="Arial" charset="0"/>
              </a:defRPr>
            </a:lvl5pPr>
            <a:lvl6pPr marL="2743200" indent="-4572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6pPr>
            <a:lvl7pPr marL="3200400" indent="-4572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7pPr>
            <a:lvl8pPr marL="3657600" indent="-4572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8pPr>
            <a:lvl9pPr marL="4114800" indent="-457200" eaLnBrk="0" fontAlgn="base" hangingPunct="0">
              <a:spcBef>
                <a:spcPct val="20000"/>
              </a:spcBef>
              <a:spcAft>
                <a:spcPct val="0"/>
              </a:spcAft>
              <a:buClr>
                <a:schemeClr val="accent2"/>
              </a:buClr>
              <a:buSzPct val="75000"/>
              <a:buFont typeface="Wingdings" pitchFamily="2" charset="2"/>
              <a:buChar char="l"/>
              <a:defRPr b="1">
                <a:solidFill>
                  <a:schemeClr val="bg2"/>
                </a:solidFill>
                <a:latin typeface="Arial" charset="0"/>
              </a:defRPr>
            </a:lvl9pPr>
          </a:lstStyle>
          <a:p>
            <a:r>
              <a:rPr lang="en-US" altLang="en-US" b="0" dirty="0"/>
              <a:t>Highlights the components of net income. </a:t>
            </a:r>
          </a:p>
          <a:p>
            <a:r>
              <a:rPr lang="en-US" altLang="en-US" b="0" dirty="0"/>
              <a:t>Three important line items: </a:t>
            </a:r>
          </a:p>
          <a:p>
            <a:pPr lvl="1"/>
            <a:r>
              <a:rPr lang="en-US" altLang="en-US" dirty="0"/>
              <a:t>gross profit, </a:t>
            </a:r>
          </a:p>
          <a:p>
            <a:pPr lvl="1"/>
            <a:r>
              <a:rPr lang="en-US" altLang="en-US" dirty="0"/>
              <a:t>income from operations, and </a:t>
            </a:r>
          </a:p>
          <a:p>
            <a:pPr lvl="1"/>
            <a:r>
              <a:rPr lang="en-US" altLang="en-US" dirty="0"/>
              <a:t>net income.</a:t>
            </a:r>
          </a:p>
          <a:p>
            <a:endParaRPr lang="en-US" altLang="en-US" b="0" dirty="0"/>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8"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 INCOME STATEMENT</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sz="half" idx="1"/>
          </p:nvPr>
        </p:nvSpPr>
        <p:spPr>
          <a:xfrm>
            <a:off x="18495" y="1524000"/>
            <a:ext cx="5181600" cy="4800600"/>
          </a:xfrm>
        </p:spPr>
        <p:txBody>
          <a:bodyPr/>
          <a:lstStyle/>
          <a:p>
            <a:pPr>
              <a:buFont typeface="Wingdings" pitchFamily="2" charset="2"/>
              <a:buNone/>
              <a:defRPr/>
            </a:pPr>
            <a:r>
              <a:rPr lang="en-US" altLang="en-US" sz="2400" b="0" dirty="0">
                <a:latin typeface="Trebuchet MS" pitchFamily="34" charset="0"/>
              </a:rPr>
              <a:t>Expenses for a merchandiser are divided into two categories:</a:t>
            </a:r>
          </a:p>
          <a:p>
            <a:pPr>
              <a:buFont typeface="Wingdings" pitchFamily="2" charset="2"/>
              <a:buNone/>
              <a:defRPr/>
            </a:pPr>
            <a:r>
              <a:rPr lang="en-US" altLang="en-US" sz="2400" b="0" dirty="0">
                <a:latin typeface="Trebuchet MS" pitchFamily="34" charset="0"/>
              </a:rPr>
              <a:t> 	1	</a:t>
            </a:r>
            <a:r>
              <a:rPr lang="en-US" altLang="en-US" sz="2400" b="0" dirty="0">
                <a:solidFill>
                  <a:schemeClr val="tx2"/>
                </a:solidFill>
                <a:latin typeface="Trebuchet MS" pitchFamily="34" charset="0"/>
              </a:rPr>
              <a:t>Cost of goods sold </a:t>
            </a:r>
          </a:p>
          <a:p>
            <a:pPr lvl="2">
              <a:buFont typeface="Wingdings" pitchFamily="2" charset="2"/>
              <a:buNone/>
              <a:defRPr/>
            </a:pPr>
            <a:r>
              <a:rPr lang="en-US" altLang="en-US" b="0" dirty="0">
                <a:latin typeface="Trebuchet MS" pitchFamily="34" charset="0"/>
              </a:rPr>
              <a:t>The total cost of merchandise sold during the period</a:t>
            </a:r>
          </a:p>
          <a:p>
            <a:pPr lvl="2">
              <a:buFont typeface="Wingdings" pitchFamily="2" charset="2"/>
              <a:buNone/>
              <a:defRPr/>
            </a:pPr>
            <a:endParaRPr lang="en-US" altLang="en-US" b="0" dirty="0">
              <a:latin typeface="Trebuchet MS" pitchFamily="34" charset="0"/>
            </a:endParaRPr>
          </a:p>
          <a:p>
            <a:pPr>
              <a:buFont typeface="Wingdings" pitchFamily="2" charset="2"/>
              <a:buNone/>
              <a:defRPr/>
            </a:pPr>
            <a:r>
              <a:rPr lang="en-US" altLang="en-US" sz="2400" b="0" dirty="0">
                <a:latin typeface="Trebuchet MS" pitchFamily="34" charset="0"/>
              </a:rPr>
              <a:t>	2	</a:t>
            </a:r>
            <a:r>
              <a:rPr lang="en-US" altLang="en-US" sz="2400" b="0" dirty="0">
                <a:solidFill>
                  <a:schemeClr val="tx2"/>
                </a:solidFill>
                <a:latin typeface="Trebuchet MS" pitchFamily="34" charset="0"/>
              </a:rPr>
              <a:t>Operating expenses </a:t>
            </a:r>
          </a:p>
          <a:p>
            <a:pPr lvl="1">
              <a:buFont typeface="Wingdings" pitchFamily="2" charset="2"/>
              <a:buNone/>
              <a:defRPr/>
            </a:pPr>
            <a:r>
              <a:rPr lang="en-US" altLang="en-US" sz="2000" b="0" dirty="0">
                <a:latin typeface="Trebuchet MS" pitchFamily="34" charset="0"/>
              </a:rPr>
              <a:t>	Expenses incurred in the process of earning sales revenue (i.e. sales salaries, rent, utilities expense)</a:t>
            </a:r>
          </a:p>
        </p:txBody>
      </p:sp>
      <p:pic>
        <p:nvPicPr>
          <p:cNvPr id="7172" name="Picture 5" descr="incomestatemen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02928" y="1524000"/>
            <a:ext cx="3810000" cy="3529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Line 7"/>
          <p:cNvSpPr>
            <a:spLocks noChangeShapeType="1"/>
          </p:cNvSpPr>
          <p:nvPr/>
        </p:nvSpPr>
        <p:spPr bwMode="auto">
          <a:xfrm>
            <a:off x="4038600" y="2590800"/>
            <a:ext cx="1524000" cy="533400"/>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4" name="Line 8"/>
          <p:cNvSpPr>
            <a:spLocks noChangeShapeType="1"/>
          </p:cNvSpPr>
          <p:nvPr/>
        </p:nvSpPr>
        <p:spPr bwMode="auto">
          <a:xfrm flipV="1">
            <a:off x="3886200" y="3695700"/>
            <a:ext cx="1371600" cy="419100"/>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Isosceles Triangle 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Describe merchandising operations and inventory systems.</a:t>
            </a: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1</a:t>
            </a:r>
          </a:p>
        </p:txBody>
      </p:sp>
    </p:spTree>
    <p:extLst>
      <p:ext uri="{BB962C8B-B14F-4D97-AF65-F5344CB8AC3E}">
        <p14:creationId xmlns:p14="http://schemas.microsoft.com/office/powerpoint/2010/main" val="3661065387"/>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279123"/>
            <a:ext cx="6781800" cy="512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9" name="Text Box 9"/>
          <p:cNvSpPr txBox="1">
            <a:spLocks noChangeArrowheads="1"/>
          </p:cNvSpPr>
          <p:nvPr/>
        </p:nvSpPr>
        <p:spPr bwMode="auto">
          <a:xfrm>
            <a:off x="228600" y="3276600"/>
            <a:ext cx="11430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05000"/>
              </a:lnSpc>
              <a:spcBef>
                <a:spcPct val="30000"/>
              </a:spcBef>
              <a:buClrTx/>
              <a:buSzPct val="80000"/>
              <a:buFontTx/>
              <a:buNone/>
            </a:pPr>
            <a:r>
              <a:rPr lang="en-US" altLang="en-US" sz="2400" dirty="0">
                <a:solidFill>
                  <a:schemeClr val="tx1"/>
                </a:solidFill>
                <a:latin typeface="Liberation Sans" panose="020B0604020202020204" pitchFamily="34" charset="0"/>
              </a:rPr>
              <a:t>Key Line Items</a:t>
            </a:r>
          </a:p>
        </p:txBody>
      </p:sp>
      <p:sp>
        <p:nvSpPr>
          <p:cNvPr id="41990" name="Line 10"/>
          <p:cNvSpPr>
            <a:spLocks noChangeShapeType="1"/>
          </p:cNvSpPr>
          <p:nvPr/>
        </p:nvSpPr>
        <p:spPr bwMode="auto">
          <a:xfrm flipV="1">
            <a:off x="1143000" y="3505200"/>
            <a:ext cx="1066800" cy="457200"/>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1991" name="Line 11"/>
          <p:cNvSpPr>
            <a:spLocks noChangeShapeType="1"/>
          </p:cNvSpPr>
          <p:nvPr/>
        </p:nvSpPr>
        <p:spPr bwMode="auto">
          <a:xfrm>
            <a:off x="1143000" y="3962400"/>
            <a:ext cx="1066800" cy="533400"/>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1992" name="Line 12"/>
          <p:cNvSpPr>
            <a:spLocks noChangeShapeType="1"/>
          </p:cNvSpPr>
          <p:nvPr/>
        </p:nvSpPr>
        <p:spPr bwMode="auto">
          <a:xfrm>
            <a:off x="1143000" y="3962400"/>
            <a:ext cx="1143000" cy="2057400"/>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 INCOME STATEMENT</a:t>
            </a:r>
          </a:p>
        </p:txBody>
      </p:sp>
      <p:sp>
        <p:nvSpPr>
          <p:cNvPr id="2" name="Rectangle 1"/>
          <p:cNvSpPr/>
          <p:nvPr/>
        </p:nvSpPr>
        <p:spPr>
          <a:xfrm>
            <a:off x="381000" y="5719213"/>
            <a:ext cx="1593273" cy="64633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5-8</a:t>
            </a:r>
          </a:p>
          <a:p>
            <a:pPr algn="l"/>
            <a:r>
              <a:rPr lang="en-US" sz="1200" dirty="0">
                <a:latin typeface="Liberation Sans" panose="020B0604020202020204" pitchFamily="34" charset="0"/>
              </a:rPr>
              <a:t>Multiple-step income statements</a:t>
            </a:r>
          </a:p>
        </p:txBody>
      </p:sp>
      <p:sp>
        <p:nvSpPr>
          <p:cNvPr id="10" name="Text Box 3"/>
          <p:cNvSpPr txBox="1">
            <a:spLocks noChangeArrowheads="1"/>
          </p:cNvSpPr>
          <p:nvPr/>
        </p:nvSpPr>
        <p:spPr bwMode="auto">
          <a:xfrm>
            <a:off x="8229600" y="6417954"/>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1047979"/>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Sales</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AutoShape 10"/>
          <p:cNvSpPr>
            <a:spLocks/>
          </p:cNvSpPr>
          <p:nvPr/>
        </p:nvSpPr>
        <p:spPr bwMode="auto">
          <a:xfrm>
            <a:off x="3124200" y="1143000"/>
            <a:ext cx="76200" cy="990600"/>
          </a:xfrm>
          <a:prstGeom prst="leftBracket">
            <a:avLst>
              <a:gd name="adj" fmla="val 108333"/>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endParaRPr lang="en-US" altLang="en-US" dirty="0">
              <a:latin typeface="Liberation Sans" panose="020B0604020202020204" pitchFamily="34" charset="0"/>
            </a:endParaRPr>
          </a:p>
        </p:txBody>
      </p:sp>
      <p:sp>
        <p:nvSpPr>
          <p:cNvPr id="17" name="Line 11"/>
          <p:cNvSpPr>
            <a:spLocks noChangeShapeType="1"/>
          </p:cNvSpPr>
          <p:nvPr/>
        </p:nvSpPr>
        <p:spPr bwMode="auto">
          <a:xfrm flipV="1">
            <a:off x="2057400" y="1676400"/>
            <a:ext cx="1066800" cy="8382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998041819"/>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159736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Gross Profit</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48133" name="AutoShape 5"/>
          <p:cNvSpPr>
            <a:spLocks/>
          </p:cNvSpPr>
          <p:nvPr/>
        </p:nvSpPr>
        <p:spPr bwMode="auto">
          <a:xfrm>
            <a:off x="3124200" y="1143000"/>
            <a:ext cx="76200" cy="1371600"/>
          </a:xfrm>
          <a:prstGeom prst="leftBracket">
            <a:avLst>
              <a:gd name="adj" fmla="val 150000"/>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4" name="Line 6"/>
          <p:cNvSpPr>
            <a:spLocks noChangeShapeType="1"/>
          </p:cNvSpPr>
          <p:nvPr/>
        </p:nvSpPr>
        <p:spPr bwMode="auto">
          <a:xfrm flipV="1">
            <a:off x="2362200" y="1787525"/>
            <a:ext cx="762000" cy="1184275"/>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606489794"/>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253454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Gross Profit</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Operating Expenses</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48133" name="AutoShape 5"/>
          <p:cNvSpPr>
            <a:spLocks/>
          </p:cNvSpPr>
          <p:nvPr/>
        </p:nvSpPr>
        <p:spPr bwMode="auto">
          <a:xfrm>
            <a:off x="3124200" y="1143000"/>
            <a:ext cx="76200" cy="1371600"/>
          </a:xfrm>
          <a:prstGeom prst="leftBracket">
            <a:avLst>
              <a:gd name="adj" fmla="val 150000"/>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4" name="Line 6"/>
          <p:cNvSpPr>
            <a:spLocks noChangeShapeType="1"/>
          </p:cNvSpPr>
          <p:nvPr/>
        </p:nvSpPr>
        <p:spPr bwMode="auto">
          <a:xfrm flipV="1">
            <a:off x="2362200" y="1787525"/>
            <a:ext cx="762000" cy="1184275"/>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5" name="AutoShape 8"/>
          <p:cNvSpPr>
            <a:spLocks/>
          </p:cNvSpPr>
          <p:nvPr/>
        </p:nvSpPr>
        <p:spPr bwMode="auto">
          <a:xfrm>
            <a:off x="3124200" y="2514600"/>
            <a:ext cx="76200" cy="1524000"/>
          </a:xfrm>
          <a:prstGeom prst="leftBracket">
            <a:avLst>
              <a:gd name="adj" fmla="val 166667"/>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6" name="Line 9"/>
          <p:cNvSpPr>
            <a:spLocks noChangeShapeType="1"/>
          </p:cNvSpPr>
          <p:nvPr/>
        </p:nvSpPr>
        <p:spPr bwMode="auto">
          <a:xfrm flipV="1">
            <a:off x="2133600" y="3200400"/>
            <a:ext cx="990600" cy="6096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897046449"/>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347172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Gross Profit</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Operating Expenses</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Nonoperating Activities</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48133" name="AutoShape 5"/>
          <p:cNvSpPr>
            <a:spLocks/>
          </p:cNvSpPr>
          <p:nvPr/>
        </p:nvSpPr>
        <p:spPr bwMode="auto">
          <a:xfrm>
            <a:off x="3124200" y="1143000"/>
            <a:ext cx="76200" cy="1371600"/>
          </a:xfrm>
          <a:prstGeom prst="leftBracket">
            <a:avLst>
              <a:gd name="adj" fmla="val 150000"/>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4" name="Line 6"/>
          <p:cNvSpPr>
            <a:spLocks noChangeShapeType="1"/>
          </p:cNvSpPr>
          <p:nvPr/>
        </p:nvSpPr>
        <p:spPr bwMode="auto">
          <a:xfrm flipV="1">
            <a:off x="2362200" y="1787525"/>
            <a:ext cx="762000" cy="1184275"/>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5" name="AutoShape 8"/>
          <p:cNvSpPr>
            <a:spLocks/>
          </p:cNvSpPr>
          <p:nvPr/>
        </p:nvSpPr>
        <p:spPr bwMode="auto">
          <a:xfrm>
            <a:off x="3124200" y="2514600"/>
            <a:ext cx="76200" cy="1524000"/>
          </a:xfrm>
          <a:prstGeom prst="leftBracket">
            <a:avLst>
              <a:gd name="adj" fmla="val 166667"/>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6" name="Line 9"/>
          <p:cNvSpPr>
            <a:spLocks noChangeShapeType="1"/>
          </p:cNvSpPr>
          <p:nvPr/>
        </p:nvSpPr>
        <p:spPr bwMode="auto">
          <a:xfrm flipV="1">
            <a:off x="2133600" y="3200400"/>
            <a:ext cx="990600" cy="6096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7" name="AutoShape 10"/>
          <p:cNvSpPr>
            <a:spLocks/>
          </p:cNvSpPr>
          <p:nvPr/>
        </p:nvSpPr>
        <p:spPr bwMode="auto">
          <a:xfrm>
            <a:off x="3124200" y="4267200"/>
            <a:ext cx="76200" cy="1219200"/>
          </a:xfrm>
          <a:prstGeom prst="leftBracket">
            <a:avLst>
              <a:gd name="adj" fmla="val 133333"/>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8" name="Line 11"/>
          <p:cNvSpPr>
            <a:spLocks noChangeShapeType="1"/>
          </p:cNvSpPr>
          <p:nvPr/>
        </p:nvSpPr>
        <p:spPr bwMode="auto">
          <a:xfrm>
            <a:off x="2590800" y="4800600"/>
            <a:ext cx="533400" cy="762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2988203763"/>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347172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Gross Profit</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Operating Expenses</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Nonoperating Activities</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48133" name="AutoShape 5"/>
          <p:cNvSpPr>
            <a:spLocks/>
          </p:cNvSpPr>
          <p:nvPr/>
        </p:nvSpPr>
        <p:spPr bwMode="auto">
          <a:xfrm>
            <a:off x="3124200" y="1143000"/>
            <a:ext cx="76200" cy="1371600"/>
          </a:xfrm>
          <a:prstGeom prst="leftBracket">
            <a:avLst>
              <a:gd name="adj" fmla="val 150000"/>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4" name="Line 6"/>
          <p:cNvSpPr>
            <a:spLocks noChangeShapeType="1"/>
          </p:cNvSpPr>
          <p:nvPr/>
        </p:nvSpPr>
        <p:spPr bwMode="auto">
          <a:xfrm flipV="1">
            <a:off x="2362200" y="1787525"/>
            <a:ext cx="762000" cy="1184275"/>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5" name="AutoShape 8"/>
          <p:cNvSpPr>
            <a:spLocks/>
          </p:cNvSpPr>
          <p:nvPr/>
        </p:nvSpPr>
        <p:spPr bwMode="auto">
          <a:xfrm>
            <a:off x="3124200" y="2514600"/>
            <a:ext cx="76200" cy="1524000"/>
          </a:xfrm>
          <a:prstGeom prst="leftBracket">
            <a:avLst>
              <a:gd name="adj" fmla="val 166667"/>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6" name="Line 9"/>
          <p:cNvSpPr>
            <a:spLocks noChangeShapeType="1"/>
          </p:cNvSpPr>
          <p:nvPr/>
        </p:nvSpPr>
        <p:spPr bwMode="auto">
          <a:xfrm flipV="1">
            <a:off x="2133600" y="3200400"/>
            <a:ext cx="990600" cy="6096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8" name="Line 11"/>
          <p:cNvSpPr>
            <a:spLocks noChangeShapeType="1"/>
          </p:cNvSpPr>
          <p:nvPr/>
        </p:nvSpPr>
        <p:spPr bwMode="auto">
          <a:xfrm>
            <a:off x="2590800" y="4800600"/>
            <a:ext cx="533400" cy="762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4" y="3874824"/>
            <a:ext cx="5788973" cy="2351970"/>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10947740"/>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48" y="431311"/>
            <a:ext cx="5791200" cy="5797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131" name="Text Box 3"/>
          <p:cNvSpPr txBox="1">
            <a:spLocks noChangeArrowheads="1"/>
          </p:cNvSpPr>
          <p:nvPr/>
        </p:nvSpPr>
        <p:spPr bwMode="auto">
          <a:xfrm>
            <a:off x="228600" y="1819275"/>
            <a:ext cx="2590800" cy="3984625"/>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57150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0000"/>
              </a:lnSpc>
              <a:spcBef>
                <a:spcPct val="50000"/>
              </a:spcBef>
              <a:buClrTx/>
              <a:buSzPct val="80000"/>
              <a:buFontTx/>
              <a:buNone/>
            </a:pPr>
            <a:r>
              <a:rPr lang="en-US" altLang="en-US" sz="2200" dirty="0">
                <a:solidFill>
                  <a:schemeClr val="tx1"/>
                </a:solidFill>
                <a:latin typeface="Liberation Sans" panose="020B0604020202020204" pitchFamily="34" charset="0"/>
              </a:rPr>
              <a:t>Key Items: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Sales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Gross Profit</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Operating Expenses</a:t>
            </a:r>
          </a:p>
          <a:p>
            <a:pPr>
              <a:lnSpc>
                <a:spcPct val="120000"/>
              </a:lnSpc>
              <a:spcBef>
                <a:spcPct val="500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Nonoperating Activities</a:t>
            </a:r>
          </a:p>
          <a:p>
            <a:pPr>
              <a:lnSpc>
                <a:spcPct val="120000"/>
              </a:lnSpc>
              <a:spcBef>
                <a:spcPct val="50000"/>
              </a:spcBef>
              <a:buClr>
                <a:srgbClr val="CC0000"/>
              </a:buClr>
              <a:buSzPct val="80000"/>
              <a:buFont typeface="Wingdings" pitchFamily="2" charset="2"/>
              <a:buChar char="u"/>
            </a:pPr>
            <a:r>
              <a:rPr lang="en-US" altLang="en-US" sz="2100" dirty="0">
                <a:solidFill>
                  <a:srgbClr val="CC0000"/>
                </a:solidFill>
                <a:latin typeface="Liberation Sans" panose="020B0604020202020204" pitchFamily="34" charset="0"/>
              </a:rPr>
              <a:t>Net Income</a:t>
            </a:r>
          </a:p>
        </p:txBody>
      </p:sp>
      <p:sp>
        <p:nvSpPr>
          <p:cNvPr id="48132" name="Text Box 4"/>
          <p:cNvSpPr txBox="1">
            <a:spLocks noChangeArrowheads="1"/>
          </p:cNvSpPr>
          <p:nvPr/>
        </p:nvSpPr>
        <p:spPr bwMode="auto">
          <a:xfrm>
            <a:off x="3128181" y="6283656"/>
            <a:ext cx="19419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spcBef>
                <a:spcPct val="50000"/>
              </a:spcBef>
            </a:pPr>
            <a:r>
              <a:rPr lang="en-US" altLang="en-US" sz="1200" b="1" dirty="0">
                <a:latin typeface="Liberation Sans" panose="020B0604020202020204" pitchFamily="34" charset="0"/>
              </a:rPr>
              <a:t>ILLUSTRATION 5-11</a:t>
            </a:r>
          </a:p>
        </p:txBody>
      </p:sp>
      <p:sp>
        <p:nvSpPr>
          <p:cNvPr id="48133" name="AutoShape 5"/>
          <p:cNvSpPr>
            <a:spLocks/>
          </p:cNvSpPr>
          <p:nvPr/>
        </p:nvSpPr>
        <p:spPr bwMode="auto">
          <a:xfrm>
            <a:off x="3124200" y="1143000"/>
            <a:ext cx="76200" cy="1371600"/>
          </a:xfrm>
          <a:prstGeom prst="leftBracket">
            <a:avLst>
              <a:gd name="adj" fmla="val 150000"/>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4" name="Line 6"/>
          <p:cNvSpPr>
            <a:spLocks noChangeShapeType="1"/>
          </p:cNvSpPr>
          <p:nvPr/>
        </p:nvSpPr>
        <p:spPr bwMode="auto">
          <a:xfrm flipV="1">
            <a:off x="2362200" y="1787525"/>
            <a:ext cx="762000" cy="1184275"/>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5" name="AutoShape 8"/>
          <p:cNvSpPr>
            <a:spLocks/>
          </p:cNvSpPr>
          <p:nvPr/>
        </p:nvSpPr>
        <p:spPr bwMode="auto">
          <a:xfrm>
            <a:off x="3124200" y="2514600"/>
            <a:ext cx="76200" cy="1524000"/>
          </a:xfrm>
          <a:prstGeom prst="leftBracket">
            <a:avLst>
              <a:gd name="adj" fmla="val 166667"/>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6" name="Line 9"/>
          <p:cNvSpPr>
            <a:spLocks noChangeShapeType="1"/>
          </p:cNvSpPr>
          <p:nvPr/>
        </p:nvSpPr>
        <p:spPr bwMode="auto">
          <a:xfrm flipV="1">
            <a:off x="2133600" y="3200400"/>
            <a:ext cx="990600" cy="6096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7" name="AutoShape 10"/>
          <p:cNvSpPr>
            <a:spLocks/>
          </p:cNvSpPr>
          <p:nvPr/>
        </p:nvSpPr>
        <p:spPr bwMode="auto">
          <a:xfrm>
            <a:off x="3124200" y="4267200"/>
            <a:ext cx="76200" cy="1219200"/>
          </a:xfrm>
          <a:prstGeom prst="leftBracket">
            <a:avLst>
              <a:gd name="adj" fmla="val 133333"/>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latin typeface="Liberation Sans" panose="020B0604020202020204" pitchFamily="34" charset="0"/>
            </a:endParaRPr>
          </a:p>
        </p:txBody>
      </p:sp>
      <p:sp>
        <p:nvSpPr>
          <p:cNvPr id="48138" name="Line 11"/>
          <p:cNvSpPr>
            <a:spLocks noChangeShapeType="1"/>
          </p:cNvSpPr>
          <p:nvPr/>
        </p:nvSpPr>
        <p:spPr bwMode="auto">
          <a:xfrm>
            <a:off x="2590800" y="4800600"/>
            <a:ext cx="533400" cy="762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48139" name="Line 13"/>
          <p:cNvSpPr>
            <a:spLocks noChangeShapeType="1"/>
          </p:cNvSpPr>
          <p:nvPr/>
        </p:nvSpPr>
        <p:spPr bwMode="auto">
          <a:xfrm>
            <a:off x="2362200" y="5638800"/>
            <a:ext cx="762000" cy="3048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5" name="Rectangle 2"/>
          <p:cNvSpPr>
            <a:spLocks noChangeArrowheads="1"/>
          </p:cNvSpPr>
          <p:nvPr/>
        </p:nvSpPr>
        <p:spPr bwMode="auto">
          <a:xfrm>
            <a:off x="228600" y="304800"/>
            <a:ext cx="2971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a:t>
            </a:r>
          </a:p>
        </p:txBody>
      </p:sp>
      <p:sp>
        <p:nvSpPr>
          <p:cNvPr id="16" name="Line 12"/>
          <p:cNvSpPr>
            <a:spLocks noChangeShapeType="1"/>
          </p:cNvSpPr>
          <p:nvPr/>
        </p:nvSpPr>
        <p:spPr bwMode="auto">
          <a:xfrm>
            <a:off x="304800" y="1447800"/>
            <a:ext cx="26670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45744" y="48006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dirty="0">
                <a:latin typeface="Liberation Sans" panose="020B0604020202020204" pitchFamily="34" charset="0"/>
              </a:rPr>
              <a:t>The multiple-step income statement for a merchandiser shows each of the following features except: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gross profit.  </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cost of goods sold.</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a sales revenue section.</a:t>
            </a:r>
          </a:p>
          <a:p>
            <a:pPr marL="804863" lvl="1" indent="-463550" algn="l">
              <a:lnSpc>
                <a:spcPct val="125000"/>
              </a:lnSpc>
              <a:spcBef>
                <a:spcPts val="1200"/>
              </a:spcBef>
              <a:buClr>
                <a:schemeClr val="tx1"/>
              </a:buClr>
              <a:buFont typeface="Wingdings" pitchFamily="2" charset="2"/>
              <a:buAutoNum type="alphaLcPeriod"/>
            </a:pPr>
            <a:r>
              <a:rPr lang="en-US" altLang="en-US" sz="2300" dirty="0">
                <a:latin typeface="Liberation Sans" panose="020B0604020202020204" pitchFamily="34" charset="0"/>
              </a:rPr>
              <a:t>investing activities section.</a:t>
            </a:r>
          </a:p>
        </p:txBody>
      </p:sp>
      <p:sp>
        <p:nvSpPr>
          <p:cNvPr id="8" name="Rectangle 2"/>
          <p:cNvSpPr>
            <a:spLocks noChangeArrowheads="1"/>
          </p:cNvSpPr>
          <p:nvPr/>
        </p:nvSpPr>
        <p:spPr bwMode="auto">
          <a:xfrm>
            <a:off x="609600" y="304800"/>
            <a:ext cx="792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MULTIPLE-STEP INCOME STATEMENT</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26706843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2819400" cy="560388"/>
          </a:xfrm>
          <a:prstGeom prst="rect">
            <a:avLst/>
          </a:prstGeom>
          <a:solidFill>
            <a:srgbClr val="800080"/>
          </a:solidFill>
          <a:ln>
            <a:noFill/>
          </a:ln>
          <a:effectLst/>
        </p:spPr>
        <p:txBody>
          <a:bodyPr lIns="90488" tIns="44450" rIns="90488" bIns="44450" anchor="ctr" anchorCtr="0"/>
          <a:lstStyle/>
          <a:p>
            <a:pPr marL="53975" algn="l"/>
            <a:r>
              <a:rPr lang="en-US" altLang="en-US" sz="2400" b="1" i="0" dirty="0">
                <a:solidFill>
                  <a:schemeClr val="accent3"/>
                </a:solidFill>
                <a:latin typeface="Liberation Sans" panose="020B0604020202020204" pitchFamily="34" charset="0"/>
              </a:rPr>
              <a:t>ETHICS INSIGHT</a:t>
            </a:r>
          </a:p>
        </p:txBody>
      </p:sp>
      <p:sp>
        <p:nvSpPr>
          <p:cNvPr id="2" name="Rectangle 1"/>
          <p:cNvSpPr/>
          <p:nvPr/>
        </p:nvSpPr>
        <p:spPr>
          <a:xfrm>
            <a:off x="457200" y="1173996"/>
            <a:ext cx="8001000" cy="4994381"/>
          </a:xfrm>
          <a:prstGeom prst="rect">
            <a:avLst/>
          </a:prstGeom>
        </p:spPr>
        <p:txBody>
          <a:bodyPr wrap="square">
            <a:spAutoFit/>
          </a:bodyPr>
          <a:lstStyle/>
          <a:p>
            <a:pPr algn="just">
              <a:lnSpc>
                <a:spcPct val="105000"/>
              </a:lnSpc>
              <a:spcBef>
                <a:spcPts val="600"/>
              </a:spcBef>
            </a:pPr>
            <a:r>
              <a:rPr lang="en-US" b="1" i="0" dirty="0">
                <a:solidFill>
                  <a:schemeClr val="tx1"/>
                </a:solidFill>
                <a:effectLst/>
                <a:latin typeface="Liberation Sans" panose="020B0604020202020204" pitchFamily="34" charset="0"/>
              </a:rPr>
              <a:t>Disclosing More Details</a:t>
            </a:r>
          </a:p>
          <a:p>
            <a:pPr algn="just">
              <a:lnSpc>
                <a:spcPct val="105000"/>
              </a:lnSpc>
              <a:spcBef>
                <a:spcPts val="600"/>
              </a:spcBef>
            </a:pPr>
            <a:r>
              <a:rPr lang="en-US" dirty="0">
                <a:latin typeface="Liberation Sans" panose="020B0604020202020204" pitchFamily="34" charset="0"/>
              </a:rPr>
              <a:t>After </a:t>
            </a:r>
            <a:r>
              <a:rPr lang="en-US" b="1" dirty="0">
                <a:solidFill>
                  <a:srgbClr val="CC0000"/>
                </a:solidFill>
                <a:latin typeface="Liberation Sans" panose="020B0604020202020204" pitchFamily="34" charset="0"/>
              </a:rPr>
              <a:t>Enron</a:t>
            </a:r>
            <a:r>
              <a:rPr lang="en-US" dirty="0">
                <a:latin typeface="Liberation Sans" panose="020B0604020202020204" pitchFamily="34" charset="0"/>
              </a:rPr>
              <a:t>, increased investor criticism and regulator scrutiny forced many companies to improve the clarity of their financial disclosures. For example, </a:t>
            </a:r>
            <a:r>
              <a:rPr lang="en-US" b="1" dirty="0">
                <a:solidFill>
                  <a:srgbClr val="CC0000"/>
                </a:solidFill>
                <a:latin typeface="Liberation Sans" panose="020B0604020202020204" pitchFamily="34" charset="0"/>
              </a:rPr>
              <a:t>IBM</a:t>
            </a:r>
            <a:r>
              <a:rPr lang="en-US" dirty="0">
                <a:latin typeface="Liberation Sans" panose="020B0604020202020204" pitchFamily="34" charset="0"/>
              </a:rPr>
              <a:t> began providing more detail regarding its “Other gains and losses.” It had previously included these items in its selling, general, and administrative expenses, with little disclosure. For example, previously if IBM sold off one of its buildings at a gain, it included this gain in the selling, general, and administrative expense line item, thus reducing that expense. This made it appear that the company had done a better job of controlling operating expenses than it actually had. As another example, when </a:t>
            </a:r>
            <a:r>
              <a:rPr lang="en-US" b="1" dirty="0">
                <a:solidFill>
                  <a:srgbClr val="CC0000"/>
                </a:solidFill>
                <a:latin typeface="Liberation Sans" panose="020B0604020202020204" pitchFamily="34" charset="0"/>
              </a:rPr>
              <a:t>eBay</a:t>
            </a:r>
            <a:r>
              <a:rPr lang="en-US" dirty="0">
                <a:latin typeface="Liberation Sans" panose="020B0604020202020204" pitchFamily="34" charset="0"/>
              </a:rPr>
              <a:t> recently sold the remainder of its investment in </a:t>
            </a:r>
            <a:r>
              <a:rPr lang="en-US" b="1" dirty="0">
                <a:solidFill>
                  <a:srgbClr val="CC0000"/>
                </a:solidFill>
                <a:latin typeface="Liberation Sans" panose="020B0604020202020204" pitchFamily="34" charset="0"/>
              </a:rPr>
              <a:t>Skype</a:t>
            </a:r>
            <a:r>
              <a:rPr lang="en-US" dirty="0">
                <a:latin typeface="Liberation Sans" panose="020B0604020202020204" pitchFamily="34" charset="0"/>
              </a:rPr>
              <a:t> to </a:t>
            </a:r>
            <a:r>
              <a:rPr lang="en-US" b="1" dirty="0">
                <a:solidFill>
                  <a:srgbClr val="CC0000"/>
                </a:solidFill>
                <a:latin typeface="Liberation Sans" panose="020B0604020202020204" pitchFamily="34" charset="0"/>
              </a:rPr>
              <a:t>Microsoft</a:t>
            </a:r>
            <a:r>
              <a:rPr lang="en-US" dirty="0">
                <a:latin typeface="Liberation Sans" panose="020B0604020202020204" pitchFamily="34" charset="0"/>
              </a:rPr>
              <a:t>, it reported a gain in “Other revenues and gains” of $1.7 billion. Since eBay’s total income from operations was $2.4 billion, it was very important that the gain from the Skype sale not be buried in operating income.</a:t>
            </a:r>
          </a:p>
        </p:txBody>
      </p:sp>
      <p:sp>
        <p:nvSpPr>
          <p:cNvPr id="4" name="Rectangle 3"/>
          <p:cNvSpPr>
            <a:spLocks noChangeArrowheads="1"/>
          </p:cNvSpPr>
          <p:nvPr/>
        </p:nvSpPr>
        <p:spPr bwMode="auto">
          <a:xfrm>
            <a:off x="3352800" y="381000"/>
            <a:ext cx="4114800" cy="560388"/>
          </a:xfrm>
          <a:prstGeom prst="rect">
            <a:avLst/>
          </a:prstGeom>
          <a:noFill/>
          <a:ln>
            <a:noFill/>
          </a:ln>
          <a:effectLst/>
        </p:spPr>
        <p:txBody>
          <a:bodyPr lIns="90488" tIns="44450" rIns="90488" bIns="44450" anchor="ctr" anchorCtr="0"/>
          <a:lstStyle/>
          <a:p>
            <a:pPr marL="53975" algn="l"/>
            <a:r>
              <a:rPr lang="en-US" altLang="en-US" sz="2400" b="1" i="0" dirty="0">
                <a:solidFill>
                  <a:srgbClr val="800080"/>
                </a:solidFill>
                <a:effectLst/>
                <a:latin typeface="Liberation Sans" panose="020B0604020202020204" pitchFamily="34" charset="0"/>
              </a:rPr>
              <a:t>IBM</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248041975"/>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 Box 11"/>
          <p:cNvSpPr txBox="1">
            <a:spLocks noChangeArrowheads="1"/>
          </p:cNvSpPr>
          <p:nvPr/>
        </p:nvSpPr>
        <p:spPr bwMode="auto">
          <a:xfrm>
            <a:off x="609600" y="1295400"/>
            <a:ext cx="7924800" cy="256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14000"/>
              </a:lnSpc>
              <a:spcBef>
                <a:spcPts val="600"/>
              </a:spcBef>
              <a:buClrTx/>
              <a:buSzTx/>
              <a:buNone/>
            </a:pPr>
            <a:r>
              <a:rPr lang="en-US" sz="2200" dirty="0">
                <a:solidFill>
                  <a:schemeClr val="tx2">
                    <a:lumMod val="50000"/>
                  </a:schemeClr>
                </a:solidFill>
                <a:latin typeface="Liberation Sans" panose="020B0604020202020204" pitchFamily="34" charset="0"/>
              </a:rPr>
              <a:t>Comprehensive income statement </a:t>
            </a:r>
            <a:r>
              <a:rPr lang="en-US" sz="2200" b="0" dirty="0">
                <a:solidFill>
                  <a:schemeClr val="tx1"/>
                </a:solidFill>
                <a:latin typeface="Liberation Sans" panose="020B0604020202020204" pitchFamily="34" charset="0"/>
              </a:rPr>
              <a:t>presents items that are not included in the determination of net income.</a:t>
            </a:r>
          </a:p>
          <a:p>
            <a:pPr>
              <a:lnSpc>
                <a:spcPct val="114000"/>
              </a:lnSpc>
              <a:spcBef>
                <a:spcPts val="600"/>
              </a:spcBef>
              <a:buClrTx/>
              <a:buSzTx/>
              <a:buNone/>
            </a:pPr>
            <a:r>
              <a:rPr lang="en-US" sz="2200" b="0" dirty="0">
                <a:solidFill>
                  <a:schemeClr val="tx1"/>
                </a:solidFill>
                <a:latin typeface="Liberation Sans" panose="020B0604020202020204" pitchFamily="34" charset="0"/>
              </a:rPr>
              <a:t>Items excluded from net income but included in </a:t>
            </a:r>
            <a:r>
              <a:rPr lang="en-US" sz="2200" dirty="0">
                <a:solidFill>
                  <a:schemeClr val="tx2">
                    <a:lumMod val="50000"/>
                  </a:schemeClr>
                </a:solidFill>
                <a:latin typeface="Liberation Sans" panose="020B0604020202020204" pitchFamily="34" charset="0"/>
              </a:rPr>
              <a:t>comprehensive income </a:t>
            </a:r>
            <a:r>
              <a:rPr lang="en-US" sz="2200" b="0" dirty="0">
                <a:solidFill>
                  <a:schemeClr val="tx1"/>
                </a:solidFill>
                <a:latin typeface="Liberation Sans" panose="020B0604020202020204" pitchFamily="34" charset="0"/>
              </a:rPr>
              <a:t>are either reported in a combined statement of net income and comprehensive income, or in a separate comprehensive income statement. </a:t>
            </a:r>
            <a:endParaRPr lang="en-US" altLang="en-US" sz="2200" b="0" dirty="0">
              <a:solidFill>
                <a:schemeClr val="tx1"/>
              </a:solidFill>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COMPREHENSIVE INCOME STATEMENT</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13496"/>
            <a:ext cx="8534400" cy="237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80496" y="3566237"/>
            <a:ext cx="2133600" cy="830997"/>
          </a:xfrm>
          <a:prstGeom prst="rect">
            <a:avLst/>
          </a:prstGeom>
          <a:solidFill>
            <a:schemeClr val="accent3"/>
          </a:solidFill>
          <a:ln>
            <a:solidFill>
              <a:schemeClr val="tx1"/>
            </a:solidFill>
          </a:ln>
          <a:effectLst/>
        </p:spPr>
        <p:txBody>
          <a:bodyPr wrap="square">
            <a:spAutoFit/>
          </a:bodyPr>
          <a:lstStyle/>
          <a:p>
            <a:pPr algn="l">
              <a:spcBef>
                <a:spcPts val="0"/>
              </a:spcBef>
            </a:pPr>
            <a:r>
              <a:rPr lang="en-US" sz="1200" b="1" dirty="0">
                <a:latin typeface="Liberation Sans" panose="020B0604020202020204" pitchFamily="34" charset="0"/>
              </a:rPr>
              <a:t>ILLUSTRATION 5-12</a:t>
            </a:r>
          </a:p>
          <a:p>
            <a:pPr algn="l">
              <a:spcBef>
                <a:spcPts val="0"/>
              </a:spcBef>
            </a:pPr>
            <a:r>
              <a:rPr lang="en-US" sz="1200" dirty="0">
                <a:latin typeface="Liberation Sans" panose="020B0604020202020204" pitchFamily="34" charset="0"/>
              </a:rPr>
              <a:t>Combined statement of net</a:t>
            </a:r>
          </a:p>
          <a:p>
            <a:pPr algn="l">
              <a:spcBef>
                <a:spcPts val="0"/>
              </a:spcBef>
            </a:pPr>
            <a:r>
              <a:rPr lang="en-US" sz="1200" dirty="0">
                <a:latin typeface="Liberation Sans" panose="020B0604020202020204" pitchFamily="34" charset="0"/>
              </a:rPr>
              <a:t>income and comprehensive</a:t>
            </a:r>
          </a:p>
          <a:p>
            <a:pPr algn="l">
              <a:spcBef>
                <a:spcPts val="0"/>
              </a:spcBef>
            </a:pPr>
            <a:r>
              <a:rPr lang="en-US" sz="1200" dirty="0">
                <a:latin typeface="Liberation Sans" panose="020B0604020202020204" pitchFamily="34" charset="0"/>
              </a:rPr>
              <a:t>income</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3630060880"/>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533400" y="1295400"/>
            <a:ext cx="5638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182562" tIns="46038" rIns="182562" bIns="46038"/>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lgn="l">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lgn="l">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lgn="l">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lgn="l">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
                <a:schemeClr val="tx1"/>
              </a:buClr>
              <a:buSzTx/>
              <a:buFont typeface="Wingdings" pitchFamily="2" charset="2"/>
              <a:buNone/>
            </a:pPr>
            <a:r>
              <a:rPr lang="en-US" altLang="en-US" sz="2600" dirty="0">
                <a:solidFill>
                  <a:schemeClr val="tx1"/>
                </a:solidFill>
                <a:latin typeface="Liberation Sans" panose="020B0604020202020204" pitchFamily="34" charset="0"/>
              </a:rPr>
              <a:t>Income Measurement</a:t>
            </a:r>
            <a:endParaRPr lang="en-US" altLang="en-US" sz="2600" b="0" dirty="0">
              <a:solidFill>
                <a:schemeClr val="tx1"/>
              </a:solidFill>
              <a:latin typeface="Liberation Sans" panose="020B0604020202020204" pitchFamily="34" charset="0"/>
            </a:endParaRPr>
          </a:p>
        </p:txBody>
      </p:sp>
      <p:sp>
        <p:nvSpPr>
          <p:cNvPr id="7173" name="Rectangle 24"/>
          <p:cNvSpPr>
            <a:spLocks noChangeArrowheads="1"/>
          </p:cNvSpPr>
          <p:nvPr/>
        </p:nvSpPr>
        <p:spPr bwMode="auto">
          <a:xfrm>
            <a:off x="414618" y="4705941"/>
            <a:ext cx="3886200" cy="1061829"/>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2100" b="1" dirty="0">
                <a:solidFill>
                  <a:srgbClr val="000066"/>
                </a:solidFill>
                <a:latin typeface="Liberation Sans" panose="020B0604020202020204" pitchFamily="34" charset="0"/>
              </a:rPr>
              <a:t>Cost of goods</a:t>
            </a:r>
            <a:r>
              <a:rPr lang="en-US" altLang="en-US" sz="2100" dirty="0">
                <a:latin typeface="Liberation Sans" panose="020B0604020202020204" pitchFamily="34" charset="0"/>
              </a:rPr>
              <a:t> sold is the total cost of merchandise sold during the period.</a:t>
            </a:r>
          </a:p>
        </p:txBody>
      </p:sp>
      <p:sp>
        <p:nvSpPr>
          <p:cNvPr id="7174" name="Rectangle 26"/>
          <p:cNvSpPr>
            <a:spLocks noChangeArrowheads="1"/>
          </p:cNvSpPr>
          <p:nvPr/>
        </p:nvSpPr>
        <p:spPr bwMode="auto">
          <a:xfrm>
            <a:off x="3048000" y="2085975"/>
            <a:ext cx="2286000" cy="646331"/>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800" dirty="0">
                <a:latin typeface="Liberation Sans" panose="020B0604020202020204" pitchFamily="34" charset="0"/>
              </a:rPr>
              <a:t>These not used in a Service business.</a:t>
            </a:r>
          </a:p>
        </p:txBody>
      </p:sp>
      <p:sp>
        <p:nvSpPr>
          <p:cNvPr id="7177" name="Rectangle 34"/>
          <p:cNvSpPr>
            <a:spLocks noChangeArrowheads="1"/>
          </p:cNvSpPr>
          <p:nvPr/>
        </p:nvSpPr>
        <p:spPr bwMode="auto">
          <a:xfrm>
            <a:off x="7391400" y="4479925"/>
            <a:ext cx="1524000" cy="1066800"/>
          </a:xfrm>
          <a:prstGeom prst="rect">
            <a:avLst/>
          </a:prstGeom>
          <a:solidFill>
            <a:srgbClr val="FAEFB6"/>
          </a:solidFill>
          <a:ln w="28575"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900" b="1" dirty="0">
                <a:latin typeface="Liberation Sans" panose="020B0604020202020204" pitchFamily="34" charset="0"/>
              </a:rPr>
              <a:t>Net </a:t>
            </a:r>
          </a:p>
          <a:p>
            <a:r>
              <a:rPr lang="en-US" altLang="en-US" sz="1900" b="1" dirty="0">
                <a:latin typeface="Liberation Sans" panose="020B0604020202020204" pitchFamily="34" charset="0"/>
              </a:rPr>
              <a:t>Income </a:t>
            </a:r>
          </a:p>
          <a:p>
            <a:r>
              <a:rPr lang="en-US" altLang="en-US" sz="1900" b="1" dirty="0">
                <a:latin typeface="Liberation Sans" panose="020B0604020202020204" pitchFamily="34" charset="0"/>
              </a:rPr>
              <a:t>(Loss)</a:t>
            </a:r>
          </a:p>
        </p:txBody>
      </p:sp>
      <p:cxnSp>
        <p:nvCxnSpPr>
          <p:cNvPr id="7178" name="AutoShape 37"/>
          <p:cNvCxnSpPr>
            <a:cxnSpLocks noChangeShapeType="1"/>
            <a:stCxn id="7186" idx="3"/>
            <a:endCxn id="7187" idx="0"/>
          </p:cNvCxnSpPr>
          <p:nvPr/>
        </p:nvCxnSpPr>
        <p:spPr bwMode="auto">
          <a:xfrm>
            <a:off x="1995488" y="2536825"/>
            <a:ext cx="442912" cy="785813"/>
          </a:xfrm>
          <a:prstGeom prst="bentConnector2">
            <a:avLst/>
          </a:prstGeom>
          <a:noFill/>
          <a:ln w="38100" cap="sq">
            <a:solidFill>
              <a:srgbClr val="80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9" name="Text Box 38"/>
          <p:cNvSpPr txBox="1">
            <a:spLocks noChangeArrowheads="1"/>
          </p:cNvSpPr>
          <p:nvPr/>
        </p:nvSpPr>
        <p:spPr bwMode="auto">
          <a:xfrm>
            <a:off x="1905000" y="2238375"/>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300" b="1" dirty="0">
                <a:latin typeface="Liberation Sans" panose="020B0604020202020204" pitchFamily="34" charset="0"/>
              </a:rPr>
              <a:t>Less</a:t>
            </a:r>
          </a:p>
        </p:txBody>
      </p:sp>
      <p:cxnSp>
        <p:nvCxnSpPr>
          <p:cNvPr id="7180" name="AutoShape 41"/>
          <p:cNvCxnSpPr>
            <a:cxnSpLocks noChangeShapeType="1"/>
            <a:stCxn id="7188" idx="3"/>
            <a:endCxn id="7189" idx="0"/>
          </p:cNvCxnSpPr>
          <p:nvPr/>
        </p:nvCxnSpPr>
        <p:spPr bwMode="auto">
          <a:xfrm>
            <a:off x="5424488" y="3756025"/>
            <a:ext cx="442912" cy="785813"/>
          </a:xfrm>
          <a:prstGeom prst="bentConnector2">
            <a:avLst/>
          </a:prstGeom>
          <a:noFill/>
          <a:ln w="38100" cap="sq">
            <a:solidFill>
              <a:srgbClr val="80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1" name="Text Box 42"/>
          <p:cNvSpPr txBox="1">
            <a:spLocks noChangeArrowheads="1"/>
          </p:cNvSpPr>
          <p:nvPr/>
        </p:nvSpPr>
        <p:spPr bwMode="auto">
          <a:xfrm>
            <a:off x="5334000" y="3457575"/>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300" b="1" dirty="0">
                <a:latin typeface="Liberation Sans" panose="020B0604020202020204" pitchFamily="34" charset="0"/>
              </a:rPr>
              <a:t>Less</a:t>
            </a:r>
          </a:p>
        </p:txBody>
      </p:sp>
      <p:cxnSp>
        <p:nvCxnSpPr>
          <p:cNvPr id="7182" name="AutoShape 43"/>
          <p:cNvCxnSpPr>
            <a:cxnSpLocks noChangeShapeType="1"/>
            <a:stCxn id="7187" idx="3"/>
            <a:endCxn id="7188" idx="1"/>
          </p:cNvCxnSpPr>
          <p:nvPr/>
        </p:nvCxnSpPr>
        <p:spPr bwMode="auto">
          <a:xfrm>
            <a:off x="3214688" y="3756025"/>
            <a:ext cx="657225" cy="0"/>
          </a:xfrm>
          <a:prstGeom prst="straightConnector1">
            <a:avLst/>
          </a:prstGeom>
          <a:noFill/>
          <a:ln w="38100" cap="sq">
            <a:solidFill>
              <a:srgbClr val="8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3" name="AutoShape 46"/>
          <p:cNvCxnSpPr>
            <a:cxnSpLocks noChangeShapeType="1"/>
            <a:endCxn id="7177" idx="1"/>
          </p:cNvCxnSpPr>
          <p:nvPr/>
        </p:nvCxnSpPr>
        <p:spPr bwMode="auto">
          <a:xfrm>
            <a:off x="6643688" y="5013325"/>
            <a:ext cx="733425" cy="0"/>
          </a:xfrm>
          <a:prstGeom prst="straightConnector1">
            <a:avLst/>
          </a:prstGeom>
          <a:noFill/>
          <a:ln w="38100" cap="sq">
            <a:solidFill>
              <a:srgbClr val="8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4" name="Text Box 47"/>
          <p:cNvSpPr txBox="1">
            <a:spLocks noChangeArrowheads="1"/>
          </p:cNvSpPr>
          <p:nvPr/>
        </p:nvSpPr>
        <p:spPr bwMode="auto">
          <a:xfrm>
            <a:off x="3124200" y="3413125"/>
            <a:ext cx="8382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300" b="1" dirty="0">
                <a:latin typeface="Liberation Sans" panose="020B0604020202020204" pitchFamily="34" charset="0"/>
              </a:rPr>
              <a:t>Equals</a:t>
            </a:r>
          </a:p>
        </p:txBody>
      </p:sp>
      <p:sp>
        <p:nvSpPr>
          <p:cNvPr id="7185" name="Text Box 48"/>
          <p:cNvSpPr txBox="1">
            <a:spLocks noChangeArrowheads="1"/>
          </p:cNvSpPr>
          <p:nvPr/>
        </p:nvSpPr>
        <p:spPr bwMode="auto">
          <a:xfrm>
            <a:off x="6629400" y="4632325"/>
            <a:ext cx="7620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spcBef>
                <a:spcPct val="50000"/>
              </a:spcBef>
            </a:pPr>
            <a:r>
              <a:rPr lang="en-US" altLang="en-US" sz="1300" b="1" dirty="0">
                <a:latin typeface="Liberation Sans" panose="020B0604020202020204" pitchFamily="34" charset="0"/>
              </a:rPr>
              <a:t>Equals</a:t>
            </a:r>
          </a:p>
        </p:txBody>
      </p:sp>
      <p:sp>
        <p:nvSpPr>
          <p:cNvPr id="7186" name="Rectangle 30"/>
          <p:cNvSpPr>
            <a:spLocks noChangeArrowheads="1"/>
          </p:cNvSpPr>
          <p:nvPr/>
        </p:nvSpPr>
        <p:spPr bwMode="auto">
          <a:xfrm>
            <a:off x="457200" y="2117725"/>
            <a:ext cx="1524000" cy="838200"/>
          </a:xfrm>
          <a:prstGeom prst="rect">
            <a:avLst/>
          </a:prstGeom>
          <a:solidFill>
            <a:srgbClr val="FAEFB6"/>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900" b="1" dirty="0">
                <a:latin typeface="Liberation Sans" panose="020B0604020202020204" pitchFamily="34" charset="0"/>
              </a:rPr>
              <a:t>Sales</a:t>
            </a:r>
          </a:p>
          <a:p>
            <a:r>
              <a:rPr lang="en-US" altLang="en-US" sz="1900" b="1" dirty="0">
                <a:latin typeface="Liberation Sans" panose="020B0604020202020204" pitchFamily="34" charset="0"/>
              </a:rPr>
              <a:t>Revenue</a:t>
            </a:r>
          </a:p>
        </p:txBody>
      </p:sp>
      <p:sp>
        <p:nvSpPr>
          <p:cNvPr id="7187" name="Rectangle 31"/>
          <p:cNvSpPr>
            <a:spLocks noChangeArrowheads="1"/>
          </p:cNvSpPr>
          <p:nvPr/>
        </p:nvSpPr>
        <p:spPr bwMode="auto">
          <a:xfrm>
            <a:off x="1676400" y="3336925"/>
            <a:ext cx="1524000" cy="838200"/>
          </a:xfrm>
          <a:prstGeom prst="rect">
            <a:avLst/>
          </a:prstGeom>
          <a:solidFill>
            <a:srgbClr val="66FFFF"/>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900" b="1" dirty="0">
                <a:latin typeface="Liberation Sans" panose="020B0604020202020204" pitchFamily="34" charset="0"/>
              </a:rPr>
              <a:t>Cost of </a:t>
            </a:r>
          </a:p>
          <a:p>
            <a:r>
              <a:rPr lang="en-US" altLang="en-US" sz="1900" b="1" dirty="0">
                <a:latin typeface="Liberation Sans" panose="020B0604020202020204" pitchFamily="34" charset="0"/>
              </a:rPr>
              <a:t>Goods Sold</a:t>
            </a:r>
          </a:p>
        </p:txBody>
      </p:sp>
      <p:sp>
        <p:nvSpPr>
          <p:cNvPr id="7188" name="Rectangle 32"/>
          <p:cNvSpPr>
            <a:spLocks noChangeArrowheads="1"/>
          </p:cNvSpPr>
          <p:nvPr/>
        </p:nvSpPr>
        <p:spPr bwMode="auto">
          <a:xfrm>
            <a:off x="3886200" y="3336925"/>
            <a:ext cx="1524000" cy="838200"/>
          </a:xfrm>
          <a:prstGeom prst="rect">
            <a:avLst/>
          </a:prstGeom>
          <a:solidFill>
            <a:srgbClr val="66FFFF"/>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900" b="1" dirty="0">
                <a:latin typeface="Liberation Sans" panose="020B0604020202020204" pitchFamily="34" charset="0"/>
              </a:rPr>
              <a:t>Gross </a:t>
            </a:r>
          </a:p>
          <a:p>
            <a:r>
              <a:rPr lang="en-US" altLang="en-US" sz="1900" b="1" dirty="0">
                <a:latin typeface="Liberation Sans" panose="020B0604020202020204" pitchFamily="34" charset="0"/>
              </a:rPr>
              <a:t>Profit</a:t>
            </a:r>
          </a:p>
        </p:txBody>
      </p:sp>
      <p:sp>
        <p:nvSpPr>
          <p:cNvPr id="7189" name="Rectangle 33"/>
          <p:cNvSpPr>
            <a:spLocks noChangeArrowheads="1"/>
          </p:cNvSpPr>
          <p:nvPr/>
        </p:nvSpPr>
        <p:spPr bwMode="auto">
          <a:xfrm>
            <a:off x="5105400" y="4556125"/>
            <a:ext cx="1524000" cy="838200"/>
          </a:xfrm>
          <a:prstGeom prst="rect">
            <a:avLst/>
          </a:prstGeom>
          <a:solidFill>
            <a:srgbClr val="FAEFB6"/>
          </a:solidFill>
          <a:ln w="28575"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r>
              <a:rPr lang="en-US" altLang="en-US" sz="1900" b="1" dirty="0">
                <a:latin typeface="Liberation Sans" panose="020B0604020202020204" pitchFamily="34" charset="0"/>
              </a:rPr>
              <a:t>Operating </a:t>
            </a:r>
          </a:p>
          <a:p>
            <a:r>
              <a:rPr lang="en-US" altLang="en-US" sz="1900" b="1" dirty="0">
                <a:latin typeface="Liberation Sans" panose="020B0604020202020204" pitchFamily="34" charset="0"/>
              </a:rPr>
              <a:t>Expenses</a:t>
            </a:r>
          </a:p>
        </p:txBody>
      </p:sp>
      <p:sp>
        <p:nvSpPr>
          <p:cNvPr id="2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Merchandising Company</a:t>
            </a:r>
          </a:p>
        </p:txBody>
      </p:sp>
      <p:sp>
        <p:nvSpPr>
          <p:cNvPr id="2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
        <p:nvSpPr>
          <p:cNvPr id="2" name="Rectangle 1">
            <a:extLst>
              <a:ext uri="{FF2B5EF4-FFF2-40B4-BE49-F238E27FC236}">
                <a16:creationId xmlns:a16="http://schemas.microsoft.com/office/drawing/2014/main" id="{E12AF8FD-7864-4546-8368-7E7988FB8950}"/>
              </a:ext>
            </a:extLst>
          </p:cNvPr>
          <p:cNvSpPr/>
          <p:nvPr/>
        </p:nvSpPr>
        <p:spPr bwMode="auto">
          <a:xfrm>
            <a:off x="1524000" y="3184525"/>
            <a:ext cx="4038600" cy="1106269"/>
          </a:xfrm>
          <a:prstGeom prst="rect">
            <a:avLst/>
          </a:prstGeom>
          <a:noFill/>
          <a:ln w="38100" cap="sq" cmpd="sng" algn="ctr">
            <a:solidFill>
              <a:schemeClr val="accent2"/>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
        <p:nvSpPr>
          <p:cNvPr id="3" name="Arrow: Down 2">
            <a:extLst>
              <a:ext uri="{FF2B5EF4-FFF2-40B4-BE49-F238E27FC236}">
                <a16:creationId xmlns:a16="http://schemas.microsoft.com/office/drawing/2014/main" id="{B0EF66D7-22E7-407A-BB3C-1A865DD1FC14}"/>
              </a:ext>
            </a:extLst>
          </p:cNvPr>
          <p:cNvSpPr/>
          <p:nvPr/>
        </p:nvSpPr>
        <p:spPr bwMode="auto">
          <a:xfrm>
            <a:off x="3643313" y="2713038"/>
            <a:ext cx="319087" cy="404813"/>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0" name="Rectangle 10"/>
          <p:cNvSpPr>
            <a:spLocks noChangeArrowheads="1"/>
          </p:cNvSpPr>
          <p:nvPr/>
        </p:nvSpPr>
        <p:spPr bwMode="auto">
          <a:xfrm>
            <a:off x="429904" y="1530980"/>
            <a:ext cx="8333096" cy="417037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000" dirty="0">
                <a:solidFill>
                  <a:schemeClr val="bg2"/>
                </a:solidFill>
                <a:latin typeface="Liberation Sans" panose="020B0604020202020204" pitchFamily="34" charset="0"/>
              </a:rPr>
              <a:t>The following information is available for Art Center Corp. for the year ended December 31, 2017.</a:t>
            </a:r>
          </a:p>
          <a:p>
            <a:pPr algn="l">
              <a:lnSpc>
                <a:spcPct val="120000"/>
              </a:lnSpc>
              <a:spcBef>
                <a:spcPts val="600"/>
              </a:spcBef>
              <a:tabLst>
                <a:tab pos="4176713" algn="r"/>
                <a:tab pos="4462463" algn="l"/>
                <a:tab pos="8120063" algn="r"/>
              </a:tabLst>
            </a:pPr>
            <a:r>
              <a:rPr lang="en-US" sz="2000" dirty="0">
                <a:solidFill>
                  <a:schemeClr val="bg2"/>
                </a:solidFill>
                <a:latin typeface="Liberation Sans" panose="020B0604020202020204" pitchFamily="34" charset="0"/>
              </a:rPr>
              <a:t>Other revenues and gains 	$ 8,000 	Sales revenue 	$462,000 </a:t>
            </a:r>
          </a:p>
          <a:p>
            <a:pPr algn="l">
              <a:lnSpc>
                <a:spcPct val="120000"/>
              </a:lnSpc>
              <a:spcBef>
                <a:spcPts val="300"/>
              </a:spcBef>
              <a:tabLst>
                <a:tab pos="4176713" algn="r"/>
                <a:tab pos="4462463" algn="l"/>
                <a:tab pos="8120063" algn="r"/>
              </a:tabLst>
            </a:pPr>
            <a:r>
              <a:rPr lang="en-US" sz="2000" dirty="0">
                <a:solidFill>
                  <a:schemeClr val="bg2"/>
                </a:solidFill>
                <a:latin typeface="Liberation Sans" panose="020B0604020202020204" pitchFamily="34" charset="0"/>
              </a:rPr>
              <a:t>Other expenses and losses 	3,000 	Operating expenses 	187,000 </a:t>
            </a:r>
          </a:p>
          <a:p>
            <a:pPr algn="l">
              <a:lnSpc>
                <a:spcPct val="120000"/>
              </a:lnSpc>
              <a:spcBef>
                <a:spcPts val="300"/>
              </a:spcBef>
              <a:tabLst>
                <a:tab pos="4176713" algn="r"/>
                <a:tab pos="4462463" algn="l"/>
                <a:tab pos="8120063" algn="r"/>
              </a:tabLst>
            </a:pPr>
            <a:r>
              <a:rPr lang="en-US" sz="2000" dirty="0">
                <a:solidFill>
                  <a:schemeClr val="bg2"/>
                </a:solidFill>
                <a:latin typeface="Liberation Sans" panose="020B0604020202020204" pitchFamily="34" charset="0"/>
              </a:rPr>
              <a:t>Cost of goods sold 	147,000 	Sales discounts 	20,000</a:t>
            </a:r>
          </a:p>
          <a:p>
            <a:pPr algn="l">
              <a:lnSpc>
                <a:spcPct val="120000"/>
              </a:lnSpc>
              <a:spcBef>
                <a:spcPts val="300"/>
              </a:spcBef>
              <a:tabLst>
                <a:tab pos="4176713" algn="r"/>
                <a:tab pos="4462463" algn="l"/>
                <a:tab pos="8120063" algn="r"/>
              </a:tabLst>
            </a:pPr>
            <a:r>
              <a:rPr lang="en-US" sz="2000" dirty="0">
                <a:solidFill>
                  <a:schemeClr val="bg2"/>
                </a:solidFill>
                <a:latin typeface="Liberation Sans" panose="020B0604020202020204" pitchFamily="34" charset="0"/>
              </a:rPr>
              <a:t>		Other comprehensive </a:t>
            </a:r>
          </a:p>
          <a:p>
            <a:pPr algn="l">
              <a:lnSpc>
                <a:spcPct val="120000"/>
              </a:lnSpc>
              <a:spcBef>
                <a:spcPts val="0"/>
              </a:spcBef>
              <a:tabLst>
                <a:tab pos="4176713" algn="r"/>
                <a:tab pos="4462463" algn="l"/>
                <a:tab pos="8120063" algn="r"/>
              </a:tabLst>
            </a:pPr>
            <a:r>
              <a:rPr lang="en-US" sz="2000" dirty="0">
                <a:solidFill>
                  <a:schemeClr val="bg2"/>
                </a:solidFill>
                <a:latin typeface="Liberation Sans" panose="020B0604020202020204" pitchFamily="34" charset="0"/>
              </a:rPr>
              <a:t>		   income 	10,000 </a:t>
            </a:r>
          </a:p>
          <a:p>
            <a:pPr algn="l">
              <a:lnSpc>
                <a:spcPct val="120000"/>
              </a:lnSpc>
              <a:spcBef>
                <a:spcPts val="600"/>
              </a:spcBef>
            </a:pPr>
            <a:r>
              <a:rPr lang="en-US" sz="2000" dirty="0">
                <a:solidFill>
                  <a:schemeClr val="bg2"/>
                </a:solidFill>
                <a:latin typeface="Liberation Sans" panose="020B0604020202020204" pitchFamily="34" charset="0"/>
              </a:rPr>
              <a:t>Prepare a multiple-step income statement and comprehensive income statement for Art Center Corp. The company has a tax rate of 25%. This rate also applies to other comprehensive income.</a:t>
            </a:r>
          </a:p>
        </p:txBody>
      </p:sp>
      <p:sp>
        <p:nvSpPr>
          <p:cNvPr id="24" name="Rounded Rectangle 23"/>
          <p:cNvSpPr/>
          <p:nvPr/>
        </p:nvSpPr>
        <p:spPr bwMode="auto">
          <a:xfrm>
            <a:off x="2895600" y="408296"/>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2900" b="1" dirty="0">
                <a:solidFill>
                  <a:schemeClr val="accent3"/>
                </a:solidFill>
                <a:latin typeface="Liberation Sans" panose="020B0604020202020204" pitchFamily="34" charset="0"/>
              </a:rPr>
              <a:t>Multiple-Step Income Statement</a:t>
            </a:r>
            <a:endParaRPr lang="en-US" sz="2900" b="1" i="0" dirty="0">
              <a:solidFill>
                <a:schemeClr val="accent3"/>
              </a:solidFill>
              <a:latin typeface="Liberation Sans" panose="020B0604020202020204" pitchFamily="34" charset="0"/>
            </a:endParaRPr>
          </a:p>
        </p:txBody>
      </p:sp>
      <p:sp>
        <p:nvSpPr>
          <p:cNvPr id="25" name="Isosceles Triangle 24"/>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26" name="Straight Connector 25"/>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7" name="TextBox 26"/>
          <p:cNvSpPr txBox="1"/>
          <p:nvPr/>
        </p:nvSpPr>
        <p:spPr>
          <a:xfrm>
            <a:off x="228600" y="492456"/>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8" name="TextBox 27"/>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4</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22" name="Rectangle 21"/>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Tree>
    <p:extLst>
      <p:ext uri="{BB962C8B-B14F-4D97-AF65-F5344CB8AC3E}">
        <p14:creationId xmlns:p14="http://schemas.microsoft.com/office/powerpoint/2010/main" val="4161012527"/>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
        <p:nvSpPr>
          <p:cNvPr id="337930" name="Rectangle 10"/>
          <p:cNvSpPr>
            <a:spLocks noChangeArrowheads="1"/>
          </p:cNvSpPr>
          <p:nvPr/>
        </p:nvSpPr>
        <p:spPr bwMode="auto">
          <a:xfrm>
            <a:off x="429904" y="422122"/>
            <a:ext cx="8333096" cy="83099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000" dirty="0">
                <a:solidFill>
                  <a:schemeClr val="bg2"/>
                </a:solidFill>
                <a:latin typeface="Liberation Sans" panose="020B0604020202020204" pitchFamily="34" charset="0"/>
              </a:rPr>
              <a:t>Prepare a </a:t>
            </a:r>
            <a:r>
              <a:rPr lang="en-US" sz="2000" b="1" dirty="0">
                <a:solidFill>
                  <a:schemeClr val="bg2"/>
                </a:solidFill>
                <a:latin typeface="Liberation Sans" panose="020B0604020202020204" pitchFamily="34" charset="0"/>
              </a:rPr>
              <a:t>multiple-step income statement </a:t>
            </a:r>
            <a:r>
              <a:rPr lang="en-US" sz="2000" dirty="0">
                <a:solidFill>
                  <a:schemeClr val="bg2"/>
                </a:solidFill>
                <a:latin typeface="Liberation Sans" panose="020B0604020202020204" pitchFamily="34" charset="0"/>
              </a:rPr>
              <a:t>and comprehensive income statement for Art Center Corp. (statement heading omitted).</a:t>
            </a:r>
          </a:p>
        </p:txBody>
      </p:sp>
      <p:sp>
        <p:nvSpPr>
          <p:cNvPr id="22" name="Rectangle 21"/>
          <p:cNvSpPr/>
          <p:nvPr/>
        </p:nvSpPr>
        <p:spPr bwMode="auto">
          <a:xfrm>
            <a:off x="8866496"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52" y="1524000"/>
            <a:ext cx="7726671" cy="48768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796"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062" y="1994848"/>
            <a:ext cx="7086600" cy="2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09190"/>
            <a:ext cx="7086600" cy="2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95583"/>
            <a:ext cx="7391400"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047" y="2717486"/>
            <a:ext cx="1208553" cy="2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403286"/>
            <a:ext cx="1208553" cy="2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03584"/>
            <a:ext cx="7391400"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208553" cy="2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30328"/>
            <a:ext cx="7391400"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35128"/>
            <a:ext cx="7391400"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15535"/>
            <a:ext cx="1208553"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442536"/>
            <a:ext cx="7391400"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827049"/>
            <a:ext cx="1208553"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7478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796"/>
                                        </p:tgtEl>
                                      </p:cBhvr>
                                    </p:animEffect>
                                    <p:set>
                                      <p:cBhvr>
                                        <p:cTn id="7" dur="1" fill="hold">
                                          <p:stCondLst>
                                            <p:cond delay="499"/>
                                          </p:stCondLst>
                                        </p:cTn>
                                        <p:tgtEl>
                                          <p:spTgt spid="337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52" y="1524000"/>
            <a:ext cx="7726671" cy="265573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7930" name="Rectangle 10"/>
          <p:cNvSpPr>
            <a:spLocks noChangeArrowheads="1"/>
          </p:cNvSpPr>
          <p:nvPr/>
        </p:nvSpPr>
        <p:spPr bwMode="auto">
          <a:xfrm>
            <a:off x="429904" y="422122"/>
            <a:ext cx="8333096" cy="83099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1943100" algn="l"/>
              </a:tabLst>
              <a:defRPr sz="2400">
                <a:solidFill>
                  <a:schemeClr val="tx1"/>
                </a:solidFill>
                <a:latin typeface="Times New Roman" pitchFamily="18" charset="0"/>
              </a:defRPr>
            </a:lvl1pPr>
            <a:lvl2pPr marL="971550" indent="-457200" algn="ctr">
              <a:tabLst>
                <a:tab pos="1943100" algn="l"/>
              </a:tabLst>
              <a:defRPr sz="2400">
                <a:solidFill>
                  <a:schemeClr val="tx1"/>
                </a:solidFill>
                <a:latin typeface="Times New Roman" pitchFamily="18" charset="0"/>
              </a:defRPr>
            </a:lvl2pPr>
            <a:lvl3pPr marL="1543050" indent="-457200" algn="ctr">
              <a:tabLst>
                <a:tab pos="1943100" algn="l"/>
              </a:tabLst>
              <a:defRPr sz="2400">
                <a:solidFill>
                  <a:schemeClr val="tx1"/>
                </a:solidFill>
                <a:latin typeface="Times New Roman" pitchFamily="18" charset="0"/>
              </a:defRPr>
            </a:lvl3pPr>
            <a:lvl4pPr marL="2114550" indent="-457200" algn="ctr">
              <a:tabLst>
                <a:tab pos="1943100" algn="l"/>
              </a:tabLst>
              <a:defRPr sz="2400">
                <a:solidFill>
                  <a:schemeClr val="tx1"/>
                </a:solidFill>
                <a:latin typeface="Times New Roman" pitchFamily="18" charset="0"/>
              </a:defRPr>
            </a:lvl4pPr>
            <a:lvl5pPr marL="2686050" indent="-457200" algn="ctr">
              <a:tabLst>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1943100" algn="l"/>
              </a:tabLst>
              <a:defRPr sz="2400">
                <a:solidFill>
                  <a:schemeClr val="tx1"/>
                </a:solidFill>
                <a:latin typeface="Times New Roman" pitchFamily="18" charset="0"/>
              </a:defRPr>
            </a:lvl9pPr>
          </a:lstStyle>
          <a:p>
            <a:pPr algn="l">
              <a:lnSpc>
                <a:spcPct val="120000"/>
              </a:lnSpc>
              <a:spcBef>
                <a:spcPts val="600"/>
              </a:spcBef>
            </a:pPr>
            <a:r>
              <a:rPr lang="en-US" sz="2000" dirty="0">
                <a:solidFill>
                  <a:schemeClr val="bg2"/>
                </a:solidFill>
                <a:latin typeface="Liberation Sans" panose="020B0604020202020204" pitchFamily="34" charset="0"/>
              </a:rPr>
              <a:t>Prepare a multiple-step income statement and </a:t>
            </a:r>
            <a:r>
              <a:rPr lang="en-US" sz="2000" b="1" dirty="0">
                <a:solidFill>
                  <a:schemeClr val="bg2"/>
                </a:solidFill>
                <a:latin typeface="Liberation Sans" panose="020B0604020202020204" pitchFamily="34" charset="0"/>
              </a:rPr>
              <a:t>comprehensive income statement</a:t>
            </a:r>
            <a:r>
              <a:rPr lang="en-US" sz="2000" dirty="0">
                <a:solidFill>
                  <a:schemeClr val="bg2"/>
                </a:solidFill>
                <a:latin typeface="Liberation Sans" panose="020B0604020202020204" pitchFamily="34" charset="0"/>
              </a:rPr>
              <a:t> for Art Center Corp.</a:t>
            </a:r>
          </a:p>
        </p:txBody>
      </p:sp>
      <p:sp>
        <p:nvSpPr>
          <p:cNvPr id="22" name="Rectangle 21"/>
          <p:cNvSpPr/>
          <p:nvPr/>
        </p:nvSpPr>
        <p:spPr bwMode="auto">
          <a:xfrm>
            <a:off x="8866496"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pic>
        <p:nvPicPr>
          <p:cNvPr id="12"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210875"/>
            <a:ext cx="7391400" cy="27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51" y="3567752"/>
            <a:ext cx="1208553" cy="30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895600"/>
            <a:ext cx="7391400" cy="27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4 </a:t>
            </a:r>
          </a:p>
        </p:txBody>
      </p:sp>
    </p:spTree>
    <p:extLst>
      <p:ext uri="{BB962C8B-B14F-4D97-AF65-F5344CB8AC3E}">
        <p14:creationId xmlns:p14="http://schemas.microsoft.com/office/powerpoint/2010/main" val="4234201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609600" y="1600200"/>
            <a:ext cx="8139112" cy="2767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18288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2860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27432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0" indent="0">
              <a:lnSpc>
                <a:spcPct val="125000"/>
              </a:lnSpc>
              <a:spcBef>
                <a:spcPct val="40000"/>
              </a:spcBef>
              <a:spcAft>
                <a:spcPts val="0"/>
              </a:spcAft>
              <a:buClr>
                <a:srgbClr val="CC0000"/>
              </a:buClr>
              <a:buSzPct val="80000"/>
              <a:buNone/>
            </a:pPr>
            <a:r>
              <a:rPr lang="en-US" altLang="en-US" sz="2500" dirty="0">
                <a:solidFill>
                  <a:srgbClr val="000000"/>
                </a:solidFill>
                <a:latin typeface="Liberation Sans" panose="020B0604020202020204" pitchFamily="34" charset="0"/>
              </a:rPr>
              <a:t>Periodic Inventory System</a:t>
            </a:r>
          </a:p>
          <a:p>
            <a:pPr marL="688975">
              <a:lnSpc>
                <a:spcPct val="125000"/>
              </a:lnSpc>
              <a:spcBef>
                <a:spcPct val="40000"/>
              </a:spcBef>
              <a:spcAft>
                <a:spcPts val="0"/>
              </a:spcAft>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No running account of changes in inventory.</a:t>
            </a:r>
          </a:p>
          <a:p>
            <a:pPr marL="688975">
              <a:lnSpc>
                <a:spcPct val="125000"/>
              </a:lnSpc>
              <a:spcBef>
                <a:spcPct val="40000"/>
              </a:spcBef>
              <a:spcAft>
                <a:spcPts val="0"/>
              </a:spcAft>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Ending inventory determined by physical count.</a:t>
            </a:r>
          </a:p>
          <a:p>
            <a:pPr marL="688975">
              <a:lnSpc>
                <a:spcPct val="125000"/>
              </a:lnSpc>
              <a:spcBef>
                <a:spcPct val="40000"/>
              </a:spcBef>
              <a:spcAft>
                <a:spcPts val="0"/>
              </a:spcAft>
              <a:buClr>
                <a:srgbClr val="CC0000"/>
              </a:buClr>
              <a:buSzPct val="80000"/>
              <a:buFont typeface="Wingdings" pitchFamily="2" charset="2"/>
              <a:buChar char="u"/>
            </a:pPr>
            <a:r>
              <a:rPr lang="en-US" altLang="en-US" sz="2300" b="0" dirty="0">
                <a:solidFill>
                  <a:srgbClr val="000000"/>
                </a:solidFill>
                <a:latin typeface="Liberation Sans" panose="020B0604020202020204" pitchFamily="34" charset="0"/>
              </a:rPr>
              <a:t>Cost of goods sold not determined until the end of the period.</a:t>
            </a:r>
          </a:p>
        </p:txBody>
      </p:sp>
      <p:sp>
        <p:nvSpPr>
          <p:cNvPr id="7" name="Isosceles Triangle 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300" b="1" dirty="0">
                <a:solidFill>
                  <a:schemeClr val="accent3"/>
                </a:solidFill>
                <a:effectLst>
                  <a:outerShdw blurRad="38100" dist="38100" dir="2700000" algn="tl">
                    <a:srgbClr val="000000">
                      <a:alpha val="43137"/>
                    </a:srgbClr>
                  </a:outerShdw>
                </a:effectLst>
                <a:latin typeface="Liberation Sans" panose="020B0604020202020204" pitchFamily="34" charset="0"/>
              </a:rPr>
              <a:t>Determine cost of goods sold under a periodic inventory system.</a:t>
            </a: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5</a:t>
            </a:r>
          </a:p>
        </p:txBody>
      </p:sp>
      <p:cxnSp>
        <p:nvCxnSpPr>
          <p:cNvPr id="11" name="Straight Connector 1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50392"/>
            <a:ext cx="4664808"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120568" y="4495800"/>
            <a:ext cx="2286000" cy="64633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5-13</a:t>
            </a:r>
          </a:p>
          <a:p>
            <a:pPr algn="l"/>
            <a:r>
              <a:rPr lang="en-US" sz="1200" dirty="0">
                <a:latin typeface="Liberation Sans" panose="020B0604020202020204" pitchFamily="34" charset="0"/>
              </a:rPr>
              <a:t>Basic formula for cost of goods</a:t>
            </a:r>
          </a:p>
          <a:p>
            <a:pPr algn="l"/>
            <a:r>
              <a:rPr lang="en-US" sz="1200" dirty="0">
                <a:latin typeface="Liberation Sans" panose="020B0604020202020204" pitchFamily="34" charset="0"/>
              </a:rPr>
              <a:t>sold using the periodic system</a:t>
            </a: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Tree>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466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latin typeface="Liberation Sans" panose="020B0604020202020204" pitchFamily="34" charset="0"/>
              </a:rPr>
              <a:t>Periodic Inventory System</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 name="Rectangle 1"/>
          <p:cNvSpPr/>
          <p:nvPr/>
        </p:nvSpPr>
        <p:spPr>
          <a:xfrm>
            <a:off x="838200" y="6004677"/>
            <a:ext cx="2819400" cy="64633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5-14</a:t>
            </a:r>
          </a:p>
          <a:p>
            <a:pPr algn="l"/>
            <a:r>
              <a:rPr lang="en-US" sz="1200" dirty="0">
                <a:latin typeface="Liberation Sans" panose="020B0604020202020204" pitchFamily="34" charset="0"/>
              </a:rPr>
              <a:t>Cost of goods sold for a merchandiser using a periodic inventory system</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Tree>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316" name="Text Box 20"/>
          <p:cNvSpPr txBox="1">
            <a:spLocks noChangeArrowheads="1"/>
          </p:cNvSpPr>
          <p:nvPr/>
        </p:nvSpPr>
        <p:spPr bwMode="auto">
          <a:xfrm>
            <a:off x="762000" y="3897576"/>
            <a:ext cx="8077200" cy="263048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342900" algn="l"/>
                <a:tab pos="5257800" algn="r"/>
                <a:tab pos="6915150" algn="r"/>
                <a:tab pos="8001000" algn="r"/>
              </a:tabLst>
              <a:defRPr sz="2800" b="1">
                <a:solidFill>
                  <a:schemeClr val="bg2"/>
                </a:solidFill>
                <a:latin typeface="Arial" charset="0"/>
              </a:defRPr>
            </a:lvl1pPr>
            <a:lvl2pPr marL="800100" indent="-285750" algn="l">
              <a:spcBef>
                <a:spcPct val="20000"/>
              </a:spcBef>
              <a:buClr>
                <a:schemeClr val="accent2"/>
              </a:buClr>
              <a:buSzPct val="75000"/>
              <a:buFont typeface="Wingdings" pitchFamily="2" charset="2"/>
              <a:buChar char="l"/>
              <a:tabLst>
                <a:tab pos="342900" algn="l"/>
                <a:tab pos="5257800" algn="r"/>
                <a:tab pos="6915150" algn="r"/>
                <a:tab pos="8001000"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915150" algn="r"/>
                <a:tab pos="8001000" algn="r"/>
              </a:tabLst>
              <a:defRPr sz="2000" b="1">
                <a:solidFill>
                  <a:schemeClr val="bg2"/>
                </a:solidFill>
                <a:latin typeface="Arial" charset="0"/>
              </a:defRPr>
            </a:lvl9pPr>
          </a:lstStyle>
          <a:p>
            <a:pPr>
              <a:lnSpc>
                <a:spcPct val="105000"/>
              </a:lnSpc>
              <a:buClrTx/>
              <a:buSzTx/>
              <a:buFontTx/>
              <a:buNone/>
            </a:pPr>
            <a:r>
              <a:rPr lang="en-US" altLang="en-US" sz="1700" b="0" dirty="0">
                <a:latin typeface="Liberation Sans" panose="020B0604020202020204" pitchFamily="34" charset="0"/>
              </a:rPr>
              <a:t>Beginning Inventory 		$  18,000</a:t>
            </a:r>
          </a:p>
          <a:p>
            <a:pPr>
              <a:lnSpc>
                <a:spcPct val="105000"/>
              </a:lnSpc>
              <a:buClrTx/>
              <a:buSzTx/>
              <a:buFontTx/>
              <a:buNone/>
            </a:pPr>
            <a:r>
              <a:rPr lang="en-US" altLang="en-US" sz="1700" b="0" dirty="0">
                <a:latin typeface="Liberation Sans" panose="020B0604020202020204" pitchFamily="34" charset="0"/>
              </a:rPr>
              <a:t>Purchases	$ 162,500</a:t>
            </a:r>
          </a:p>
          <a:p>
            <a:pPr>
              <a:lnSpc>
                <a:spcPct val="105000"/>
              </a:lnSpc>
              <a:buClrTx/>
              <a:buSzTx/>
              <a:buFontTx/>
              <a:buNone/>
            </a:pPr>
            <a:r>
              <a:rPr lang="en-US" altLang="en-US" sz="1700" b="0" dirty="0">
                <a:latin typeface="Liberation Sans" panose="020B0604020202020204" pitchFamily="34" charset="0"/>
              </a:rPr>
              <a:t>Purchase Returns and Allowances	- 5,200</a:t>
            </a:r>
          </a:p>
          <a:p>
            <a:pPr>
              <a:lnSpc>
                <a:spcPct val="105000"/>
              </a:lnSpc>
              <a:buClrTx/>
              <a:buSzTx/>
              <a:buFontTx/>
              <a:buNone/>
            </a:pPr>
            <a:r>
              <a:rPr lang="en-US" altLang="en-US" sz="1700" b="0" dirty="0">
                <a:latin typeface="Liberation Sans" panose="020B0604020202020204" pitchFamily="34" charset="0"/>
              </a:rPr>
              <a:t>Purchase Discounts	- 3,400</a:t>
            </a:r>
          </a:p>
          <a:p>
            <a:pPr>
              <a:lnSpc>
                <a:spcPct val="105000"/>
              </a:lnSpc>
              <a:buClrTx/>
              <a:buSzTx/>
              <a:buFontTx/>
              <a:buNone/>
            </a:pPr>
            <a:r>
              <a:rPr lang="en-US" altLang="en-US" sz="1700" b="0" dirty="0">
                <a:latin typeface="Liberation Sans" panose="020B0604020202020204" pitchFamily="34" charset="0"/>
              </a:rPr>
              <a:t>Freight-In	 + 6,100             	 160,000  </a:t>
            </a:r>
            <a:r>
              <a:rPr lang="en-US" altLang="en-US" sz="1700" dirty="0">
                <a:latin typeface="Liberation Sans" panose="020B0604020202020204" pitchFamily="34" charset="0"/>
              </a:rPr>
              <a:t>(a)</a:t>
            </a:r>
          </a:p>
          <a:p>
            <a:pPr>
              <a:lnSpc>
                <a:spcPct val="105000"/>
              </a:lnSpc>
              <a:buClrTx/>
              <a:buSzTx/>
              <a:buFontTx/>
              <a:buNone/>
            </a:pPr>
            <a:r>
              <a:rPr lang="en-US" altLang="en-US" sz="1700" b="0" dirty="0">
                <a:latin typeface="Liberation Sans" panose="020B0604020202020204" pitchFamily="34" charset="0"/>
              </a:rPr>
              <a:t>Goods Available for Sale		178,000</a:t>
            </a:r>
          </a:p>
          <a:p>
            <a:pPr>
              <a:lnSpc>
                <a:spcPct val="105000"/>
              </a:lnSpc>
              <a:buClrTx/>
              <a:buSzTx/>
              <a:buFontTx/>
              <a:buNone/>
            </a:pPr>
            <a:r>
              <a:rPr lang="en-US" altLang="en-US" sz="1700" b="0" dirty="0">
                <a:latin typeface="Liberation Sans" panose="020B0604020202020204" pitchFamily="34" charset="0"/>
              </a:rPr>
              <a:t>Ending Inventory		- 20,000</a:t>
            </a:r>
          </a:p>
          <a:p>
            <a:pPr>
              <a:lnSpc>
                <a:spcPct val="105000"/>
              </a:lnSpc>
              <a:buClrTx/>
              <a:buSzTx/>
              <a:buFontTx/>
              <a:buNone/>
            </a:pPr>
            <a:r>
              <a:rPr lang="en-US" altLang="en-US" sz="1700" b="0" dirty="0">
                <a:latin typeface="Liberation Sans" panose="020B0604020202020204" pitchFamily="34" charset="0"/>
              </a:rPr>
              <a:t>Cost of Goods Sold		           $ 158,000  </a:t>
            </a:r>
            <a:r>
              <a:rPr lang="en-US" altLang="en-US" sz="1700" dirty="0">
                <a:latin typeface="Liberation Sans" panose="020B0604020202020204" pitchFamily="34" charset="0"/>
              </a:rPr>
              <a:t>(b)</a:t>
            </a:r>
          </a:p>
        </p:txBody>
      </p:sp>
      <p:sp>
        <p:nvSpPr>
          <p:cNvPr id="53251" name="Rectangle 3"/>
          <p:cNvSpPr>
            <a:spLocks noChangeArrowheads="1"/>
          </p:cNvSpPr>
          <p:nvPr/>
        </p:nvSpPr>
        <p:spPr bwMode="auto">
          <a:xfrm>
            <a:off x="457200" y="1230576"/>
            <a:ext cx="8382000" cy="222445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800" b="1">
                <a:solidFill>
                  <a:schemeClr val="bg2"/>
                </a:solidFill>
                <a:latin typeface="Arial" charset="0"/>
              </a:defRPr>
            </a:lvl1pPr>
            <a:lvl2pPr marL="800100" indent="-28575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9pPr>
          </a:lstStyle>
          <a:p>
            <a:pPr>
              <a:lnSpc>
                <a:spcPct val="105000"/>
              </a:lnSpc>
              <a:buClrTx/>
              <a:buSzTx/>
              <a:buFontTx/>
              <a:buNone/>
            </a:pPr>
            <a:r>
              <a:rPr lang="en-US" altLang="en-US" sz="1700" b="0" dirty="0">
                <a:latin typeface="Liberation Sans" panose="020B0604020202020204" pitchFamily="34" charset="0"/>
              </a:rPr>
              <a:t>Aerosmith Company’s accounting records show the following at the yearend December 31, 2017.</a:t>
            </a:r>
          </a:p>
          <a:p>
            <a:pPr>
              <a:lnSpc>
                <a:spcPct val="105000"/>
              </a:lnSpc>
              <a:buClrTx/>
              <a:buSzTx/>
              <a:buFontTx/>
              <a:buNone/>
            </a:pPr>
            <a:r>
              <a:rPr lang="en-US" altLang="en-US" sz="1700" b="0" dirty="0">
                <a:latin typeface="Liberation Sans" panose="020B0604020202020204" pitchFamily="34" charset="0"/>
              </a:rPr>
              <a:t>	Purchase Discounts 	$ 3,400	Freight-In 	6,100</a:t>
            </a:r>
          </a:p>
          <a:p>
            <a:pPr>
              <a:lnSpc>
                <a:spcPct val="105000"/>
              </a:lnSpc>
              <a:buClrTx/>
              <a:buSzTx/>
              <a:buFontTx/>
              <a:buNone/>
            </a:pPr>
            <a:r>
              <a:rPr lang="en-US" altLang="en-US" sz="1700" b="0" dirty="0">
                <a:latin typeface="Liberation Sans" panose="020B0604020202020204" pitchFamily="34" charset="0"/>
              </a:rPr>
              <a:t>	Purchases 		162,500	Beginning Inventory 	18,000</a:t>
            </a:r>
          </a:p>
          <a:p>
            <a:pPr>
              <a:lnSpc>
                <a:spcPct val="105000"/>
              </a:lnSpc>
              <a:buClrTx/>
              <a:buSzTx/>
              <a:buFontTx/>
              <a:buNone/>
            </a:pPr>
            <a:r>
              <a:rPr lang="en-US" altLang="en-US" sz="1700" b="0" dirty="0">
                <a:latin typeface="Liberation Sans" panose="020B0604020202020204" pitchFamily="34" charset="0"/>
              </a:rPr>
              <a:t>	Ending Inventory 	20,000	Purchase Returns and Allowances 	5,200</a:t>
            </a:r>
          </a:p>
          <a:p>
            <a:pPr>
              <a:lnSpc>
                <a:spcPct val="105000"/>
              </a:lnSpc>
              <a:buClrTx/>
              <a:buSzTx/>
              <a:buFontTx/>
              <a:buNone/>
            </a:pPr>
            <a:r>
              <a:rPr lang="en-US" altLang="en-US" sz="1700" b="0" dirty="0">
                <a:latin typeface="Liberation Sans" panose="020B0604020202020204" pitchFamily="34" charset="0"/>
              </a:rPr>
              <a:t>Assuming that Aerosmith Company uses the periodic system, compute (a) cost of goods purchased and (b) cost of goods sold.</a:t>
            </a:r>
          </a:p>
        </p:txBody>
      </p:sp>
      <p:sp>
        <p:nvSpPr>
          <p:cNvPr id="53266" name="Line 21"/>
          <p:cNvSpPr>
            <a:spLocks noChangeShapeType="1"/>
          </p:cNvSpPr>
          <p:nvPr/>
        </p:nvSpPr>
        <p:spPr bwMode="auto">
          <a:xfrm>
            <a:off x="5029200" y="5497776"/>
            <a:ext cx="11430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3267" name="Line 22"/>
          <p:cNvSpPr>
            <a:spLocks noChangeShapeType="1"/>
          </p:cNvSpPr>
          <p:nvPr/>
        </p:nvSpPr>
        <p:spPr bwMode="auto">
          <a:xfrm>
            <a:off x="6629400" y="5497776"/>
            <a:ext cx="11430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3268" name="Line 23"/>
          <p:cNvSpPr>
            <a:spLocks noChangeShapeType="1"/>
          </p:cNvSpPr>
          <p:nvPr/>
        </p:nvSpPr>
        <p:spPr bwMode="auto">
          <a:xfrm>
            <a:off x="6629400" y="6183576"/>
            <a:ext cx="11430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3269" name="Line 24"/>
          <p:cNvSpPr>
            <a:spLocks noChangeShapeType="1"/>
          </p:cNvSpPr>
          <p:nvPr/>
        </p:nvSpPr>
        <p:spPr bwMode="auto">
          <a:xfrm>
            <a:off x="6629400" y="6488376"/>
            <a:ext cx="11430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3270" name="Line 25"/>
          <p:cNvSpPr>
            <a:spLocks noChangeShapeType="1"/>
          </p:cNvSpPr>
          <p:nvPr/>
        </p:nvSpPr>
        <p:spPr bwMode="auto">
          <a:xfrm>
            <a:off x="6629400" y="6564576"/>
            <a:ext cx="1143000" cy="0"/>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53271" name="Text Box 26"/>
          <p:cNvSpPr txBox="1">
            <a:spLocks noChangeArrowheads="1"/>
          </p:cNvSpPr>
          <p:nvPr/>
        </p:nvSpPr>
        <p:spPr bwMode="auto">
          <a:xfrm>
            <a:off x="457200" y="3534039"/>
            <a:ext cx="1600200" cy="347980"/>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342900" algn="l"/>
                <a:tab pos="5257800" algn="r"/>
                <a:tab pos="6858000" algn="r"/>
                <a:tab pos="8001000" algn="r"/>
              </a:tabLst>
              <a:defRPr sz="2800" b="1">
                <a:solidFill>
                  <a:schemeClr val="bg2"/>
                </a:solidFill>
                <a:latin typeface="Arial" charset="0"/>
              </a:defRPr>
            </a:lvl1pPr>
            <a:lvl2pPr marL="800100" indent="-285750" algn="l">
              <a:spcBef>
                <a:spcPct val="20000"/>
              </a:spcBef>
              <a:buClr>
                <a:schemeClr val="accent2"/>
              </a:buClr>
              <a:buSzPct val="75000"/>
              <a:buFont typeface="Wingdings" pitchFamily="2" charset="2"/>
              <a:buChar char="l"/>
              <a:tabLst>
                <a:tab pos="342900" algn="l"/>
                <a:tab pos="5257800" algn="r"/>
                <a:tab pos="6858000" algn="r"/>
                <a:tab pos="8001000"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342900" algn="l"/>
                <a:tab pos="5257800" algn="r"/>
                <a:tab pos="6858000" algn="r"/>
                <a:tab pos="8001000" algn="r"/>
              </a:tabLst>
              <a:defRPr sz="2000" b="1">
                <a:solidFill>
                  <a:schemeClr val="bg2"/>
                </a:solidFill>
                <a:latin typeface="Arial" charset="0"/>
              </a:defRPr>
            </a:lvl9pPr>
          </a:lstStyle>
          <a:p>
            <a:pPr>
              <a:lnSpc>
                <a:spcPct val="105000"/>
              </a:lnSpc>
              <a:buClrTx/>
              <a:buSzTx/>
              <a:buFontTx/>
              <a:buNone/>
            </a:pPr>
            <a:r>
              <a:rPr lang="en-US" altLang="en-US" sz="1700" dirty="0">
                <a:solidFill>
                  <a:schemeClr val="tx2">
                    <a:lumMod val="50000"/>
                  </a:schemeClr>
                </a:solidFill>
                <a:latin typeface="Liberation Sans" panose="020B0604020202020204" pitchFamily="34" charset="0"/>
              </a:rPr>
              <a:t>SOLUTION</a:t>
            </a:r>
          </a:p>
        </p:txBody>
      </p:sp>
      <p:sp>
        <p:nvSpPr>
          <p:cNvPr id="24" name="Rounded Rectangle 23"/>
          <p:cNvSpPr/>
          <p:nvPr/>
        </p:nvSpPr>
        <p:spPr bwMode="auto">
          <a:xfrm>
            <a:off x="2895600" y="298884"/>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dirty="0">
                <a:solidFill>
                  <a:schemeClr val="accent3"/>
                </a:solidFill>
                <a:latin typeface="Liberation Sans" panose="020B0604020202020204" pitchFamily="34" charset="0"/>
              </a:rPr>
              <a:t>COGS—Periodic System</a:t>
            </a:r>
          </a:p>
        </p:txBody>
      </p:sp>
      <p:sp>
        <p:nvSpPr>
          <p:cNvPr id="25" name="Isosceles Triangle 24"/>
          <p:cNvSpPr/>
          <p:nvPr/>
        </p:nvSpPr>
        <p:spPr bwMode="auto">
          <a:xfrm rot="5400000">
            <a:off x="1917401" y="506648"/>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cxnSp>
        <p:nvCxnSpPr>
          <p:cNvPr id="26" name="Straight Connector 25"/>
          <p:cNvCxnSpPr/>
          <p:nvPr/>
        </p:nvCxnSpPr>
        <p:spPr bwMode="auto">
          <a:xfrm>
            <a:off x="1905000" y="228600"/>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7" name="TextBox 26"/>
          <p:cNvSpPr txBox="1"/>
          <p:nvPr/>
        </p:nvSpPr>
        <p:spPr>
          <a:xfrm>
            <a:off x="228600" y="383044"/>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28" name="TextBox 27"/>
          <p:cNvSpPr txBox="1"/>
          <p:nvPr/>
        </p:nvSpPr>
        <p:spPr>
          <a:xfrm>
            <a:off x="2169682" y="317158"/>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5</a:t>
            </a: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5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9316">
                                            <p:txEl>
                                              <p:pRg st="0" end="0"/>
                                            </p:txEl>
                                          </p:spTgt>
                                        </p:tgtEl>
                                        <p:attrNameLst>
                                          <p:attrName>style.visibility</p:attrName>
                                        </p:attrNameLst>
                                      </p:cBhvr>
                                      <p:to>
                                        <p:strVal val="visible"/>
                                      </p:to>
                                    </p:set>
                                    <p:animEffect transition="in" filter="wipe(left)">
                                      <p:cBhvr>
                                        <p:cTn id="7" dur="500"/>
                                        <p:tgtEl>
                                          <p:spTgt spid="1079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79316">
                                            <p:txEl>
                                              <p:pRg st="1" end="1"/>
                                            </p:txEl>
                                          </p:spTgt>
                                        </p:tgtEl>
                                        <p:attrNameLst>
                                          <p:attrName>style.visibility</p:attrName>
                                        </p:attrNameLst>
                                      </p:cBhvr>
                                      <p:to>
                                        <p:strVal val="visible"/>
                                      </p:to>
                                    </p:set>
                                    <p:animEffect transition="in" filter="wipe(left)">
                                      <p:cBhvr>
                                        <p:cTn id="12" dur="500"/>
                                        <p:tgtEl>
                                          <p:spTgt spid="10793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79316">
                                            <p:txEl>
                                              <p:pRg st="2" end="2"/>
                                            </p:txEl>
                                          </p:spTgt>
                                        </p:tgtEl>
                                        <p:attrNameLst>
                                          <p:attrName>style.visibility</p:attrName>
                                        </p:attrNameLst>
                                      </p:cBhvr>
                                      <p:to>
                                        <p:strVal val="visible"/>
                                      </p:to>
                                    </p:set>
                                    <p:animEffect transition="in" filter="wipe(left)">
                                      <p:cBhvr>
                                        <p:cTn id="17" dur="500"/>
                                        <p:tgtEl>
                                          <p:spTgt spid="10793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79316">
                                            <p:txEl>
                                              <p:pRg st="3" end="3"/>
                                            </p:txEl>
                                          </p:spTgt>
                                        </p:tgtEl>
                                        <p:attrNameLst>
                                          <p:attrName>style.visibility</p:attrName>
                                        </p:attrNameLst>
                                      </p:cBhvr>
                                      <p:to>
                                        <p:strVal val="visible"/>
                                      </p:to>
                                    </p:set>
                                    <p:animEffect transition="in" filter="wipe(left)">
                                      <p:cBhvr>
                                        <p:cTn id="22" dur="500"/>
                                        <p:tgtEl>
                                          <p:spTgt spid="10793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9316">
                                            <p:txEl>
                                              <p:pRg st="4" end="4"/>
                                            </p:txEl>
                                          </p:spTgt>
                                        </p:tgtEl>
                                        <p:attrNameLst>
                                          <p:attrName>style.visibility</p:attrName>
                                        </p:attrNameLst>
                                      </p:cBhvr>
                                      <p:to>
                                        <p:strVal val="visible"/>
                                      </p:to>
                                    </p:set>
                                    <p:animEffect transition="in" filter="wipe(left)">
                                      <p:cBhvr>
                                        <p:cTn id="27" dur="500"/>
                                        <p:tgtEl>
                                          <p:spTgt spid="10793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9316">
                                            <p:txEl>
                                              <p:pRg st="5" end="5"/>
                                            </p:txEl>
                                          </p:spTgt>
                                        </p:tgtEl>
                                        <p:attrNameLst>
                                          <p:attrName>style.visibility</p:attrName>
                                        </p:attrNameLst>
                                      </p:cBhvr>
                                      <p:to>
                                        <p:strVal val="visible"/>
                                      </p:to>
                                    </p:set>
                                    <p:animEffect transition="in" filter="wipe(left)">
                                      <p:cBhvr>
                                        <p:cTn id="32" dur="500"/>
                                        <p:tgtEl>
                                          <p:spTgt spid="10793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79316">
                                            <p:txEl>
                                              <p:pRg st="6" end="6"/>
                                            </p:txEl>
                                          </p:spTgt>
                                        </p:tgtEl>
                                        <p:attrNameLst>
                                          <p:attrName>style.visibility</p:attrName>
                                        </p:attrNameLst>
                                      </p:cBhvr>
                                      <p:to>
                                        <p:strVal val="visible"/>
                                      </p:to>
                                    </p:set>
                                    <p:animEffect transition="in" filter="wipe(left)">
                                      <p:cBhvr>
                                        <p:cTn id="37" dur="500"/>
                                        <p:tgtEl>
                                          <p:spTgt spid="107931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79316">
                                            <p:txEl>
                                              <p:pRg st="7" end="7"/>
                                            </p:txEl>
                                          </p:spTgt>
                                        </p:tgtEl>
                                        <p:attrNameLst>
                                          <p:attrName>style.visibility</p:attrName>
                                        </p:attrNameLst>
                                      </p:cBhvr>
                                      <p:to>
                                        <p:strVal val="visible"/>
                                      </p:to>
                                    </p:set>
                                    <p:animEffect transition="in" filter="wipe(left)">
                                      <p:cBhvr>
                                        <p:cTn id="42" dur="500"/>
                                        <p:tgtEl>
                                          <p:spTgt spid="10793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31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6"/>
          <p:cNvSpPr>
            <a:spLocks noChangeArrowheads="1"/>
          </p:cNvSpPr>
          <p:nvPr/>
        </p:nvSpPr>
        <p:spPr bwMode="auto">
          <a:xfrm>
            <a:off x="609600" y="2195512"/>
            <a:ext cx="7848600" cy="97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May be expressed as a </a:t>
            </a:r>
            <a:r>
              <a:rPr lang="en-US" altLang="en-US" sz="2300" dirty="0">
                <a:solidFill>
                  <a:schemeClr val="tx1"/>
                </a:solidFill>
                <a:latin typeface="Liberation Sans" panose="020B0604020202020204" pitchFamily="34" charset="0"/>
              </a:rPr>
              <a:t>percentage</a:t>
            </a:r>
            <a:r>
              <a:rPr lang="en-US" altLang="en-US" sz="2300" b="0" dirty="0">
                <a:solidFill>
                  <a:schemeClr val="tx1"/>
                </a:solidFill>
                <a:latin typeface="Liberation Sans" panose="020B0604020202020204" pitchFamily="34" charset="0"/>
              </a:rPr>
              <a:t> by dividing the amount of gross profit by net sales.</a:t>
            </a:r>
          </a:p>
        </p:txBody>
      </p:sp>
      <p:sp>
        <p:nvSpPr>
          <p:cNvPr id="54277" name="Text Box 28"/>
          <p:cNvSpPr txBox="1">
            <a:spLocks noChangeArrowheads="1"/>
          </p:cNvSpPr>
          <p:nvPr/>
        </p:nvSpPr>
        <p:spPr bwMode="auto">
          <a:xfrm>
            <a:off x="609600" y="1600200"/>
            <a:ext cx="83058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Pct val="80000"/>
              <a:buFontTx/>
              <a:buNone/>
            </a:pPr>
            <a:r>
              <a:rPr lang="en-US" altLang="en-US" dirty="0">
                <a:solidFill>
                  <a:schemeClr val="tx2">
                    <a:lumMod val="50000"/>
                  </a:schemeClr>
                </a:solidFill>
                <a:latin typeface="Liberation Sans" panose="020B0604020202020204" pitchFamily="34" charset="0"/>
              </a:rPr>
              <a:t>GROSS PROFIT RATE</a:t>
            </a:r>
          </a:p>
        </p:txBody>
      </p:sp>
      <p:sp>
        <p:nvSpPr>
          <p:cNvPr id="54278" name="Rectangle 29"/>
          <p:cNvSpPr>
            <a:spLocks noChangeArrowheads="1"/>
          </p:cNvSpPr>
          <p:nvPr/>
        </p:nvSpPr>
        <p:spPr bwMode="auto">
          <a:xfrm>
            <a:off x="609600" y="3166812"/>
            <a:ext cx="8153400" cy="268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A decline in the </a:t>
            </a:r>
            <a:r>
              <a:rPr lang="en-US" altLang="en-US" sz="2300" dirty="0">
                <a:solidFill>
                  <a:schemeClr val="tx2">
                    <a:lumMod val="50000"/>
                  </a:schemeClr>
                </a:solidFill>
                <a:latin typeface="Liberation Sans" panose="020B0604020202020204" pitchFamily="34" charset="0"/>
              </a:rPr>
              <a:t>gross profit rate</a:t>
            </a:r>
            <a:r>
              <a:rPr lang="en-US" altLang="en-US" sz="2300" b="0" dirty="0">
                <a:solidFill>
                  <a:schemeClr val="tx1"/>
                </a:solidFill>
                <a:latin typeface="Liberation Sans" panose="020B0604020202020204" pitchFamily="34" charset="0"/>
              </a:rPr>
              <a:t> might have several causes. </a:t>
            </a:r>
          </a:p>
          <a:p>
            <a:pPr lvl="1">
              <a:lnSpc>
                <a:spcPct val="125000"/>
              </a:lnSpc>
              <a:spcBef>
                <a:spcPts val="1200"/>
              </a:spcBef>
              <a:buClr>
                <a:srgbClr val="CC0000"/>
              </a:buClr>
              <a:buSzPct val="80000"/>
              <a:buFont typeface="Arial" charset="0"/>
              <a:buChar char="►"/>
            </a:pPr>
            <a:r>
              <a:rPr lang="en-US" altLang="en-US" sz="2200" b="0" dirty="0">
                <a:solidFill>
                  <a:schemeClr val="tx1"/>
                </a:solidFill>
                <a:latin typeface="Liberation Sans" panose="020B0604020202020204" pitchFamily="34" charset="0"/>
              </a:rPr>
              <a:t>Selling products with a lower “markup.” </a:t>
            </a:r>
          </a:p>
          <a:p>
            <a:pPr lvl="1">
              <a:lnSpc>
                <a:spcPct val="125000"/>
              </a:lnSpc>
              <a:spcBef>
                <a:spcPts val="1200"/>
              </a:spcBef>
              <a:buClr>
                <a:srgbClr val="CC0000"/>
              </a:buClr>
              <a:buSzPct val="80000"/>
              <a:buFont typeface="Arial" charset="0"/>
              <a:buChar char="►"/>
            </a:pPr>
            <a:r>
              <a:rPr lang="en-US" altLang="en-US" sz="2200" b="0" dirty="0">
                <a:solidFill>
                  <a:schemeClr val="tx1"/>
                </a:solidFill>
                <a:latin typeface="Liberation Sans" panose="020B0604020202020204" pitchFamily="34" charset="0"/>
              </a:rPr>
              <a:t>Increased competition may result in a lower selling price. </a:t>
            </a:r>
          </a:p>
          <a:p>
            <a:pPr lvl="1">
              <a:lnSpc>
                <a:spcPct val="125000"/>
              </a:lnSpc>
              <a:spcBef>
                <a:spcPts val="1200"/>
              </a:spcBef>
              <a:buClr>
                <a:srgbClr val="CC0000"/>
              </a:buClr>
              <a:buSzPct val="80000"/>
              <a:buFont typeface="Arial" charset="0"/>
              <a:buChar char="►"/>
            </a:pPr>
            <a:r>
              <a:rPr lang="en-US" altLang="en-US" sz="2200" b="0" dirty="0">
                <a:solidFill>
                  <a:schemeClr val="tx1"/>
                </a:solidFill>
                <a:latin typeface="Liberation Sans" panose="020B0604020202020204" pitchFamily="34" charset="0"/>
              </a:rPr>
              <a:t>Company forced to pay higher prices to its suppliers without being able to pass these costs on to its customers.</a:t>
            </a:r>
          </a:p>
        </p:txBody>
      </p:sp>
      <p:sp>
        <p:nvSpPr>
          <p:cNvPr id="8" name="Isosceles Triangle 7"/>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dirty="0">
                <a:solidFill>
                  <a:schemeClr val="accent3"/>
                </a:solidFill>
                <a:effectLst>
                  <a:outerShdw blurRad="38100" dist="38100" dir="2700000" algn="tl">
                    <a:srgbClr val="000000">
                      <a:alpha val="43137"/>
                    </a:srgbClr>
                  </a:outerShdw>
                </a:effectLst>
                <a:latin typeface="Liberation Sans" panose="020B0604020202020204" pitchFamily="34" charset="0"/>
              </a:rPr>
              <a:t>Compute and analyze gross profit rate and profit margin.</a:t>
            </a:r>
          </a:p>
        </p:txBody>
      </p:sp>
      <p:sp>
        <p:nvSpPr>
          <p:cNvPr id="11" name="TextBox 10"/>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6</a:t>
            </a:r>
          </a:p>
        </p:txBody>
      </p:sp>
      <p:cxnSp>
        <p:nvCxnSpPr>
          <p:cNvPr id="12" name="Straight Connector 11"/>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9"/>
          <p:cNvSpPr>
            <a:spLocks noChangeArrowheads="1"/>
          </p:cNvSpPr>
          <p:nvPr/>
        </p:nvSpPr>
        <p:spPr bwMode="auto">
          <a:xfrm>
            <a:off x="2438400" y="4724400"/>
            <a:ext cx="60960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Why does REI’s gross profit rate differ so much from that of Dick’s Sporting Goods and the industry average?</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GROSS PROFIT RATE</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344304"/>
            <a:ext cx="8534400" cy="31820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14952" y="4589143"/>
            <a:ext cx="1676400"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5-16</a:t>
            </a:r>
          </a:p>
          <a:p>
            <a:pPr algn="l"/>
            <a:r>
              <a:rPr lang="en-US" sz="1200" dirty="0">
                <a:latin typeface="Liberation Sans" panose="020B0604020202020204" pitchFamily="34" charset="0"/>
              </a:rPr>
              <a:t>Gross profit rate</a:t>
            </a: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609600" y="1295400"/>
            <a:ext cx="7772400" cy="408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The </a:t>
            </a:r>
            <a:r>
              <a:rPr lang="en-US" altLang="en-US" sz="2300" dirty="0">
                <a:solidFill>
                  <a:schemeClr val="tx2">
                    <a:lumMod val="50000"/>
                  </a:schemeClr>
                </a:solidFill>
                <a:latin typeface="Liberation Sans" panose="020B0604020202020204" pitchFamily="34" charset="0"/>
              </a:rPr>
              <a:t>profit margin </a:t>
            </a:r>
            <a:r>
              <a:rPr lang="en-US" altLang="en-US" sz="2300" b="0" dirty="0">
                <a:solidFill>
                  <a:schemeClr val="tx1"/>
                </a:solidFill>
                <a:latin typeface="Liberation Sans" panose="020B0604020202020204" pitchFamily="34" charset="0"/>
              </a:rPr>
              <a:t>measures the </a:t>
            </a:r>
            <a:r>
              <a:rPr lang="en-US" altLang="en-US" sz="2300" dirty="0">
                <a:solidFill>
                  <a:schemeClr val="tx1"/>
                </a:solidFill>
                <a:latin typeface="Liberation Sans" panose="020B0604020202020204" pitchFamily="34" charset="0"/>
              </a:rPr>
              <a:t>percentage</a:t>
            </a:r>
            <a:r>
              <a:rPr lang="en-US" altLang="en-US" sz="2300" b="0" dirty="0">
                <a:solidFill>
                  <a:schemeClr val="tx1"/>
                </a:solidFill>
                <a:latin typeface="Liberation Sans" panose="020B0604020202020204" pitchFamily="34" charset="0"/>
              </a:rPr>
              <a:t> of each dollar of sales that results in net income.</a:t>
            </a:r>
          </a:p>
          <a:p>
            <a:pPr>
              <a:lnSpc>
                <a:spcPct val="125000"/>
              </a:lnSpc>
              <a:spcBef>
                <a:spcPts val="1200"/>
              </a:spcBef>
              <a:buClrTx/>
              <a:buSzTx/>
              <a:buFontTx/>
              <a:buNone/>
            </a:pPr>
            <a:r>
              <a:rPr lang="en-US" altLang="en-US" sz="2300" b="0" dirty="0">
                <a:solidFill>
                  <a:schemeClr val="tx1"/>
                </a:solidFill>
                <a:latin typeface="Liberation Sans" panose="020B0604020202020204" pitchFamily="34" charset="0"/>
              </a:rPr>
              <a:t>How do the gross profit rate and profit margin ratio differ? </a:t>
            </a:r>
          </a:p>
          <a:p>
            <a:pPr lvl="1">
              <a:lnSpc>
                <a:spcPct val="125000"/>
              </a:lnSpc>
              <a:spcBef>
                <a:spcPts val="1200"/>
              </a:spcBef>
              <a:buClr>
                <a:srgbClr val="CC0000"/>
              </a:buClr>
              <a:buSzPct val="80000"/>
              <a:buFont typeface="Arial" charset="0"/>
              <a:buChar char="►"/>
            </a:pPr>
            <a:r>
              <a:rPr lang="en-US" altLang="en-US" sz="2200" dirty="0">
                <a:solidFill>
                  <a:schemeClr val="tx1"/>
                </a:solidFill>
                <a:latin typeface="Liberation Sans" panose="020B0604020202020204" pitchFamily="34" charset="0"/>
              </a:rPr>
              <a:t>Gross profit rate</a:t>
            </a:r>
            <a:r>
              <a:rPr lang="en-US" altLang="en-US" sz="2200" b="0" dirty="0">
                <a:solidFill>
                  <a:schemeClr val="tx1"/>
                </a:solidFill>
                <a:latin typeface="Liberation Sans" panose="020B0604020202020204" pitchFamily="34" charset="0"/>
              </a:rPr>
              <a:t> measures the margin by which selling price exceeds cost of goods sold. </a:t>
            </a:r>
          </a:p>
          <a:p>
            <a:pPr lvl="1">
              <a:lnSpc>
                <a:spcPct val="125000"/>
              </a:lnSpc>
              <a:spcBef>
                <a:spcPts val="1200"/>
              </a:spcBef>
              <a:buClr>
                <a:srgbClr val="CC0000"/>
              </a:buClr>
              <a:buSzPct val="80000"/>
              <a:buFont typeface="Arial" charset="0"/>
              <a:buChar char="►"/>
            </a:pPr>
            <a:r>
              <a:rPr lang="en-US" altLang="en-US" sz="2200" dirty="0">
                <a:solidFill>
                  <a:schemeClr val="tx1"/>
                </a:solidFill>
                <a:latin typeface="Liberation Sans" panose="020B0604020202020204" pitchFamily="34" charset="0"/>
              </a:rPr>
              <a:t>Profit margin ratio</a:t>
            </a:r>
            <a:r>
              <a:rPr lang="en-US" altLang="en-US" sz="2200" b="0" dirty="0">
                <a:solidFill>
                  <a:schemeClr val="tx1"/>
                </a:solidFill>
                <a:latin typeface="Liberation Sans" panose="020B0604020202020204" pitchFamily="34" charset="0"/>
              </a:rPr>
              <a:t> measures the extent by which selling price covers all expenses (including cost of goods sold).</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PROFIT MARGIN</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10"/>
          <p:cNvSpPr>
            <a:spLocks noChangeArrowheads="1"/>
          </p:cNvSpPr>
          <p:nvPr/>
        </p:nvSpPr>
        <p:spPr bwMode="auto">
          <a:xfrm>
            <a:off x="2514600" y="4693384"/>
            <a:ext cx="5943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35000"/>
              </a:spcBef>
              <a:buClrTx/>
              <a:buSzTx/>
              <a:buFontTx/>
              <a:buNone/>
            </a:pPr>
            <a:r>
              <a:rPr lang="en-US" altLang="en-US" sz="2000" b="0" dirty="0">
                <a:solidFill>
                  <a:schemeClr val="tx1"/>
                </a:solidFill>
                <a:latin typeface="Liberation Sans" panose="020B0604020202020204" pitchFamily="34" charset="0"/>
              </a:rPr>
              <a:t>How does REI compare to its competitors?  Its profit margin was lower than Dick’s in 2014 and was less than the industry average. Thus, its profit margin does not suggest exceptional profitability.</a:t>
            </a: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PROFIT MARGIN</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4304"/>
            <a:ext cx="8534400" cy="318468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67269" y="4585648"/>
            <a:ext cx="1866331"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5-18</a:t>
            </a:r>
          </a:p>
          <a:p>
            <a:pPr algn="l"/>
            <a:r>
              <a:rPr lang="en-US" sz="1200" dirty="0">
                <a:latin typeface="Liberation Sans" panose="020B0604020202020204" pitchFamily="34" charset="0"/>
              </a:rPr>
              <a:t>Profit margin</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40808"/>
            <a:ext cx="67056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OPERATING CYCLES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 name="Rectangle 2"/>
          <p:cNvSpPr/>
          <p:nvPr/>
        </p:nvSpPr>
        <p:spPr>
          <a:xfrm>
            <a:off x="6553200" y="384413"/>
            <a:ext cx="2133600" cy="830997"/>
          </a:xfrm>
          <a:prstGeom prst="rect">
            <a:avLst/>
          </a:prstGeom>
          <a:solidFill>
            <a:schemeClr val="bg1"/>
          </a:solidFill>
          <a:ln>
            <a:noFill/>
          </a:ln>
          <a:effectLst/>
          <a:extLs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Liberation Sans" panose="020B0604020202020204" pitchFamily="34" charset="0"/>
              </a:rPr>
              <a:t>ILLUSTRATION 5-2</a:t>
            </a:r>
          </a:p>
          <a:p>
            <a:pPr algn="l"/>
            <a:r>
              <a:rPr lang="en-US" sz="1200" dirty="0">
                <a:latin typeface="Liberation Sans" panose="020B0604020202020204" pitchFamily="34" charset="0"/>
              </a:rPr>
              <a:t>Operating cycles for a service company and a merchandising company</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overrideClrMapping bg1="lt1" tx1="dk1" bg2="lt2" tx2="dk2" accent1="accent1" accent2="accent2" accent3="accent3" accent4="accent4" accent5="accent5" accent6="accent6" hlink="hlink" folHlink="folHlink"/>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chemeClr val="tx2">
              <a:lumMod val="50000"/>
            </a:schemeClr>
          </a:solidFill>
          <a:ln>
            <a:noFill/>
          </a:ln>
          <a:effectLst/>
        </p:spPr>
        <p:txBody>
          <a:bodyPr lIns="90488" tIns="44450" rIns="90488" bIns="44450" anchor="ctr" anchorCtr="0"/>
          <a:lstStyle/>
          <a:p>
            <a:pPr marL="53975" algn="l"/>
            <a:r>
              <a:rPr lang="en-US" altLang="en-US" sz="2900" b="1" i="0" dirty="0">
                <a:solidFill>
                  <a:schemeClr val="accent3"/>
                </a:solidFill>
                <a:latin typeface="Liberation Sans" panose="020B0604020202020204" pitchFamily="34" charset="0"/>
              </a:rPr>
              <a:t>PEOPLE, PLANET, AND PROFIT INSIGHT</a:t>
            </a:r>
          </a:p>
        </p:txBody>
      </p:sp>
      <p:sp>
        <p:nvSpPr>
          <p:cNvPr id="2" name="Rectangle 1"/>
          <p:cNvSpPr/>
          <p:nvPr/>
        </p:nvSpPr>
        <p:spPr>
          <a:xfrm>
            <a:off x="457200" y="1105480"/>
            <a:ext cx="8001000" cy="5124480"/>
          </a:xfrm>
          <a:prstGeom prst="rect">
            <a:avLst/>
          </a:prstGeom>
        </p:spPr>
        <p:txBody>
          <a:bodyPr wrap="square">
            <a:spAutoFit/>
          </a:bodyPr>
          <a:lstStyle/>
          <a:p>
            <a:pPr algn="just">
              <a:lnSpc>
                <a:spcPct val="120000"/>
              </a:lnSpc>
              <a:spcBef>
                <a:spcPts val="600"/>
              </a:spcBef>
            </a:pPr>
            <a:r>
              <a:rPr lang="en-US" b="1" i="0" dirty="0">
                <a:solidFill>
                  <a:schemeClr val="tx1"/>
                </a:solidFill>
                <a:effectLst/>
                <a:latin typeface="Liberation Sans" panose="020B0604020202020204" pitchFamily="34" charset="0"/>
              </a:rPr>
              <a:t>Selling Green</a:t>
            </a:r>
          </a:p>
          <a:p>
            <a:pPr algn="just">
              <a:lnSpc>
                <a:spcPct val="120000"/>
              </a:lnSpc>
              <a:spcBef>
                <a:spcPts val="600"/>
              </a:spcBef>
            </a:pPr>
            <a:r>
              <a:rPr lang="en-US" dirty="0">
                <a:latin typeface="Liberation Sans" panose="020B0604020202020204" pitchFamily="34" charset="0"/>
              </a:rPr>
              <a:t>Here is a question an executive of </a:t>
            </a:r>
            <a:r>
              <a:rPr lang="en-US" b="1" dirty="0">
                <a:solidFill>
                  <a:srgbClr val="CC0000"/>
                </a:solidFill>
                <a:latin typeface="Liberation Sans" panose="020B0604020202020204" pitchFamily="34" charset="0"/>
              </a:rPr>
              <a:t>PepsiCo Inc.</a:t>
            </a:r>
            <a:r>
              <a:rPr lang="en-US" dirty="0">
                <a:latin typeface="Liberation Sans" panose="020B0604020202020204" pitchFamily="34" charset="0"/>
              </a:rPr>
              <a:t> was asked: Should PepsiCo market green? The executive indicated that the company should, as he believes it’s the No. 1 thing consumers all over the world care about. Here are some of his thoughts on this issue: </a:t>
            </a:r>
          </a:p>
          <a:p>
            <a:pPr indent="463550" algn="just">
              <a:lnSpc>
                <a:spcPct val="120000"/>
              </a:lnSpc>
              <a:spcBef>
                <a:spcPts val="600"/>
              </a:spcBef>
            </a:pPr>
            <a:r>
              <a:rPr lang="en-US" dirty="0">
                <a:latin typeface="Liberation Sans" panose="020B0604020202020204" pitchFamily="34" charset="0"/>
              </a:rPr>
              <a:t>“Sun Chips are part of the food business I run. It’s a ’healthy snack.’ We decided that Sun Chips, if it’s a healthy snack, should be made in facilities that have a net-zero footprint. In other words, I want off the electric grid everywhere we make Sun Chips. We did that. Sun Chips should be made in a facility that puts back more water than it uses. It does that. And we partnered with our suppliers and came out with the world’s first compostable chip package. </a:t>
            </a:r>
          </a:p>
          <a:p>
            <a:pPr indent="463550" algn="just">
              <a:lnSpc>
                <a:spcPct val="120000"/>
              </a:lnSpc>
              <a:spcBef>
                <a:spcPts val="600"/>
              </a:spcBef>
            </a:pPr>
            <a:r>
              <a:rPr lang="en-US" dirty="0">
                <a:latin typeface="Liberation Sans" panose="020B0604020202020204" pitchFamily="34" charset="0"/>
              </a:rPr>
              <a:t>Now, there was an issue with this package: It was louder than the</a:t>
            </a:r>
          </a:p>
        </p:txBody>
      </p:sp>
      <p:sp>
        <p:nvSpPr>
          <p:cNvPr id="5" name="TextBox 4"/>
          <p:cNvSpPr txBox="1"/>
          <p:nvPr/>
        </p:nvSpPr>
        <p:spPr>
          <a:xfrm>
            <a:off x="6817695" y="6214646"/>
            <a:ext cx="1259505" cy="338554"/>
          </a:xfrm>
          <a:prstGeom prst="rect">
            <a:avLst/>
          </a:prstGeom>
          <a:noFill/>
        </p:spPr>
        <p:txBody>
          <a:bodyPr wrap="square" rtlCol="0">
            <a:spAutoFit/>
          </a:bodyPr>
          <a:lstStyle/>
          <a:p>
            <a:r>
              <a:rPr lang="en-US" sz="1600" dirty="0">
                <a:latin typeface="Liberation Sans" panose="020B0604020202020204" pitchFamily="34" charset="0"/>
              </a:rPr>
              <a:t>(continued)</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2302614546"/>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001000" cy="560388"/>
          </a:xfrm>
          <a:prstGeom prst="rect">
            <a:avLst/>
          </a:prstGeom>
          <a:solidFill>
            <a:schemeClr val="tx2">
              <a:lumMod val="50000"/>
            </a:schemeClr>
          </a:solidFill>
          <a:ln>
            <a:noFill/>
          </a:ln>
          <a:effectLst/>
        </p:spPr>
        <p:txBody>
          <a:bodyPr lIns="90488" tIns="44450" rIns="90488" bIns="44450" anchor="ctr" anchorCtr="0"/>
          <a:lstStyle/>
          <a:p>
            <a:pPr marL="53975" algn="l"/>
            <a:r>
              <a:rPr lang="en-US" altLang="en-US" sz="2900" b="1" i="0" dirty="0">
                <a:solidFill>
                  <a:schemeClr val="accent3"/>
                </a:solidFill>
                <a:latin typeface="Liberation Sans" panose="020B0604020202020204" pitchFamily="34" charset="0"/>
              </a:rPr>
              <a:t>PEOPLE, PLANET, AND PROFIT INSIGHT</a:t>
            </a:r>
          </a:p>
        </p:txBody>
      </p:sp>
      <p:sp>
        <p:nvSpPr>
          <p:cNvPr id="2" name="Rectangle 1"/>
          <p:cNvSpPr/>
          <p:nvPr/>
        </p:nvSpPr>
        <p:spPr>
          <a:xfrm>
            <a:off x="457200" y="1105480"/>
            <a:ext cx="8001000" cy="4678204"/>
          </a:xfrm>
          <a:prstGeom prst="rect">
            <a:avLst/>
          </a:prstGeom>
        </p:spPr>
        <p:txBody>
          <a:bodyPr wrap="square">
            <a:spAutoFit/>
          </a:bodyPr>
          <a:lstStyle/>
          <a:p>
            <a:pPr algn="just">
              <a:lnSpc>
                <a:spcPct val="120000"/>
              </a:lnSpc>
              <a:spcBef>
                <a:spcPts val="600"/>
              </a:spcBef>
            </a:pPr>
            <a:r>
              <a:rPr lang="en-US" b="1" i="0" dirty="0">
                <a:solidFill>
                  <a:schemeClr val="tx1"/>
                </a:solidFill>
                <a:effectLst/>
                <a:latin typeface="Liberation Sans" panose="020B0604020202020204" pitchFamily="34" charset="0"/>
              </a:rPr>
              <a:t>Selling Green</a:t>
            </a:r>
          </a:p>
          <a:p>
            <a:pPr algn="just">
              <a:lnSpc>
                <a:spcPct val="120000"/>
              </a:lnSpc>
              <a:spcBef>
                <a:spcPts val="600"/>
              </a:spcBef>
            </a:pPr>
            <a:r>
              <a:rPr lang="en-US" dirty="0">
                <a:latin typeface="Liberation Sans" panose="020B0604020202020204" pitchFamily="34" charset="0"/>
              </a:rPr>
              <a:t>New York subway, louder than jet engines taking off. What would a company that’s committed to green do: walk away or stay committed? If your people are passionate, they’re going to fix it for you as long as you stay committed. Six months later, the compostable bag has half the noise of our current package. </a:t>
            </a:r>
          </a:p>
          <a:p>
            <a:pPr indent="463550" algn="just">
              <a:lnSpc>
                <a:spcPct val="120000"/>
              </a:lnSpc>
              <a:spcBef>
                <a:spcPts val="600"/>
              </a:spcBef>
            </a:pPr>
            <a:r>
              <a:rPr lang="en-US" dirty="0">
                <a:latin typeface="Liberation Sans" panose="020B0604020202020204" pitchFamily="34" charset="0"/>
              </a:rPr>
              <a:t>So the view today is: we should market green, we should be proud to do it . . . it has to be a 360 process, both internal and external. And if you do that, you can monetize environmental sustainability for the shareholders.” </a:t>
            </a:r>
          </a:p>
          <a:p>
            <a:pPr algn="just">
              <a:lnSpc>
                <a:spcPct val="120000"/>
              </a:lnSpc>
              <a:spcBef>
                <a:spcPts val="600"/>
              </a:spcBef>
            </a:pPr>
            <a:r>
              <a:rPr lang="en-US" sz="1800" i="1" dirty="0">
                <a:latin typeface="Liberation Sans" panose="020B0604020202020204" pitchFamily="34" charset="0"/>
              </a:rPr>
              <a:t>Source: </a:t>
            </a:r>
            <a:r>
              <a:rPr lang="en-US" sz="1800" dirty="0">
                <a:latin typeface="Liberation Sans" panose="020B0604020202020204" pitchFamily="34" charset="0"/>
              </a:rPr>
              <a:t>“Four Problems—and Solutions,” </a:t>
            </a:r>
            <a:r>
              <a:rPr lang="en-US" sz="1800" i="1" dirty="0">
                <a:latin typeface="Liberation Sans" panose="020B0604020202020204" pitchFamily="34" charset="0"/>
              </a:rPr>
              <a:t>Wall Street Journal </a:t>
            </a:r>
            <a:r>
              <a:rPr lang="en-US" sz="1800" dirty="0">
                <a:latin typeface="Liberation Sans" panose="020B0604020202020204" pitchFamily="34" charset="0"/>
              </a:rPr>
              <a:t>(March 7, 2011), p. R2.</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3879725296"/>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ChangeArrowheads="1"/>
          </p:cNvSpPr>
          <p:nvPr/>
        </p:nvSpPr>
        <p:spPr bwMode="auto">
          <a:xfrm>
            <a:off x="457200" y="1284339"/>
            <a:ext cx="8382000" cy="97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858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0287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Tx/>
              <a:buSzTx/>
              <a:buFontTx/>
              <a:buNone/>
            </a:pPr>
            <a:r>
              <a:rPr lang="en-US" altLang="en-US" sz="2300" dirty="0">
                <a:solidFill>
                  <a:schemeClr val="tx1"/>
                </a:solidFill>
                <a:latin typeface="Liberation Sans" panose="020B0604020202020204" pitchFamily="34" charset="0"/>
              </a:rPr>
              <a:t>Earnings have high quality </a:t>
            </a:r>
            <a:r>
              <a:rPr lang="en-US" altLang="en-US" sz="2300" b="0" dirty="0">
                <a:solidFill>
                  <a:schemeClr val="tx1"/>
                </a:solidFill>
                <a:latin typeface="Liberation Sans" panose="020B0604020202020204" pitchFamily="34" charset="0"/>
              </a:rPr>
              <a:t>if they provide a full and transparent depiction of how a company performed.</a:t>
            </a:r>
          </a:p>
        </p:txBody>
      </p:sp>
      <p:sp>
        <p:nvSpPr>
          <p:cNvPr id="58375" name="Rectangle 9"/>
          <p:cNvSpPr>
            <a:spLocks noChangeArrowheads="1"/>
          </p:cNvSpPr>
          <p:nvPr/>
        </p:nvSpPr>
        <p:spPr bwMode="auto">
          <a:xfrm>
            <a:off x="685800" y="3505200"/>
            <a:ext cx="792480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0050" indent="-400050"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ts val="1200"/>
              </a:spcBef>
              <a:buClr>
                <a:srgbClr val="CC0000"/>
              </a:buClr>
              <a:buSzPct val="80000"/>
              <a:buFont typeface="Arial" charset="0"/>
              <a:buChar char="►"/>
            </a:pPr>
            <a:r>
              <a:rPr lang="en-US" altLang="en-US" sz="2200" b="0" dirty="0">
                <a:solidFill>
                  <a:schemeClr val="tx1"/>
                </a:solidFill>
                <a:latin typeface="Liberation Sans" panose="020B0604020202020204" pitchFamily="34" charset="0"/>
              </a:rPr>
              <a:t>A measure </a:t>
            </a:r>
            <a:r>
              <a:rPr lang="en-US" altLang="en-US" sz="2200" dirty="0">
                <a:solidFill>
                  <a:schemeClr val="tx1"/>
                </a:solidFill>
                <a:latin typeface="Liberation Sans" panose="020B0604020202020204" pitchFamily="34" charset="0"/>
              </a:rPr>
              <a:t>significantly less than 1</a:t>
            </a:r>
            <a:r>
              <a:rPr lang="en-US" altLang="en-US" sz="2200" b="0" dirty="0">
                <a:solidFill>
                  <a:schemeClr val="tx1"/>
                </a:solidFill>
                <a:latin typeface="Liberation Sans" panose="020B0604020202020204" pitchFamily="34" charset="0"/>
              </a:rPr>
              <a:t> suggests that a company may be using more aggressive accounting techniques in order to accelerate income recognition. </a:t>
            </a:r>
          </a:p>
          <a:p>
            <a:pPr>
              <a:lnSpc>
                <a:spcPct val="125000"/>
              </a:lnSpc>
              <a:spcBef>
                <a:spcPts val="1200"/>
              </a:spcBef>
              <a:buClr>
                <a:srgbClr val="CC0000"/>
              </a:buClr>
              <a:buSzPct val="80000"/>
              <a:buFont typeface="Arial" charset="0"/>
              <a:buChar char="►"/>
            </a:pPr>
            <a:r>
              <a:rPr lang="en-US" altLang="en-US" sz="2200" b="0" dirty="0">
                <a:solidFill>
                  <a:schemeClr val="tx1"/>
                </a:solidFill>
                <a:latin typeface="Liberation Sans" panose="020B0604020202020204" pitchFamily="34" charset="0"/>
              </a:rPr>
              <a:t>A measure </a:t>
            </a:r>
            <a:r>
              <a:rPr lang="en-US" altLang="en-US" sz="2200" dirty="0">
                <a:solidFill>
                  <a:schemeClr val="tx1"/>
                </a:solidFill>
                <a:latin typeface="Liberation Sans" panose="020B0604020202020204" pitchFamily="34" charset="0"/>
              </a:rPr>
              <a:t>significantly greater than 1</a:t>
            </a:r>
            <a:r>
              <a:rPr lang="en-US" altLang="en-US" sz="2200" b="0" dirty="0">
                <a:solidFill>
                  <a:schemeClr val="tx1"/>
                </a:solidFill>
                <a:latin typeface="Liberation Sans" panose="020B0604020202020204" pitchFamily="34" charset="0"/>
              </a:rPr>
              <a:t> suggests that a company is using conservative accounting techniques which cause it to delay the recognition of income.</a:t>
            </a:r>
          </a:p>
        </p:txBody>
      </p:sp>
      <p:sp>
        <p:nvSpPr>
          <p:cNvPr id="9" name="Rectangle 8"/>
          <p:cNvSpPr>
            <a:spLocks noChangeArrowheads="1"/>
          </p:cNvSpPr>
          <p:nvPr/>
        </p:nvSpPr>
        <p:spPr bwMode="auto">
          <a:xfrm>
            <a:off x="457200" y="381000"/>
            <a:ext cx="5410200" cy="560388"/>
          </a:xfrm>
          <a:prstGeom prst="rect">
            <a:avLst/>
          </a:prstGeom>
          <a:solidFill>
            <a:schemeClr val="accent2"/>
          </a:solidFill>
          <a:ln>
            <a:noFill/>
          </a:ln>
          <a:effectLst/>
        </p:spPr>
        <p:txBody>
          <a:bodyPr lIns="90488" tIns="44450" rIns="90488" bIns="44450" anchor="ctr" anchorCtr="0"/>
          <a:lstStyle/>
          <a:p>
            <a:pPr marL="53975" algn="l"/>
            <a:r>
              <a:rPr lang="en-US" altLang="en-US" sz="2900" b="1" i="0" dirty="0">
                <a:solidFill>
                  <a:schemeClr val="accent3"/>
                </a:solidFill>
                <a:latin typeface="Liberation Sans" panose="020B0604020202020204" pitchFamily="34" charset="0"/>
              </a:rPr>
              <a:t>KEEPING AN EYE ON CASH</a:t>
            </a:r>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4400" cy="81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57200" y="1459176"/>
            <a:ext cx="8382000" cy="335322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800" b="1">
                <a:solidFill>
                  <a:schemeClr val="bg2"/>
                </a:solidFill>
                <a:latin typeface="Arial" charset="0"/>
              </a:defRPr>
            </a:lvl1pPr>
            <a:lvl2pPr marL="800100" indent="-28575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9pPr>
          </a:lstStyle>
          <a:p>
            <a:pPr>
              <a:lnSpc>
                <a:spcPct val="105000"/>
              </a:lnSpc>
              <a:buClrTx/>
              <a:buSzTx/>
              <a:buNone/>
            </a:pPr>
            <a:r>
              <a:rPr lang="en-US" sz="1900" b="0" dirty="0">
                <a:latin typeface="Liberation Sans" panose="020B0604020202020204" pitchFamily="34" charset="0"/>
              </a:rPr>
              <a:t>Rachel Rose, Inc. reported the following in its 2017 and 2016 income statements.</a:t>
            </a:r>
          </a:p>
          <a:p>
            <a:pPr>
              <a:spcBef>
                <a:spcPts val="0"/>
              </a:spcBef>
              <a:buNone/>
              <a:tabLst>
                <a:tab pos="4803775" algn="ctr"/>
                <a:tab pos="6346825" algn="ctr"/>
              </a:tabLst>
            </a:pPr>
            <a:r>
              <a:rPr lang="en-US" sz="1900" b="0" dirty="0">
                <a:latin typeface="Liberation Sans" panose="020B0604020202020204" pitchFamily="34" charset="0"/>
              </a:rPr>
              <a:t>	2017 	2016</a:t>
            </a:r>
          </a:p>
          <a:p>
            <a:pPr marL="463550">
              <a:buNone/>
              <a:tabLst>
                <a:tab pos="5254625" algn="r"/>
                <a:tab pos="6796088" algn="r"/>
              </a:tabLst>
            </a:pPr>
            <a:r>
              <a:rPr lang="en-US" sz="1900" b="0" dirty="0">
                <a:latin typeface="Liberation Sans" panose="020B0604020202020204" pitchFamily="34" charset="0"/>
              </a:rPr>
              <a:t>Net sales 	$80,000 	$120,000</a:t>
            </a:r>
          </a:p>
          <a:p>
            <a:pPr marL="463550">
              <a:buNone/>
              <a:tabLst>
                <a:tab pos="5254625" algn="r"/>
                <a:tab pos="6796088" algn="r"/>
              </a:tabLst>
            </a:pPr>
            <a:r>
              <a:rPr lang="en-US" sz="1900" b="0" dirty="0">
                <a:latin typeface="Liberation Sans" panose="020B0604020202020204" pitchFamily="34" charset="0"/>
              </a:rPr>
              <a:t>Cost of goods sold 	40,000 	60,000</a:t>
            </a:r>
          </a:p>
          <a:p>
            <a:pPr marL="463550">
              <a:buNone/>
              <a:tabLst>
                <a:tab pos="5254625" algn="r"/>
                <a:tab pos="6796088" algn="r"/>
              </a:tabLst>
            </a:pPr>
            <a:r>
              <a:rPr lang="en-US" sz="1900" b="0" dirty="0">
                <a:latin typeface="Liberation Sans" panose="020B0604020202020204" pitchFamily="34" charset="0"/>
              </a:rPr>
              <a:t>Operating expenses 	14,000 	28,000</a:t>
            </a:r>
          </a:p>
          <a:p>
            <a:pPr marL="463550">
              <a:buNone/>
              <a:tabLst>
                <a:tab pos="5254625" algn="r"/>
                <a:tab pos="6796088" algn="r"/>
              </a:tabLst>
            </a:pPr>
            <a:r>
              <a:rPr lang="en-US" sz="1900" b="0" dirty="0">
                <a:latin typeface="Liberation Sans" panose="020B0604020202020204" pitchFamily="34" charset="0"/>
              </a:rPr>
              <a:t>Income tax expense	 8,000 	12,000</a:t>
            </a:r>
          </a:p>
          <a:p>
            <a:pPr marL="463550">
              <a:buNone/>
              <a:tabLst>
                <a:tab pos="5254625" algn="r"/>
                <a:tab pos="6796088" algn="r"/>
              </a:tabLst>
            </a:pPr>
            <a:r>
              <a:rPr lang="en-US" sz="1900" b="0" dirty="0">
                <a:latin typeface="Liberation Sans" panose="020B0604020202020204" pitchFamily="34" charset="0"/>
              </a:rPr>
              <a:t>Net income 	$18,000 	$ 20,000</a:t>
            </a:r>
          </a:p>
          <a:p>
            <a:pPr>
              <a:spcBef>
                <a:spcPts val="2400"/>
              </a:spcBef>
              <a:buNone/>
            </a:pPr>
            <a:r>
              <a:rPr lang="en-US" sz="1900" b="0" dirty="0">
                <a:latin typeface="Liberation Sans" panose="020B0604020202020204" pitchFamily="34" charset="0"/>
              </a:rPr>
              <a:t>Determine the company’s </a:t>
            </a:r>
            <a:r>
              <a:rPr lang="en-US" sz="1900" dirty="0">
                <a:latin typeface="Liberation Sans" panose="020B0604020202020204" pitchFamily="34" charset="0"/>
              </a:rPr>
              <a:t>gross profit rate </a:t>
            </a:r>
            <a:r>
              <a:rPr lang="en-US" sz="1900" b="0" dirty="0">
                <a:latin typeface="Liberation Sans" panose="020B0604020202020204" pitchFamily="34" charset="0"/>
              </a:rPr>
              <a:t>and profit margin.</a:t>
            </a:r>
            <a:endParaRPr lang="en-US" altLang="en-US" sz="1900" b="0" dirty="0">
              <a:latin typeface="Liberation Sans" panose="020B0604020202020204" pitchFamily="34" charset="0"/>
            </a:endParaRPr>
          </a:p>
        </p:txBody>
      </p:sp>
      <p:sp>
        <p:nvSpPr>
          <p:cNvPr id="53267" name="Line 22"/>
          <p:cNvSpPr>
            <a:spLocks noChangeShapeType="1"/>
          </p:cNvSpPr>
          <p:nvPr/>
        </p:nvSpPr>
        <p:spPr bwMode="auto">
          <a:xfrm>
            <a:off x="6387152" y="2430440"/>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4" name="Rounded Rectangle 23"/>
          <p:cNvSpPr/>
          <p:nvPr/>
        </p:nvSpPr>
        <p:spPr bwMode="auto">
          <a:xfrm>
            <a:off x="2819400" y="375084"/>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b="1" dirty="0">
                <a:solidFill>
                  <a:schemeClr val="accent3"/>
                </a:solidFill>
                <a:latin typeface="Liberation Sans" panose="020B0604020202020204" pitchFamily="34" charset="0"/>
              </a:rPr>
              <a:t>Gross Profit Rate and Profit Margin</a:t>
            </a:r>
          </a:p>
        </p:txBody>
      </p:sp>
      <p:sp>
        <p:nvSpPr>
          <p:cNvPr id="27" name="TextBox 26"/>
          <p:cNvSpPr txBox="1"/>
          <p:nvPr/>
        </p:nvSpPr>
        <p:spPr>
          <a:xfrm>
            <a:off x="228600" y="48654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5" name="Line 22"/>
          <p:cNvSpPr>
            <a:spLocks noChangeShapeType="1"/>
          </p:cNvSpPr>
          <p:nvPr/>
        </p:nvSpPr>
        <p:spPr bwMode="auto">
          <a:xfrm>
            <a:off x="6400800" y="3829336"/>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6" name="Line 22"/>
          <p:cNvSpPr>
            <a:spLocks noChangeShapeType="1"/>
          </p:cNvSpPr>
          <p:nvPr/>
        </p:nvSpPr>
        <p:spPr bwMode="auto">
          <a:xfrm>
            <a:off x="6400800" y="4188728"/>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7" name="Line 22"/>
          <p:cNvSpPr>
            <a:spLocks noChangeShapeType="1"/>
          </p:cNvSpPr>
          <p:nvPr/>
        </p:nvSpPr>
        <p:spPr bwMode="auto">
          <a:xfrm>
            <a:off x="6400800" y="4237632"/>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8" name="Line 22"/>
          <p:cNvSpPr>
            <a:spLocks noChangeShapeType="1"/>
          </p:cNvSpPr>
          <p:nvPr/>
        </p:nvSpPr>
        <p:spPr bwMode="auto">
          <a:xfrm>
            <a:off x="4849504" y="2430440"/>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Line 22"/>
          <p:cNvSpPr>
            <a:spLocks noChangeShapeType="1"/>
          </p:cNvSpPr>
          <p:nvPr/>
        </p:nvSpPr>
        <p:spPr bwMode="auto">
          <a:xfrm>
            <a:off x="4863152" y="3829336"/>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0" name="Line 22"/>
          <p:cNvSpPr>
            <a:spLocks noChangeShapeType="1"/>
          </p:cNvSpPr>
          <p:nvPr/>
        </p:nvSpPr>
        <p:spPr bwMode="auto">
          <a:xfrm>
            <a:off x="4863152" y="4188728"/>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1" name="Line 22"/>
          <p:cNvSpPr>
            <a:spLocks noChangeShapeType="1"/>
          </p:cNvSpPr>
          <p:nvPr/>
        </p:nvSpPr>
        <p:spPr bwMode="auto">
          <a:xfrm>
            <a:off x="4863152" y="4237632"/>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 name="Rectangle 2"/>
          <p:cNvSpPr/>
          <p:nvPr/>
        </p:nvSpPr>
        <p:spPr>
          <a:xfrm>
            <a:off x="990600" y="5375989"/>
            <a:ext cx="2395206" cy="384721"/>
          </a:xfrm>
          <a:prstGeom prst="rect">
            <a:avLst/>
          </a:prstGeom>
        </p:spPr>
        <p:txBody>
          <a:bodyPr wrap="none">
            <a:spAutoFit/>
          </a:bodyPr>
          <a:lstStyle/>
          <a:p>
            <a:r>
              <a:rPr lang="en-US" sz="1900" b="1" dirty="0">
                <a:latin typeface="Liberation Sans" panose="020B0604020202020204" pitchFamily="34" charset="0"/>
              </a:rPr>
              <a:t>($80,000 − $40,000)</a:t>
            </a:r>
          </a:p>
        </p:txBody>
      </p:sp>
      <p:sp>
        <p:nvSpPr>
          <p:cNvPr id="29" name="Rectangle 28"/>
          <p:cNvSpPr/>
          <p:nvPr/>
        </p:nvSpPr>
        <p:spPr>
          <a:xfrm>
            <a:off x="1635546" y="5773831"/>
            <a:ext cx="1069524" cy="384721"/>
          </a:xfrm>
          <a:prstGeom prst="rect">
            <a:avLst/>
          </a:prstGeom>
        </p:spPr>
        <p:txBody>
          <a:bodyPr wrap="none">
            <a:spAutoFit/>
          </a:bodyPr>
          <a:lstStyle/>
          <a:p>
            <a:r>
              <a:rPr lang="en-US" sz="1900" b="1" dirty="0">
                <a:latin typeface="Liberation Sans" panose="020B0604020202020204" pitchFamily="34" charset="0"/>
              </a:rPr>
              <a:t>$80,000</a:t>
            </a:r>
          </a:p>
        </p:txBody>
      </p:sp>
      <p:sp>
        <p:nvSpPr>
          <p:cNvPr id="30" name="Line 22"/>
          <p:cNvSpPr>
            <a:spLocks noChangeShapeType="1"/>
          </p:cNvSpPr>
          <p:nvPr/>
        </p:nvSpPr>
        <p:spPr bwMode="auto">
          <a:xfrm>
            <a:off x="1067347" y="5777552"/>
            <a:ext cx="2227383"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2" name="Rectangle 31"/>
          <p:cNvSpPr/>
          <p:nvPr/>
        </p:nvSpPr>
        <p:spPr>
          <a:xfrm>
            <a:off x="3471938" y="5584208"/>
            <a:ext cx="950901" cy="384721"/>
          </a:xfrm>
          <a:prstGeom prst="rect">
            <a:avLst/>
          </a:prstGeom>
        </p:spPr>
        <p:txBody>
          <a:bodyPr wrap="none">
            <a:spAutoFit/>
          </a:bodyPr>
          <a:lstStyle/>
          <a:p>
            <a:r>
              <a:rPr lang="en-US" sz="1900" b="1" dirty="0">
                <a:latin typeface="Liberation Sans" panose="020B0604020202020204" pitchFamily="34" charset="0"/>
              </a:rPr>
              <a:t>=  50%</a:t>
            </a:r>
          </a:p>
        </p:txBody>
      </p:sp>
      <p:sp>
        <p:nvSpPr>
          <p:cNvPr id="33" name="Rectangle 32"/>
          <p:cNvSpPr/>
          <p:nvPr/>
        </p:nvSpPr>
        <p:spPr>
          <a:xfrm>
            <a:off x="4995092" y="5375989"/>
            <a:ext cx="2531463" cy="384721"/>
          </a:xfrm>
          <a:prstGeom prst="rect">
            <a:avLst/>
          </a:prstGeom>
        </p:spPr>
        <p:txBody>
          <a:bodyPr wrap="none">
            <a:spAutoFit/>
          </a:bodyPr>
          <a:lstStyle/>
          <a:p>
            <a:r>
              <a:rPr lang="en-US" sz="1900" b="1" dirty="0">
                <a:latin typeface="Liberation Sans" panose="020B0604020202020204" pitchFamily="34" charset="0"/>
              </a:rPr>
              <a:t>($120,000 − $60,000)</a:t>
            </a:r>
          </a:p>
        </p:txBody>
      </p:sp>
      <p:sp>
        <p:nvSpPr>
          <p:cNvPr id="34" name="Rectangle 33"/>
          <p:cNvSpPr/>
          <p:nvPr/>
        </p:nvSpPr>
        <p:spPr>
          <a:xfrm>
            <a:off x="5667335" y="5773831"/>
            <a:ext cx="1205779" cy="384721"/>
          </a:xfrm>
          <a:prstGeom prst="rect">
            <a:avLst/>
          </a:prstGeom>
        </p:spPr>
        <p:txBody>
          <a:bodyPr wrap="none">
            <a:spAutoFit/>
          </a:bodyPr>
          <a:lstStyle/>
          <a:p>
            <a:r>
              <a:rPr lang="en-US" sz="1900" b="1" dirty="0">
                <a:latin typeface="Liberation Sans" panose="020B0604020202020204" pitchFamily="34" charset="0"/>
              </a:rPr>
              <a:t>$120,000</a:t>
            </a:r>
          </a:p>
        </p:txBody>
      </p:sp>
      <p:sp>
        <p:nvSpPr>
          <p:cNvPr id="35" name="Line 22"/>
          <p:cNvSpPr>
            <a:spLocks noChangeShapeType="1"/>
          </p:cNvSpPr>
          <p:nvPr/>
        </p:nvSpPr>
        <p:spPr bwMode="auto">
          <a:xfrm>
            <a:off x="5053605" y="5777552"/>
            <a:ext cx="2373051"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6" name="Rectangle 35"/>
          <p:cNvSpPr/>
          <p:nvPr/>
        </p:nvSpPr>
        <p:spPr>
          <a:xfrm>
            <a:off x="7569851" y="5584208"/>
            <a:ext cx="950901" cy="384721"/>
          </a:xfrm>
          <a:prstGeom prst="rect">
            <a:avLst/>
          </a:prstGeom>
        </p:spPr>
        <p:txBody>
          <a:bodyPr wrap="none">
            <a:spAutoFit/>
          </a:bodyPr>
          <a:lstStyle/>
          <a:p>
            <a:r>
              <a:rPr lang="en-US" sz="1900" b="1" dirty="0">
                <a:latin typeface="Liberation Sans" panose="020B0604020202020204" pitchFamily="34" charset="0"/>
              </a:rPr>
              <a:t>=  50%</a:t>
            </a:r>
          </a:p>
        </p:txBody>
      </p:sp>
      <p:sp>
        <p:nvSpPr>
          <p:cNvPr id="38" name="Rectangle 37"/>
          <p:cNvSpPr/>
          <p:nvPr/>
        </p:nvSpPr>
        <p:spPr>
          <a:xfrm>
            <a:off x="1845687" y="4918789"/>
            <a:ext cx="729688" cy="384721"/>
          </a:xfrm>
          <a:prstGeom prst="rect">
            <a:avLst/>
          </a:prstGeom>
        </p:spPr>
        <p:txBody>
          <a:bodyPr wrap="none">
            <a:spAutoFit/>
          </a:bodyPr>
          <a:lstStyle/>
          <a:p>
            <a:r>
              <a:rPr lang="en-US" sz="1900" b="1" u="sng" dirty="0">
                <a:latin typeface="Liberation Sans" panose="020B0604020202020204" pitchFamily="34" charset="0"/>
              </a:rPr>
              <a:t>2017</a:t>
            </a:r>
          </a:p>
        </p:txBody>
      </p:sp>
      <p:sp>
        <p:nvSpPr>
          <p:cNvPr id="39" name="Rectangle 38"/>
          <p:cNvSpPr/>
          <p:nvPr/>
        </p:nvSpPr>
        <p:spPr>
          <a:xfrm>
            <a:off x="5858585" y="4918789"/>
            <a:ext cx="729688" cy="384721"/>
          </a:xfrm>
          <a:prstGeom prst="rect">
            <a:avLst/>
          </a:prstGeom>
        </p:spPr>
        <p:txBody>
          <a:bodyPr wrap="none">
            <a:spAutoFit/>
          </a:bodyPr>
          <a:lstStyle/>
          <a:p>
            <a:r>
              <a:rPr lang="en-US" sz="1900" b="1" u="sng" dirty="0">
                <a:latin typeface="Liberation Sans" panose="020B0604020202020204" pitchFamily="34" charset="0"/>
              </a:rPr>
              <a:t>2016</a:t>
            </a:r>
          </a:p>
        </p:txBody>
      </p:sp>
      <p:sp>
        <p:nvSpPr>
          <p:cNvPr id="40" name="Isosceles Triangle 39"/>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41" name="TextBox 40"/>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6</a:t>
            </a:r>
          </a:p>
        </p:txBody>
      </p:sp>
      <p:cxnSp>
        <p:nvCxnSpPr>
          <p:cNvPr id="42" name="Straight Connector 41"/>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4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9328667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2" grpId="0"/>
      <p:bldP spid="33" grpId="0"/>
      <p:bldP spid="34" grpId="0"/>
      <p:bldP spid="3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57200" y="1459176"/>
            <a:ext cx="8382000" cy="335322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800" b="1">
                <a:solidFill>
                  <a:schemeClr val="bg2"/>
                </a:solidFill>
                <a:latin typeface="Arial" charset="0"/>
              </a:defRPr>
            </a:lvl1pPr>
            <a:lvl2pPr marL="800100" indent="-28575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tabLst>
                <a:tab pos="342900" algn="l"/>
                <a:tab pos="1943100" algn="l"/>
                <a:tab pos="3257550" algn="r"/>
                <a:tab pos="3657600" algn="l"/>
                <a:tab pos="8001000" algn="r"/>
              </a:tabLst>
              <a:defRPr sz="2000" b="1">
                <a:solidFill>
                  <a:schemeClr val="bg2"/>
                </a:solidFill>
                <a:latin typeface="Arial" charset="0"/>
              </a:defRPr>
            </a:lvl9pPr>
          </a:lstStyle>
          <a:p>
            <a:pPr>
              <a:lnSpc>
                <a:spcPct val="105000"/>
              </a:lnSpc>
              <a:buClrTx/>
              <a:buSzTx/>
              <a:buNone/>
            </a:pPr>
            <a:r>
              <a:rPr lang="en-US" sz="1900" b="0" dirty="0">
                <a:latin typeface="Liberation Sans" panose="020B0604020202020204" pitchFamily="34" charset="0"/>
              </a:rPr>
              <a:t>Rachel Rose, Inc. reported the following in its 2017 and 2016 income statements.</a:t>
            </a:r>
          </a:p>
          <a:p>
            <a:pPr>
              <a:spcBef>
                <a:spcPts val="0"/>
              </a:spcBef>
              <a:buNone/>
              <a:tabLst>
                <a:tab pos="4803775" algn="ctr"/>
                <a:tab pos="6346825" algn="ctr"/>
              </a:tabLst>
            </a:pPr>
            <a:r>
              <a:rPr lang="en-US" sz="1900" b="0" dirty="0">
                <a:latin typeface="Liberation Sans" panose="020B0604020202020204" pitchFamily="34" charset="0"/>
              </a:rPr>
              <a:t>	2017 	2016</a:t>
            </a:r>
          </a:p>
          <a:p>
            <a:pPr marL="463550">
              <a:buNone/>
              <a:tabLst>
                <a:tab pos="5254625" algn="r"/>
                <a:tab pos="6796088" algn="r"/>
              </a:tabLst>
            </a:pPr>
            <a:r>
              <a:rPr lang="en-US" sz="1900" b="0" dirty="0">
                <a:latin typeface="Liberation Sans" panose="020B0604020202020204" pitchFamily="34" charset="0"/>
              </a:rPr>
              <a:t>Net sales 	$80,000 	$120,000</a:t>
            </a:r>
          </a:p>
          <a:p>
            <a:pPr marL="463550">
              <a:buNone/>
              <a:tabLst>
                <a:tab pos="5254625" algn="r"/>
                <a:tab pos="6796088" algn="r"/>
              </a:tabLst>
            </a:pPr>
            <a:r>
              <a:rPr lang="en-US" sz="1900" b="0" dirty="0">
                <a:latin typeface="Liberation Sans" panose="020B0604020202020204" pitchFamily="34" charset="0"/>
              </a:rPr>
              <a:t>Cost of goods sold 	40,000 	60,000</a:t>
            </a:r>
          </a:p>
          <a:p>
            <a:pPr marL="463550">
              <a:buNone/>
              <a:tabLst>
                <a:tab pos="5254625" algn="r"/>
                <a:tab pos="6796088" algn="r"/>
              </a:tabLst>
            </a:pPr>
            <a:r>
              <a:rPr lang="en-US" sz="1900" b="0" dirty="0">
                <a:latin typeface="Liberation Sans" panose="020B0604020202020204" pitchFamily="34" charset="0"/>
              </a:rPr>
              <a:t>Operating expenses 	14,000 	28,000</a:t>
            </a:r>
          </a:p>
          <a:p>
            <a:pPr marL="463550">
              <a:buNone/>
              <a:tabLst>
                <a:tab pos="5254625" algn="r"/>
                <a:tab pos="6796088" algn="r"/>
              </a:tabLst>
            </a:pPr>
            <a:r>
              <a:rPr lang="en-US" sz="1900" b="0" dirty="0">
                <a:latin typeface="Liberation Sans" panose="020B0604020202020204" pitchFamily="34" charset="0"/>
              </a:rPr>
              <a:t>Income tax expense	 8,000 	12,000</a:t>
            </a:r>
          </a:p>
          <a:p>
            <a:pPr marL="463550">
              <a:buNone/>
              <a:tabLst>
                <a:tab pos="5254625" algn="r"/>
                <a:tab pos="6796088" algn="r"/>
              </a:tabLst>
            </a:pPr>
            <a:r>
              <a:rPr lang="en-US" sz="1900" b="0" dirty="0">
                <a:latin typeface="Liberation Sans" panose="020B0604020202020204" pitchFamily="34" charset="0"/>
              </a:rPr>
              <a:t>Net income 	$18,000 	$ 20,000</a:t>
            </a:r>
          </a:p>
          <a:p>
            <a:pPr>
              <a:spcBef>
                <a:spcPts val="2400"/>
              </a:spcBef>
              <a:buNone/>
            </a:pPr>
            <a:r>
              <a:rPr lang="en-US" sz="1900" b="0" dirty="0">
                <a:latin typeface="Liberation Sans" panose="020B0604020202020204" pitchFamily="34" charset="0"/>
              </a:rPr>
              <a:t>Determine the company’s gross profit rate and </a:t>
            </a:r>
            <a:r>
              <a:rPr lang="en-US" sz="1900" dirty="0">
                <a:latin typeface="Liberation Sans" panose="020B0604020202020204" pitchFamily="34" charset="0"/>
              </a:rPr>
              <a:t>profit margin</a:t>
            </a:r>
            <a:r>
              <a:rPr lang="en-US" sz="1900" b="0" dirty="0">
                <a:latin typeface="Liberation Sans" panose="020B0604020202020204" pitchFamily="34" charset="0"/>
              </a:rPr>
              <a:t>.</a:t>
            </a:r>
            <a:endParaRPr lang="en-US" altLang="en-US" sz="1900" b="0" dirty="0">
              <a:latin typeface="Liberation Sans" panose="020B0604020202020204" pitchFamily="34" charset="0"/>
            </a:endParaRPr>
          </a:p>
        </p:txBody>
      </p:sp>
      <p:sp>
        <p:nvSpPr>
          <p:cNvPr id="53267" name="Line 22"/>
          <p:cNvSpPr>
            <a:spLocks noChangeShapeType="1"/>
          </p:cNvSpPr>
          <p:nvPr/>
        </p:nvSpPr>
        <p:spPr bwMode="auto">
          <a:xfrm>
            <a:off x="6387152" y="2430440"/>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4" name="Rounded Rectangle 23"/>
          <p:cNvSpPr/>
          <p:nvPr/>
        </p:nvSpPr>
        <p:spPr bwMode="auto">
          <a:xfrm>
            <a:off x="2819400" y="375084"/>
            <a:ext cx="5943600" cy="77846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b="1" dirty="0">
                <a:solidFill>
                  <a:schemeClr val="accent3"/>
                </a:solidFill>
                <a:latin typeface="Liberation Sans" panose="020B0604020202020204" pitchFamily="34" charset="0"/>
              </a:rPr>
              <a:t>Gross Profit Rate and Profit Margin</a:t>
            </a:r>
          </a:p>
        </p:txBody>
      </p:sp>
      <p:sp>
        <p:nvSpPr>
          <p:cNvPr id="27" name="TextBox 26"/>
          <p:cNvSpPr txBox="1"/>
          <p:nvPr/>
        </p:nvSpPr>
        <p:spPr>
          <a:xfrm>
            <a:off x="228600" y="486540"/>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latin typeface="Liberation Sans" panose="020B0604020202020204" pitchFamily="34" charset="0"/>
              </a:rPr>
              <a:t>DO IT!</a:t>
            </a:r>
          </a:p>
        </p:txBody>
      </p:sp>
      <p:sp>
        <p:nvSpPr>
          <p:cNvPr id="15" name="Line 22"/>
          <p:cNvSpPr>
            <a:spLocks noChangeShapeType="1"/>
          </p:cNvSpPr>
          <p:nvPr/>
        </p:nvSpPr>
        <p:spPr bwMode="auto">
          <a:xfrm>
            <a:off x="6400800" y="3829336"/>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6" name="Line 22"/>
          <p:cNvSpPr>
            <a:spLocks noChangeShapeType="1"/>
          </p:cNvSpPr>
          <p:nvPr/>
        </p:nvSpPr>
        <p:spPr bwMode="auto">
          <a:xfrm>
            <a:off x="6400800" y="4188728"/>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7" name="Line 22"/>
          <p:cNvSpPr>
            <a:spLocks noChangeShapeType="1"/>
          </p:cNvSpPr>
          <p:nvPr/>
        </p:nvSpPr>
        <p:spPr bwMode="auto">
          <a:xfrm>
            <a:off x="6400800" y="4237632"/>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8" name="Line 22"/>
          <p:cNvSpPr>
            <a:spLocks noChangeShapeType="1"/>
          </p:cNvSpPr>
          <p:nvPr/>
        </p:nvSpPr>
        <p:spPr bwMode="auto">
          <a:xfrm>
            <a:off x="4849504" y="2430440"/>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9" name="Line 22"/>
          <p:cNvSpPr>
            <a:spLocks noChangeShapeType="1"/>
          </p:cNvSpPr>
          <p:nvPr/>
        </p:nvSpPr>
        <p:spPr bwMode="auto">
          <a:xfrm>
            <a:off x="4863152" y="3829336"/>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0" name="Line 22"/>
          <p:cNvSpPr>
            <a:spLocks noChangeShapeType="1"/>
          </p:cNvSpPr>
          <p:nvPr/>
        </p:nvSpPr>
        <p:spPr bwMode="auto">
          <a:xfrm>
            <a:off x="4863152" y="4188728"/>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1" name="Line 22"/>
          <p:cNvSpPr>
            <a:spLocks noChangeShapeType="1"/>
          </p:cNvSpPr>
          <p:nvPr/>
        </p:nvSpPr>
        <p:spPr bwMode="auto">
          <a:xfrm>
            <a:off x="4863152" y="4237632"/>
            <a:ext cx="944628"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3" name="Rectangle 2"/>
          <p:cNvSpPr/>
          <p:nvPr/>
        </p:nvSpPr>
        <p:spPr>
          <a:xfrm>
            <a:off x="638138" y="5375989"/>
            <a:ext cx="3191899" cy="384721"/>
          </a:xfrm>
          <a:prstGeom prst="rect">
            <a:avLst/>
          </a:prstGeom>
        </p:spPr>
        <p:txBody>
          <a:bodyPr wrap="none">
            <a:spAutoFit/>
          </a:bodyPr>
          <a:lstStyle/>
          <a:p>
            <a:r>
              <a:rPr lang="en-US" sz="1900" b="1" dirty="0">
                <a:latin typeface="Liberation Sans" panose="020B0604020202020204" pitchFamily="34" charset="0"/>
              </a:rPr>
              <a:t>$18,000 ÷ $80,000 = 22.5%</a:t>
            </a:r>
          </a:p>
        </p:txBody>
      </p:sp>
      <p:sp>
        <p:nvSpPr>
          <p:cNvPr id="33" name="Rectangle 32"/>
          <p:cNvSpPr/>
          <p:nvPr/>
        </p:nvSpPr>
        <p:spPr>
          <a:xfrm>
            <a:off x="4596746" y="5375989"/>
            <a:ext cx="3328155" cy="384721"/>
          </a:xfrm>
          <a:prstGeom prst="rect">
            <a:avLst/>
          </a:prstGeom>
        </p:spPr>
        <p:txBody>
          <a:bodyPr wrap="none">
            <a:spAutoFit/>
          </a:bodyPr>
          <a:lstStyle/>
          <a:p>
            <a:r>
              <a:rPr lang="en-US" sz="1900" b="1" dirty="0">
                <a:latin typeface="Liberation Sans" panose="020B0604020202020204" pitchFamily="34" charset="0"/>
              </a:rPr>
              <a:t>$20,000 ÷ $120,000 = 16.7%</a:t>
            </a:r>
          </a:p>
        </p:txBody>
      </p:sp>
      <p:sp>
        <p:nvSpPr>
          <p:cNvPr id="38" name="Rectangle 37"/>
          <p:cNvSpPr/>
          <p:nvPr/>
        </p:nvSpPr>
        <p:spPr>
          <a:xfrm>
            <a:off x="1845687" y="4918789"/>
            <a:ext cx="729688" cy="384721"/>
          </a:xfrm>
          <a:prstGeom prst="rect">
            <a:avLst/>
          </a:prstGeom>
        </p:spPr>
        <p:txBody>
          <a:bodyPr wrap="none">
            <a:spAutoFit/>
          </a:bodyPr>
          <a:lstStyle/>
          <a:p>
            <a:r>
              <a:rPr lang="en-US" sz="1900" b="1" u="sng" dirty="0">
                <a:latin typeface="Liberation Sans" panose="020B0604020202020204" pitchFamily="34" charset="0"/>
              </a:rPr>
              <a:t>2017</a:t>
            </a:r>
          </a:p>
        </p:txBody>
      </p:sp>
      <p:sp>
        <p:nvSpPr>
          <p:cNvPr id="39" name="Rectangle 38"/>
          <p:cNvSpPr/>
          <p:nvPr/>
        </p:nvSpPr>
        <p:spPr>
          <a:xfrm>
            <a:off x="5858585" y="4918789"/>
            <a:ext cx="729688" cy="384721"/>
          </a:xfrm>
          <a:prstGeom prst="rect">
            <a:avLst/>
          </a:prstGeom>
        </p:spPr>
        <p:txBody>
          <a:bodyPr wrap="none">
            <a:spAutoFit/>
          </a:bodyPr>
          <a:lstStyle/>
          <a:p>
            <a:r>
              <a:rPr lang="en-US" sz="1900" b="1" u="sng" dirty="0">
                <a:latin typeface="Liberation Sans" panose="020B0604020202020204" pitchFamily="34" charset="0"/>
              </a:rPr>
              <a:t>2016</a:t>
            </a:r>
          </a:p>
        </p:txBody>
      </p:sp>
      <p:sp>
        <p:nvSpPr>
          <p:cNvPr id="40" name="Isosceles Triangle 39"/>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41" name="TextBox 40"/>
          <p:cNvSpPr txBox="1"/>
          <p:nvPr/>
        </p:nvSpPr>
        <p:spPr>
          <a:xfrm>
            <a:off x="2169682" y="426570"/>
            <a:ext cx="554182"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6</a:t>
            </a:r>
          </a:p>
        </p:txBody>
      </p:sp>
      <p:cxnSp>
        <p:nvCxnSpPr>
          <p:cNvPr id="42" name="Straight Connector 41"/>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4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6 </a:t>
            </a:r>
          </a:p>
        </p:txBody>
      </p:sp>
    </p:spTree>
    <p:extLst>
      <p:ext uri="{BB962C8B-B14F-4D97-AF65-F5344CB8AC3E}">
        <p14:creationId xmlns:p14="http://schemas.microsoft.com/office/powerpoint/2010/main" val="19317891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609600" y="2170920"/>
            <a:ext cx="8077200" cy="420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accent2"/>
              </a:buClr>
              <a:buSzPct val="75000"/>
              <a:buFont typeface="Wingdings" pitchFamily="2" charset="2"/>
              <a:buChar char="l"/>
              <a:defRPr sz="2800" b="1">
                <a:solidFill>
                  <a:schemeClr val="bg2"/>
                </a:solidFill>
                <a:latin typeface="Arial" charset="0"/>
              </a:defRPr>
            </a:lvl1pPr>
            <a:lvl2pPr marL="11430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77165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34315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91465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37185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82905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28625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74345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marL="688975">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Record revenues when sales are made.</a:t>
            </a:r>
          </a:p>
          <a:p>
            <a:pPr marL="688975">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Do not record cost of merchandise sold on the date of sale. </a:t>
            </a:r>
          </a:p>
          <a:p>
            <a:pPr marL="688975">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Physical inventory count determines: </a:t>
            </a:r>
          </a:p>
          <a:p>
            <a:pPr marL="1384300" lvl="1" indent="-469900">
              <a:lnSpc>
                <a:spcPct val="125000"/>
              </a:lnSpc>
              <a:spcBef>
                <a:spcPts val="900"/>
              </a:spcBef>
              <a:buClr>
                <a:srgbClr val="CC0000"/>
              </a:buClr>
              <a:buSzPct val="80000"/>
              <a:buFont typeface="Arial" charset="0"/>
              <a:buChar char="►"/>
            </a:pPr>
            <a:r>
              <a:rPr lang="en-US" altLang="en-US" sz="2000" b="0" dirty="0">
                <a:solidFill>
                  <a:schemeClr val="tx1"/>
                </a:solidFill>
                <a:latin typeface="Liberation Sans" panose="020B0604020202020204" pitchFamily="34" charset="0"/>
              </a:rPr>
              <a:t>Cost of merchandise </a:t>
            </a:r>
            <a:r>
              <a:rPr lang="en-US" altLang="en-US" sz="2000" dirty="0">
                <a:solidFill>
                  <a:schemeClr val="tx1"/>
                </a:solidFill>
                <a:latin typeface="Liberation Sans" panose="020B0604020202020204" pitchFamily="34" charset="0"/>
              </a:rPr>
              <a:t>on hand</a:t>
            </a:r>
            <a:r>
              <a:rPr lang="en-US" altLang="en-US" sz="2000" b="0" dirty="0">
                <a:solidFill>
                  <a:schemeClr val="tx1"/>
                </a:solidFill>
                <a:latin typeface="Liberation Sans" panose="020B0604020202020204" pitchFamily="34" charset="0"/>
              </a:rPr>
              <a:t> and </a:t>
            </a:r>
          </a:p>
          <a:p>
            <a:pPr marL="1384300" lvl="1" indent="-469900">
              <a:lnSpc>
                <a:spcPct val="125000"/>
              </a:lnSpc>
              <a:spcBef>
                <a:spcPts val="900"/>
              </a:spcBef>
              <a:buClr>
                <a:srgbClr val="CC0000"/>
              </a:buClr>
              <a:buSzPct val="80000"/>
              <a:buFont typeface="Arial" charset="0"/>
              <a:buChar char="►"/>
            </a:pPr>
            <a:r>
              <a:rPr lang="en-US" altLang="en-US" sz="2000" b="0" dirty="0">
                <a:solidFill>
                  <a:schemeClr val="tx1"/>
                </a:solidFill>
                <a:latin typeface="Liberation Sans" panose="020B0604020202020204" pitchFamily="34" charset="0"/>
              </a:rPr>
              <a:t>Cost of merchandise </a:t>
            </a:r>
            <a:r>
              <a:rPr lang="en-US" altLang="en-US" sz="2000" dirty="0">
                <a:solidFill>
                  <a:schemeClr val="tx1"/>
                </a:solidFill>
                <a:latin typeface="Liberation Sans" panose="020B0604020202020204" pitchFamily="34" charset="0"/>
              </a:rPr>
              <a:t>sold</a:t>
            </a:r>
            <a:r>
              <a:rPr lang="en-US" altLang="en-US" sz="2000" b="0" dirty="0">
                <a:solidFill>
                  <a:schemeClr val="tx1"/>
                </a:solidFill>
                <a:latin typeface="Liberation Sans" panose="020B0604020202020204" pitchFamily="34" charset="0"/>
              </a:rPr>
              <a:t> during the period. </a:t>
            </a:r>
          </a:p>
          <a:p>
            <a:pPr marL="688975">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Record purchases in Purchases account. </a:t>
            </a:r>
          </a:p>
          <a:p>
            <a:pPr marL="688975">
              <a:lnSpc>
                <a:spcPct val="125000"/>
              </a:lnSpc>
              <a:spcBef>
                <a:spcPts val="1200"/>
              </a:spcBef>
              <a:buClr>
                <a:srgbClr val="CC0000"/>
              </a:buClr>
              <a:buSzPct val="80000"/>
              <a:buFont typeface="Wingdings" pitchFamily="2" charset="2"/>
              <a:buChar char="u"/>
            </a:pPr>
            <a:r>
              <a:rPr lang="en-US" altLang="en-US" sz="2100" b="0" dirty="0">
                <a:solidFill>
                  <a:schemeClr val="tx1"/>
                </a:solidFill>
                <a:latin typeface="Liberation Sans" panose="020B0604020202020204" pitchFamily="34" charset="0"/>
              </a:rPr>
              <a:t>Purchase returns and allowances, Purchase discounts, and Freight costs are recorded in separate accounts.</a:t>
            </a:r>
          </a:p>
        </p:txBody>
      </p:sp>
      <p:sp>
        <p:nvSpPr>
          <p:cNvPr id="59397" name="Text Box 10"/>
          <p:cNvSpPr txBox="1">
            <a:spLocks noChangeArrowheads="1"/>
          </p:cNvSpPr>
          <p:nvPr/>
        </p:nvSpPr>
        <p:spPr bwMode="auto">
          <a:xfrm>
            <a:off x="609600" y="1559733"/>
            <a:ext cx="82296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7429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Pct val="80000"/>
              <a:buFontTx/>
              <a:buNone/>
            </a:pPr>
            <a:r>
              <a:rPr lang="en-US" altLang="en-US" dirty="0">
                <a:solidFill>
                  <a:schemeClr val="tx2">
                    <a:lumMod val="50000"/>
                  </a:schemeClr>
                </a:solidFill>
                <a:latin typeface="Liberation Sans" panose="020B0604020202020204" pitchFamily="34" charset="0"/>
              </a:rPr>
              <a:t>RECORDING MERCHANDISE TRANSACTIONS</a:t>
            </a:r>
          </a:p>
        </p:txBody>
      </p:sp>
      <p:sp>
        <p:nvSpPr>
          <p:cNvPr id="7" name="Isosceles Triangle 6"/>
          <p:cNvSpPr/>
          <p:nvPr/>
        </p:nvSpPr>
        <p:spPr bwMode="auto">
          <a:xfrm rot="5400000">
            <a:off x="1917401" y="61606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956517" y="373163"/>
            <a:ext cx="5730283"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algn="l"/>
            <a:r>
              <a:rPr lang="en-US" sz="1900" b="1" dirty="0">
                <a:solidFill>
                  <a:schemeClr val="accent3"/>
                </a:solidFill>
                <a:latin typeface="Liberation Sans" panose="020B0604020202020204" pitchFamily="34" charset="0"/>
              </a:rPr>
              <a:t>APPENDIX 5A: Record purchases and sales of inventory under a periodic inventory system.</a:t>
            </a:r>
            <a:endParaRPr lang="en-US" sz="19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Box 9"/>
          <p:cNvSpPr txBox="1"/>
          <p:nvPr/>
        </p:nvSpPr>
        <p:spPr>
          <a:xfrm>
            <a:off x="2169680" y="426570"/>
            <a:ext cx="725919" cy="707886"/>
          </a:xfrm>
          <a:prstGeom prst="rect">
            <a:avLst/>
          </a:prstGeom>
          <a:noFill/>
        </p:spPr>
        <p:txBody>
          <a:bodyPr wrap="square" rtlCol="0">
            <a:spAutoFit/>
          </a:bodyPr>
          <a:lstStyle/>
          <a:p>
            <a:pPr algn="ctr"/>
            <a:r>
              <a:rPr lang="en-US" sz="4000" b="1" i="0" dirty="0">
                <a:solidFill>
                  <a:srgbClr val="CC0000"/>
                </a:solidFill>
                <a:effectLst/>
                <a:latin typeface="Liberation Sans" panose="020B0604020202020204" pitchFamily="34" charset="0"/>
              </a:rPr>
              <a:t>*7</a:t>
            </a:r>
          </a:p>
        </p:txBody>
      </p:sp>
      <p:cxnSp>
        <p:nvCxnSpPr>
          <p:cNvPr id="11" name="Straight Connector 10"/>
          <p:cNvCxnSpPr/>
          <p:nvPr/>
        </p:nvCxnSpPr>
        <p:spPr bwMode="auto">
          <a:xfrm>
            <a:off x="1905000" y="338012"/>
            <a:ext cx="0"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3"/>
          <p:cNvSpPr txBox="1">
            <a:spLocks noChangeArrowheads="1"/>
          </p:cNvSpPr>
          <p:nvPr/>
        </p:nvSpPr>
        <p:spPr bwMode="auto">
          <a:xfrm>
            <a:off x="609600" y="1752600"/>
            <a:ext cx="82296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On the basis of the sales invoice (Illustration 5-5) and receipt of the merchandise ordered from PW Audio Supply, Sauk Stereo records the $3,800 purchase as follows.</a:t>
            </a:r>
          </a:p>
        </p:txBody>
      </p:sp>
      <p:sp>
        <p:nvSpPr>
          <p:cNvPr id="990212" name="Text Box 4"/>
          <p:cNvSpPr txBox="1">
            <a:spLocks noChangeArrowheads="1"/>
          </p:cNvSpPr>
          <p:nvPr/>
        </p:nvSpPr>
        <p:spPr bwMode="auto">
          <a:xfrm>
            <a:off x="1828800" y="35131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745038"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74503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Purchases	3,800</a:t>
            </a:r>
          </a:p>
        </p:txBody>
      </p:sp>
      <p:sp>
        <p:nvSpPr>
          <p:cNvPr id="60422" name="Text Box 5"/>
          <p:cNvSpPr txBox="1">
            <a:spLocks noChangeArrowheads="1"/>
          </p:cNvSpPr>
          <p:nvPr/>
        </p:nvSpPr>
        <p:spPr bwMode="auto">
          <a:xfrm>
            <a:off x="609600" y="3513138"/>
            <a:ext cx="1524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4</a:t>
            </a:r>
          </a:p>
        </p:txBody>
      </p:sp>
      <p:sp>
        <p:nvSpPr>
          <p:cNvPr id="990214" name="Text Box 6"/>
          <p:cNvSpPr txBox="1">
            <a:spLocks noChangeArrowheads="1"/>
          </p:cNvSpPr>
          <p:nvPr/>
        </p:nvSpPr>
        <p:spPr bwMode="auto">
          <a:xfrm>
            <a:off x="1828800" y="40465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Payable  		3,800</a:t>
            </a: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RECORDING PURCHASE OF MERCHANDISE</a:t>
            </a:r>
          </a:p>
        </p:txBody>
      </p:sp>
      <p:sp>
        <p:nvSpPr>
          <p:cNvPr id="11"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0212"/>
                                        </p:tgtEl>
                                        <p:attrNameLst>
                                          <p:attrName>style.visibility</p:attrName>
                                        </p:attrNameLst>
                                      </p:cBhvr>
                                      <p:to>
                                        <p:strVal val="visible"/>
                                      </p:to>
                                    </p:set>
                                    <p:animEffect transition="in" filter="wipe(left)">
                                      <p:cBhvr>
                                        <p:cTn id="7" dur="500"/>
                                        <p:tgtEl>
                                          <p:spTgt spid="990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0214"/>
                                        </p:tgtEl>
                                        <p:attrNameLst>
                                          <p:attrName>style.visibility</p:attrName>
                                        </p:attrNameLst>
                                      </p:cBhvr>
                                      <p:to>
                                        <p:strVal val="visible"/>
                                      </p:to>
                                    </p:set>
                                    <p:animEffect transition="in" filter="wipe(left)">
                                      <p:cBhvr>
                                        <p:cTn id="12" dur="500"/>
                                        <p:tgtEl>
                                          <p:spTgt spid="99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2" grpId="0" autoUpdateAnimBg="0"/>
      <p:bldP spid="99021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4"/>
          <p:cNvSpPr txBox="1">
            <a:spLocks noChangeArrowheads="1"/>
          </p:cNvSpPr>
          <p:nvPr/>
        </p:nvSpPr>
        <p:spPr bwMode="auto">
          <a:xfrm>
            <a:off x="609600" y="1295400"/>
            <a:ext cx="79248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If Sauk pays Public Freight Company $150</a:t>
            </a:r>
          </a:p>
          <a:p>
            <a:pPr>
              <a:lnSpc>
                <a:spcPct val="125000"/>
              </a:lnSpc>
              <a:spcBef>
                <a:spcPct val="0"/>
              </a:spcBef>
              <a:buClrTx/>
              <a:buSzTx/>
              <a:buFontTx/>
              <a:buNone/>
            </a:pPr>
            <a:r>
              <a:rPr lang="en-US" altLang="en-US" sz="2300" b="0" dirty="0">
                <a:solidFill>
                  <a:schemeClr val="tx1"/>
                </a:solidFill>
                <a:latin typeface="Liberation Sans" panose="020B0604020202020204" pitchFamily="34" charset="0"/>
              </a:rPr>
              <a:t>for freight charges on its purchase from PW Audio Supply on May 6, the entry on Sauk’s books is:</a:t>
            </a:r>
          </a:p>
        </p:txBody>
      </p:sp>
      <p:sp>
        <p:nvSpPr>
          <p:cNvPr id="931845" name="Text Box 5"/>
          <p:cNvSpPr txBox="1">
            <a:spLocks noChangeArrowheads="1"/>
          </p:cNvSpPr>
          <p:nvPr/>
        </p:nvSpPr>
        <p:spPr bwMode="auto">
          <a:xfrm>
            <a:off x="1828800" y="30559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9149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9149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Freight-in (Transportation-in)</a:t>
            </a:r>
            <a:r>
              <a:rPr lang="en-US" altLang="en-US" sz="2300" b="0" dirty="0">
                <a:solidFill>
                  <a:schemeClr val="tx1"/>
                </a:solidFill>
                <a:latin typeface="Liberation Sans" panose="020B0604020202020204" pitchFamily="34" charset="0"/>
                <a:cs typeface="Arial" charset="0"/>
              </a:rPr>
              <a:t>	150</a:t>
            </a:r>
          </a:p>
        </p:txBody>
      </p:sp>
      <p:sp>
        <p:nvSpPr>
          <p:cNvPr id="61445" name="Text Box 6"/>
          <p:cNvSpPr txBox="1">
            <a:spLocks noChangeArrowheads="1"/>
          </p:cNvSpPr>
          <p:nvPr/>
        </p:nvSpPr>
        <p:spPr bwMode="auto">
          <a:xfrm>
            <a:off x="609600" y="3055938"/>
            <a:ext cx="1524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6</a:t>
            </a:r>
          </a:p>
        </p:txBody>
      </p:sp>
      <p:sp>
        <p:nvSpPr>
          <p:cNvPr id="931847" name="Text Box 7"/>
          <p:cNvSpPr txBox="1">
            <a:spLocks noChangeArrowheads="1"/>
          </p:cNvSpPr>
          <p:nvPr/>
        </p:nvSpPr>
        <p:spPr bwMode="auto">
          <a:xfrm>
            <a:off x="1828800" y="35893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Cash  		150</a:t>
            </a: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FREIGHT COSTS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845"/>
                                        </p:tgtEl>
                                        <p:attrNameLst>
                                          <p:attrName>style.visibility</p:attrName>
                                        </p:attrNameLst>
                                      </p:cBhvr>
                                      <p:to>
                                        <p:strVal val="visible"/>
                                      </p:to>
                                    </p:set>
                                    <p:animEffect transition="in" filter="wipe(left)">
                                      <p:cBhvr>
                                        <p:cTn id="7" dur="500"/>
                                        <p:tgtEl>
                                          <p:spTgt spid="931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1847"/>
                                        </p:tgtEl>
                                        <p:attrNameLst>
                                          <p:attrName>style.visibility</p:attrName>
                                        </p:attrNameLst>
                                      </p:cBhvr>
                                      <p:to>
                                        <p:strVal val="visible"/>
                                      </p:to>
                                    </p:set>
                                    <p:animEffect transition="in" filter="wipe(left)">
                                      <p:cBhvr>
                                        <p:cTn id="12" dur="500"/>
                                        <p:tgtEl>
                                          <p:spTgt spid="931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5" grpId="0" autoUpdateAnimBg="0"/>
      <p:bldP spid="93184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3" name="Text Box 5"/>
          <p:cNvSpPr txBox="1">
            <a:spLocks noChangeArrowheads="1"/>
          </p:cNvSpPr>
          <p:nvPr/>
        </p:nvSpPr>
        <p:spPr bwMode="auto">
          <a:xfrm>
            <a:off x="1828800" y="2897188"/>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9149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9149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rPr>
              <a:t>Accounts Payable</a:t>
            </a:r>
            <a:r>
              <a:rPr lang="en-US" altLang="en-US" sz="2200" b="0" dirty="0">
                <a:solidFill>
                  <a:schemeClr val="tx1"/>
                </a:solidFill>
                <a:latin typeface="Liberation Sans" panose="020B0604020202020204" pitchFamily="34" charset="0"/>
                <a:cs typeface="Arial" charset="0"/>
              </a:rPr>
              <a:t>	300</a:t>
            </a:r>
          </a:p>
        </p:txBody>
      </p:sp>
      <p:sp>
        <p:nvSpPr>
          <p:cNvPr id="62468" name="Text Box 6"/>
          <p:cNvSpPr txBox="1">
            <a:spLocks noChangeArrowheads="1"/>
          </p:cNvSpPr>
          <p:nvPr/>
        </p:nvSpPr>
        <p:spPr bwMode="auto">
          <a:xfrm>
            <a:off x="609600" y="2897188"/>
            <a:ext cx="15240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200" b="0" dirty="0">
                <a:solidFill>
                  <a:schemeClr val="tx1"/>
                </a:solidFill>
                <a:latin typeface="Liberation Sans" panose="020B0604020202020204" pitchFamily="34" charset="0"/>
                <a:cs typeface="Arial" charset="0"/>
              </a:rPr>
              <a:t>May 8</a:t>
            </a:r>
          </a:p>
        </p:txBody>
      </p:sp>
      <p:sp>
        <p:nvSpPr>
          <p:cNvPr id="933895" name="Text Box 7"/>
          <p:cNvSpPr txBox="1">
            <a:spLocks noChangeArrowheads="1"/>
          </p:cNvSpPr>
          <p:nvPr/>
        </p:nvSpPr>
        <p:spPr bwMode="auto">
          <a:xfrm>
            <a:off x="1828800" y="3430588"/>
            <a:ext cx="70104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marL="341313">
              <a:spcBef>
                <a:spcPct val="50000"/>
              </a:spcBef>
              <a:buClrTx/>
              <a:buSzTx/>
              <a:buFontTx/>
              <a:buNone/>
            </a:pPr>
            <a:r>
              <a:rPr lang="en-US" altLang="en-US" sz="2200" b="0" dirty="0">
                <a:solidFill>
                  <a:schemeClr val="tx1"/>
                </a:solidFill>
                <a:latin typeface="Liberation Sans" panose="020B0604020202020204" pitchFamily="34" charset="0"/>
              </a:rPr>
              <a:t>Purchase Returns and Allowances</a:t>
            </a:r>
            <a:r>
              <a:rPr lang="en-US" altLang="en-US" sz="2200" b="0" dirty="0">
                <a:solidFill>
                  <a:schemeClr val="tx1"/>
                </a:solidFill>
                <a:latin typeface="Liberation Sans" panose="020B0604020202020204" pitchFamily="34" charset="0"/>
                <a:cs typeface="Arial" charset="0"/>
              </a:rPr>
              <a:t> 		300</a:t>
            </a:r>
          </a:p>
        </p:txBody>
      </p:sp>
      <p:sp>
        <p:nvSpPr>
          <p:cNvPr id="62472" name="Text Box 13"/>
          <p:cNvSpPr txBox="1">
            <a:spLocks noChangeArrowheads="1"/>
          </p:cNvSpPr>
          <p:nvPr/>
        </p:nvSpPr>
        <p:spPr bwMode="auto">
          <a:xfrm>
            <a:off x="609600" y="1295400"/>
            <a:ext cx="79248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200" dirty="0">
                <a:solidFill>
                  <a:schemeClr val="tx1"/>
                </a:solidFill>
                <a:latin typeface="Liberation Sans" panose="020B0604020202020204" pitchFamily="34" charset="0"/>
              </a:rPr>
              <a:t>Illustration:</a:t>
            </a:r>
            <a:r>
              <a:rPr lang="en-US" altLang="en-US" sz="2200" b="0" dirty="0">
                <a:solidFill>
                  <a:schemeClr val="tx1"/>
                </a:solidFill>
                <a:latin typeface="Liberation Sans" panose="020B0604020202020204" pitchFamily="34" charset="0"/>
              </a:rPr>
              <a:t> Sauk Stereo returns $300 of goods to PW Audio Supply and prepares the following entry to recognize the return.</a:t>
            </a: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rgbClr val="CC0000"/>
                </a:solidFill>
                <a:latin typeface="Liberation Sans" panose="020B0604020202020204" pitchFamily="34" charset="0"/>
              </a:rPr>
              <a:t>Purchase Returns and Allowances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3893"/>
                                        </p:tgtEl>
                                        <p:attrNameLst>
                                          <p:attrName>style.visibility</p:attrName>
                                        </p:attrNameLst>
                                      </p:cBhvr>
                                      <p:to>
                                        <p:strVal val="visible"/>
                                      </p:to>
                                    </p:set>
                                    <p:animEffect transition="in" filter="wipe(left)">
                                      <p:cBhvr>
                                        <p:cTn id="7" dur="500"/>
                                        <p:tgtEl>
                                          <p:spTgt spid="933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3895"/>
                                        </p:tgtEl>
                                        <p:attrNameLst>
                                          <p:attrName>style.visibility</p:attrName>
                                        </p:attrNameLst>
                                      </p:cBhvr>
                                      <p:to>
                                        <p:strVal val="visible"/>
                                      </p:to>
                                    </p:set>
                                    <p:animEffect transition="in" filter="wipe(left)">
                                      <p:cBhvr>
                                        <p:cTn id="12" dur="500"/>
                                        <p:tgtEl>
                                          <p:spTgt spid="933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3" grpId="0" autoUpdateAnimBg="0"/>
      <p:bldP spid="93389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41" name="Text Box 5"/>
          <p:cNvSpPr txBox="1">
            <a:spLocks noChangeArrowheads="1"/>
          </p:cNvSpPr>
          <p:nvPr/>
        </p:nvSpPr>
        <p:spPr bwMode="auto">
          <a:xfrm>
            <a:off x="1905000" y="3314700"/>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9149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9149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Accounts Payable</a:t>
            </a:r>
            <a:r>
              <a:rPr lang="en-US" altLang="en-US" sz="2300" b="0" dirty="0">
                <a:solidFill>
                  <a:schemeClr val="tx1"/>
                </a:solidFill>
                <a:latin typeface="Liberation Sans" panose="020B0604020202020204" pitchFamily="34" charset="0"/>
                <a:cs typeface="Arial" charset="0"/>
              </a:rPr>
              <a:t>	3,500</a:t>
            </a:r>
          </a:p>
        </p:txBody>
      </p:sp>
      <p:sp>
        <p:nvSpPr>
          <p:cNvPr id="63492" name="Text Box 6"/>
          <p:cNvSpPr txBox="1">
            <a:spLocks noChangeArrowheads="1"/>
          </p:cNvSpPr>
          <p:nvPr/>
        </p:nvSpPr>
        <p:spPr bwMode="auto">
          <a:xfrm>
            <a:off x="609600" y="3314700"/>
            <a:ext cx="1524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14</a:t>
            </a:r>
          </a:p>
        </p:txBody>
      </p:sp>
      <p:sp>
        <p:nvSpPr>
          <p:cNvPr id="935943" name="Text Box 7"/>
          <p:cNvSpPr txBox="1">
            <a:spLocks noChangeArrowheads="1"/>
          </p:cNvSpPr>
          <p:nvPr/>
        </p:nvSpPr>
        <p:spPr bwMode="auto">
          <a:xfrm>
            <a:off x="1905000" y="3848100"/>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Purchase Discounts</a:t>
            </a:r>
            <a:r>
              <a:rPr lang="en-US" altLang="en-US" sz="2300" b="0" dirty="0">
                <a:solidFill>
                  <a:schemeClr val="tx1"/>
                </a:solidFill>
                <a:latin typeface="Liberation Sans" panose="020B0604020202020204" pitchFamily="34" charset="0"/>
                <a:cs typeface="Arial" charset="0"/>
              </a:rPr>
              <a:t> 		70</a:t>
            </a:r>
          </a:p>
        </p:txBody>
      </p:sp>
      <p:sp>
        <p:nvSpPr>
          <p:cNvPr id="935945" name="Text Box 9"/>
          <p:cNvSpPr txBox="1">
            <a:spLocks noChangeArrowheads="1"/>
          </p:cNvSpPr>
          <p:nvPr/>
        </p:nvSpPr>
        <p:spPr bwMode="auto">
          <a:xfrm>
            <a:off x="1905000" y="43513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Cash	</a:t>
            </a:r>
            <a:r>
              <a:rPr lang="en-US" altLang="en-US" sz="2300" b="0" dirty="0">
                <a:solidFill>
                  <a:schemeClr val="tx1"/>
                </a:solidFill>
                <a:latin typeface="Liberation Sans" panose="020B0604020202020204" pitchFamily="34" charset="0"/>
                <a:cs typeface="Arial" charset="0"/>
              </a:rPr>
              <a:t> 	3,430</a:t>
            </a:r>
          </a:p>
        </p:txBody>
      </p:sp>
      <p:sp>
        <p:nvSpPr>
          <p:cNvPr id="63497" name="Text Box 13"/>
          <p:cNvSpPr txBox="1">
            <a:spLocks noChangeArrowheads="1"/>
          </p:cNvSpPr>
          <p:nvPr/>
        </p:nvSpPr>
        <p:spPr bwMode="auto">
          <a:xfrm>
            <a:off x="609600" y="1295400"/>
            <a:ext cx="7924800" cy="181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On May 14 Sauk Stereo pays the balance due on account to PW Audio Supply, taking the 2% cash discount allowed by PW Audio for payment within 10 days. Sauk Stereo records the payment and discount as follows.</a:t>
            </a: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rgbClr val="CC0000"/>
                </a:solidFill>
                <a:latin typeface="Liberation Sans" panose="020B0604020202020204" pitchFamily="34" charset="0"/>
              </a:rPr>
              <a:t>Purchase Discounts</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animEffect transition="in" filter="wipe(left)">
                                      <p:cBhvr>
                                        <p:cTn id="7" dur="500"/>
                                        <p:tgtEl>
                                          <p:spTgt spid="935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5943"/>
                                        </p:tgtEl>
                                        <p:attrNameLst>
                                          <p:attrName>style.visibility</p:attrName>
                                        </p:attrNameLst>
                                      </p:cBhvr>
                                      <p:to>
                                        <p:strVal val="visible"/>
                                      </p:to>
                                    </p:set>
                                    <p:animEffect transition="in" filter="wipe(left)">
                                      <p:cBhvr>
                                        <p:cTn id="12" dur="500"/>
                                        <p:tgtEl>
                                          <p:spTgt spid="935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5945"/>
                                        </p:tgtEl>
                                        <p:attrNameLst>
                                          <p:attrName>style.visibility</p:attrName>
                                        </p:attrNameLst>
                                      </p:cBhvr>
                                      <p:to>
                                        <p:strVal val="visible"/>
                                      </p:to>
                                    </p:set>
                                    <p:animEffect transition="in" filter="wipe(left)">
                                      <p:cBhvr>
                                        <p:cTn id="17" dur="500"/>
                                        <p:tgtEl>
                                          <p:spTgt spid="935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1" grpId="0" autoUpdateAnimBg="0"/>
      <p:bldP spid="935943" grpId="0" autoUpdateAnimBg="0"/>
      <p:bldP spid="93594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04" y="1322696"/>
            <a:ext cx="7345696" cy="413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7"/>
          <p:cNvSpPr>
            <a:spLocks noChangeArrowheads="1"/>
          </p:cNvSpPr>
          <p:nvPr/>
        </p:nvSpPr>
        <p:spPr bwMode="auto">
          <a:xfrm>
            <a:off x="838200" y="5569803"/>
            <a:ext cx="7391400" cy="830997"/>
          </a:xfrm>
          <a:prstGeom prst="rect">
            <a:avLst/>
          </a:prstGeom>
          <a:noFill/>
          <a:ln>
            <a:noFill/>
          </a:ln>
          <a:effectLst/>
          <a:extLst>
            <a:ext uri="{909E8E84-426E-40DD-AFC4-6F175D3DCCD1}">
              <a14:hiddenFill xmlns:a14="http://schemas.microsoft.com/office/drawing/2010/main">
                <a:solidFill>
                  <a:srgbClr val="FAEFB6"/>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lnSpc>
                <a:spcPct val="120000"/>
              </a:lnSpc>
            </a:pPr>
            <a:r>
              <a:rPr lang="en-US" altLang="en-US" dirty="0">
                <a:latin typeface="Liberation Sans" panose="020B0604020202020204" pitchFamily="34" charset="0"/>
              </a:rPr>
              <a:t>Companies use either a </a:t>
            </a:r>
            <a:r>
              <a:rPr lang="en-US" altLang="en-US" b="1" dirty="0">
                <a:latin typeface="Liberation Sans" panose="020B0604020202020204" pitchFamily="34" charset="0"/>
              </a:rPr>
              <a:t>perpetual inventory system </a:t>
            </a:r>
            <a:r>
              <a:rPr lang="en-US" altLang="en-US" dirty="0">
                <a:latin typeface="Liberation Sans" panose="020B0604020202020204" pitchFamily="34" charset="0"/>
              </a:rPr>
              <a:t>or a </a:t>
            </a:r>
            <a:r>
              <a:rPr lang="en-US" altLang="en-US" b="1" dirty="0">
                <a:latin typeface="Liberation Sans" panose="020B0604020202020204" pitchFamily="34" charset="0"/>
              </a:rPr>
              <a:t>periodic inventory system</a:t>
            </a:r>
            <a:r>
              <a:rPr lang="en-US" altLang="en-US" dirty="0">
                <a:latin typeface="Liberation Sans" panose="020B0604020202020204" pitchFamily="34" charset="0"/>
              </a:rPr>
              <a:t> to account for inventory.</a:t>
            </a:r>
          </a:p>
        </p:txBody>
      </p:sp>
      <p:sp>
        <p:nvSpPr>
          <p:cNvPr id="10" name="Rectangle 2"/>
          <p:cNvSpPr>
            <a:spLocks noChangeArrowheads="1"/>
          </p:cNvSpPr>
          <p:nvPr/>
        </p:nvSpPr>
        <p:spPr bwMode="auto">
          <a:xfrm>
            <a:off x="609600" y="304800"/>
            <a:ext cx="5257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FLOW OF COSTS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9223" name="Text Box 15"/>
          <p:cNvSpPr txBox="1">
            <a:spLocks noChangeArrowheads="1"/>
          </p:cNvSpPr>
          <p:nvPr/>
        </p:nvSpPr>
        <p:spPr bwMode="auto">
          <a:xfrm>
            <a:off x="6678304" y="839423"/>
            <a:ext cx="1600200" cy="461665"/>
          </a:xfrm>
          <a:prstGeom prst="rect">
            <a:avLst/>
          </a:prstGeom>
          <a:solidFill>
            <a:schemeClr val="accent3"/>
          </a:solidFill>
          <a:ln>
            <a:noFill/>
          </a:ln>
          <a:effectLst/>
        </p:spPr>
        <p:txBody>
          <a:bodyPr wrap="square">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r>
              <a:rPr lang="en-US" altLang="en-US" sz="1200" b="1" dirty="0">
                <a:latin typeface="Liberation Sans" panose="020B0604020202020204" pitchFamily="34" charset="0"/>
              </a:rPr>
              <a:t>ILLUSTRATION 5-3</a:t>
            </a:r>
          </a:p>
          <a:p>
            <a:pPr algn="l"/>
            <a:r>
              <a:rPr lang="en-US" altLang="en-US" sz="1200" dirty="0">
                <a:latin typeface="Liberation Sans" panose="020B0604020202020204" pitchFamily="34" charset="0"/>
              </a:rPr>
              <a:t>Flow of costs</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1 </a:t>
            </a: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2"/>
          <p:cNvSpPr txBox="1">
            <a:spLocks noChangeArrowheads="1"/>
          </p:cNvSpPr>
          <p:nvPr/>
        </p:nvSpPr>
        <p:spPr bwMode="auto">
          <a:xfrm>
            <a:off x="609600" y="4419600"/>
            <a:ext cx="7543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Comic Sans MS" pitchFamily="66" charset="0"/>
              </a:defRPr>
            </a:lvl1pPr>
            <a:lvl2pPr marL="742950" indent="-285750">
              <a:defRPr sz="2000">
                <a:solidFill>
                  <a:schemeClr val="tx1"/>
                </a:solidFill>
                <a:latin typeface="Comic Sans MS" pitchFamily="66" charset="0"/>
              </a:defRPr>
            </a:lvl2pPr>
            <a:lvl3pPr marL="1143000" indent="-228600">
              <a:defRPr sz="2000">
                <a:solidFill>
                  <a:schemeClr val="tx1"/>
                </a:solidFill>
                <a:latin typeface="Comic Sans MS" pitchFamily="66" charset="0"/>
              </a:defRPr>
            </a:lvl3pPr>
            <a:lvl4pPr marL="1600200" indent="-228600">
              <a:defRPr sz="2000">
                <a:solidFill>
                  <a:schemeClr val="tx1"/>
                </a:solidFill>
                <a:latin typeface="Comic Sans MS" pitchFamily="66" charset="0"/>
              </a:defRPr>
            </a:lvl4pPr>
            <a:lvl5pPr marL="2057400" indent="-228600">
              <a:defRPr sz="2000">
                <a:solidFill>
                  <a:schemeClr val="tx1"/>
                </a:solidFill>
                <a:latin typeface="Comic Sans MS" pitchFamily="66" charset="0"/>
              </a:defRPr>
            </a:lvl5pPr>
            <a:lvl6pPr marL="2514600" indent="-228600" algn="ctr" eaLnBrk="0" fontAlgn="base" hangingPunct="0">
              <a:spcBef>
                <a:spcPct val="0"/>
              </a:spcBef>
              <a:spcAft>
                <a:spcPct val="0"/>
              </a:spcAft>
              <a:defRPr sz="2000">
                <a:solidFill>
                  <a:schemeClr val="tx1"/>
                </a:solidFill>
                <a:latin typeface="Comic Sans MS" pitchFamily="66" charset="0"/>
              </a:defRPr>
            </a:lvl6pPr>
            <a:lvl7pPr marL="2971800" indent="-228600" algn="ctr" eaLnBrk="0" fontAlgn="base" hangingPunct="0">
              <a:spcBef>
                <a:spcPct val="0"/>
              </a:spcBef>
              <a:spcAft>
                <a:spcPct val="0"/>
              </a:spcAft>
              <a:defRPr sz="2000">
                <a:solidFill>
                  <a:schemeClr val="tx1"/>
                </a:solidFill>
                <a:latin typeface="Comic Sans MS" pitchFamily="66" charset="0"/>
              </a:defRPr>
            </a:lvl7pPr>
            <a:lvl8pPr marL="3429000" indent="-228600" algn="ctr" eaLnBrk="0" fontAlgn="base" hangingPunct="0">
              <a:spcBef>
                <a:spcPct val="0"/>
              </a:spcBef>
              <a:spcAft>
                <a:spcPct val="0"/>
              </a:spcAft>
              <a:defRPr sz="2000">
                <a:solidFill>
                  <a:schemeClr val="tx1"/>
                </a:solidFill>
                <a:latin typeface="Comic Sans MS" pitchFamily="66" charset="0"/>
              </a:defRPr>
            </a:lvl8pPr>
            <a:lvl9pPr marL="3886200" indent="-228600" algn="ctr" eaLnBrk="0" fontAlgn="base" hangingPunct="0">
              <a:spcBef>
                <a:spcPct val="0"/>
              </a:spcBef>
              <a:spcAft>
                <a:spcPct val="0"/>
              </a:spcAft>
              <a:defRPr sz="2000">
                <a:solidFill>
                  <a:schemeClr val="tx1"/>
                </a:solidFill>
                <a:latin typeface="Comic Sans MS" pitchFamily="66" charset="0"/>
              </a:defRPr>
            </a:lvl9pPr>
          </a:lstStyle>
          <a:p>
            <a:pPr algn="l">
              <a:lnSpc>
                <a:spcPct val="125000"/>
              </a:lnSpc>
              <a:spcBef>
                <a:spcPct val="50000"/>
              </a:spcBef>
            </a:pPr>
            <a:r>
              <a:rPr lang="en-US" altLang="en-US" sz="2100" dirty="0">
                <a:latin typeface="Liberation Sans" panose="020B0604020202020204" pitchFamily="34" charset="0"/>
              </a:rPr>
              <a:t>No entry is recorded for </a:t>
            </a:r>
            <a:r>
              <a:rPr lang="en-US" altLang="en-US" sz="2100" b="1" dirty="0">
                <a:latin typeface="Liberation Sans" panose="020B0604020202020204" pitchFamily="34" charset="0"/>
              </a:rPr>
              <a:t>cost of goods sold </a:t>
            </a:r>
            <a:r>
              <a:rPr lang="en-US" altLang="en-US" sz="2100" dirty="0">
                <a:latin typeface="Liberation Sans" panose="020B0604020202020204" pitchFamily="34" charset="0"/>
              </a:rPr>
              <a:t>at the time of the sale under a periodic system.</a:t>
            </a:r>
          </a:p>
        </p:txBody>
      </p:sp>
      <p:sp>
        <p:nvSpPr>
          <p:cNvPr id="64516" name="Text Box 5"/>
          <p:cNvSpPr txBox="1">
            <a:spLocks noChangeArrowheads="1"/>
          </p:cNvSpPr>
          <p:nvPr/>
        </p:nvSpPr>
        <p:spPr bwMode="auto">
          <a:xfrm>
            <a:off x="609600" y="1295400"/>
            <a:ext cx="8153400" cy="137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PW Audio Supply, records the sale of $3,800 of merchandise to Sauk Stereo on May 4 (sales invoice No. 731, Illustration 5-5) as follows.</a:t>
            </a:r>
          </a:p>
        </p:txBody>
      </p:sp>
      <p:sp>
        <p:nvSpPr>
          <p:cNvPr id="937990" name="Text Box 6"/>
          <p:cNvSpPr txBox="1">
            <a:spLocks noChangeArrowheads="1"/>
          </p:cNvSpPr>
          <p:nvPr/>
        </p:nvSpPr>
        <p:spPr bwMode="auto">
          <a:xfrm>
            <a:off x="1905000" y="2925763"/>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745038"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745038"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745038"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74503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3,800</a:t>
            </a:r>
          </a:p>
        </p:txBody>
      </p:sp>
      <p:sp>
        <p:nvSpPr>
          <p:cNvPr id="64518" name="Text Box 7"/>
          <p:cNvSpPr txBox="1">
            <a:spLocks noChangeArrowheads="1"/>
          </p:cNvSpPr>
          <p:nvPr/>
        </p:nvSpPr>
        <p:spPr bwMode="auto">
          <a:xfrm>
            <a:off x="609600" y="2925763"/>
            <a:ext cx="1524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4</a:t>
            </a:r>
          </a:p>
        </p:txBody>
      </p:sp>
      <p:sp>
        <p:nvSpPr>
          <p:cNvPr id="937992" name="Text Box 8"/>
          <p:cNvSpPr txBox="1">
            <a:spLocks noChangeArrowheads="1"/>
          </p:cNvSpPr>
          <p:nvPr/>
        </p:nvSpPr>
        <p:spPr bwMode="auto">
          <a:xfrm>
            <a:off x="1905000" y="3459163"/>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Revenue  		3,800</a:t>
            </a: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tx2">
                    <a:lumMod val="50000"/>
                  </a:schemeClr>
                </a:solidFill>
                <a:latin typeface="Liberation Sans" panose="020B0604020202020204" pitchFamily="34" charset="0"/>
              </a:rPr>
              <a:t>RECORDING SALES OF MERCHANDISE</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7990"/>
                                        </p:tgtEl>
                                        <p:attrNameLst>
                                          <p:attrName>style.visibility</p:attrName>
                                        </p:attrNameLst>
                                      </p:cBhvr>
                                      <p:to>
                                        <p:strVal val="visible"/>
                                      </p:to>
                                    </p:set>
                                    <p:animEffect transition="in" filter="wipe(left)">
                                      <p:cBhvr>
                                        <p:cTn id="7" dur="500"/>
                                        <p:tgtEl>
                                          <p:spTgt spid="937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7992"/>
                                        </p:tgtEl>
                                        <p:attrNameLst>
                                          <p:attrName>style.visibility</p:attrName>
                                        </p:attrNameLst>
                                      </p:cBhvr>
                                      <p:to>
                                        <p:strVal val="visible"/>
                                      </p:to>
                                    </p:set>
                                    <p:animEffect transition="in" filter="wipe(left)">
                                      <p:cBhvr>
                                        <p:cTn id="12"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0" grpId="0" autoUpdateAnimBg="0"/>
      <p:bldP spid="93799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609600" y="1295400"/>
            <a:ext cx="8001000" cy="137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a:t>
            </a:r>
            <a:r>
              <a:rPr lang="en-US" altLang="en-US" sz="2300" b="0" dirty="0">
                <a:solidFill>
                  <a:schemeClr val="tx1"/>
                </a:solidFill>
                <a:latin typeface="Liberation Sans" panose="020B0604020202020204" pitchFamily="34" charset="0"/>
              </a:rPr>
              <a:t> To record the returned goods received from Sauk Stereo on May 8, PW Audio Supply records the $300 sales return as follows.</a:t>
            </a:r>
          </a:p>
        </p:txBody>
      </p:sp>
      <p:sp>
        <p:nvSpPr>
          <p:cNvPr id="940036" name="Text Box 4"/>
          <p:cNvSpPr txBox="1">
            <a:spLocks noChangeArrowheads="1"/>
          </p:cNvSpPr>
          <p:nvPr/>
        </p:nvSpPr>
        <p:spPr bwMode="auto">
          <a:xfrm>
            <a:off x="1905000" y="2949575"/>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9149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9149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9149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9149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Sales Returns and Allowances</a:t>
            </a:r>
            <a:r>
              <a:rPr lang="en-US" altLang="en-US" sz="2300" b="0" dirty="0">
                <a:solidFill>
                  <a:schemeClr val="tx1"/>
                </a:solidFill>
                <a:latin typeface="Liberation Sans" panose="020B0604020202020204" pitchFamily="34" charset="0"/>
                <a:cs typeface="Arial" charset="0"/>
              </a:rPr>
              <a:t>	300</a:t>
            </a:r>
          </a:p>
        </p:txBody>
      </p:sp>
      <p:sp>
        <p:nvSpPr>
          <p:cNvPr id="65541" name="Text Box 5"/>
          <p:cNvSpPr txBox="1">
            <a:spLocks noChangeArrowheads="1"/>
          </p:cNvSpPr>
          <p:nvPr/>
        </p:nvSpPr>
        <p:spPr bwMode="auto">
          <a:xfrm>
            <a:off x="609600" y="2949575"/>
            <a:ext cx="1524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8</a:t>
            </a:r>
          </a:p>
        </p:txBody>
      </p:sp>
      <p:sp>
        <p:nvSpPr>
          <p:cNvPr id="940038" name="Text Box 6"/>
          <p:cNvSpPr txBox="1">
            <a:spLocks noChangeArrowheads="1"/>
          </p:cNvSpPr>
          <p:nvPr/>
        </p:nvSpPr>
        <p:spPr bwMode="auto">
          <a:xfrm>
            <a:off x="1905000" y="3513138"/>
            <a:ext cx="64008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745038" algn="r"/>
                <a:tab pos="6110288"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745038" algn="r"/>
                <a:tab pos="6110288"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745038" algn="r"/>
                <a:tab pos="6110288"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745038" algn="r"/>
                <a:tab pos="6110288"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rPr>
              <a:t>Accounts Receivable</a:t>
            </a:r>
            <a:r>
              <a:rPr lang="en-US" altLang="en-US" sz="2300" b="0" dirty="0">
                <a:solidFill>
                  <a:schemeClr val="tx1"/>
                </a:solidFill>
                <a:latin typeface="Liberation Sans" panose="020B0604020202020204" pitchFamily="34" charset="0"/>
                <a:cs typeface="Arial" charset="0"/>
              </a:rPr>
              <a:t> 		300</a:t>
            </a: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rgbClr val="CC0000"/>
                </a:solidFill>
                <a:latin typeface="Liberation Sans" panose="020B0604020202020204" pitchFamily="34" charset="0"/>
              </a:rPr>
              <a:t>Sales Returns and Allowances</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0036"/>
                                        </p:tgtEl>
                                        <p:attrNameLst>
                                          <p:attrName>style.visibility</p:attrName>
                                        </p:attrNameLst>
                                      </p:cBhvr>
                                      <p:to>
                                        <p:strVal val="visible"/>
                                      </p:to>
                                    </p:set>
                                    <p:animEffect transition="in" filter="wipe(left)">
                                      <p:cBhvr>
                                        <p:cTn id="7" dur="500"/>
                                        <p:tgtEl>
                                          <p:spTgt spid="940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0038"/>
                                        </p:tgtEl>
                                        <p:attrNameLst>
                                          <p:attrName>style.visibility</p:attrName>
                                        </p:attrNameLst>
                                      </p:cBhvr>
                                      <p:to>
                                        <p:strVal val="visible"/>
                                      </p:to>
                                    </p:set>
                                    <p:animEffect transition="in" filter="wipe(left)">
                                      <p:cBhvr>
                                        <p:cTn id="12" dur="500"/>
                                        <p:tgtEl>
                                          <p:spTgt spid="940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6" grpId="0" autoUpdateAnimBg="0"/>
      <p:bldP spid="940038"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6" name="Text Box 6"/>
          <p:cNvSpPr txBox="1">
            <a:spLocks noChangeArrowheads="1"/>
          </p:cNvSpPr>
          <p:nvPr/>
        </p:nvSpPr>
        <p:spPr bwMode="auto">
          <a:xfrm>
            <a:off x="1981200" y="3290888"/>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Cash	3,430</a:t>
            </a:r>
          </a:p>
        </p:txBody>
      </p:sp>
      <p:sp>
        <p:nvSpPr>
          <p:cNvPr id="66564" name="Text Box 7"/>
          <p:cNvSpPr txBox="1">
            <a:spLocks noChangeArrowheads="1"/>
          </p:cNvSpPr>
          <p:nvPr/>
        </p:nvSpPr>
        <p:spPr bwMode="auto">
          <a:xfrm>
            <a:off x="609600" y="3290888"/>
            <a:ext cx="11430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May 14</a:t>
            </a:r>
          </a:p>
        </p:txBody>
      </p:sp>
      <p:sp>
        <p:nvSpPr>
          <p:cNvPr id="942088" name="Text Box 8"/>
          <p:cNvSpPr txBox="1">
            <a:spLocks noChangeArrowheads="1"/>
          </p:cNvSpPr>
          <p:nvPr/>
        </p:nvSpPr>
        <p:spPr bwMode="auto">
          <a:xfrm>
            <a:off x="1981200" y="4373563"/>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spcBef>
                <a:spcPct val="20000"/>
              </a:spcBef>
              <a:buClr>
                <a:schemeClr val="accent2"/>
              </a:buClr>
              <a:buSzPct val="75000"/>
              <a:buFont typeface="Wingdings" pitchFamily="2" charset="2"/>
              <a:buChar char="l"/>
              <a:tabLst>
                <a:tab pos="4862513" algn="r"/>
                <a:tab pos="5715000" algn="r"/>
              </a:tabLst>
              <a:defRPr sz="2800" b="1">
                <a:solidFill>
                  <a:schemeClr val="bg2"/>
                </a:solidFill>
                <a:latin typeface="Arial" charset="0"/>
              </a:defRPr>
            </a:lvl1pPr>
            <a:lvl2pPr marL="1146175" indent="-457200" algn="l">
              <a:spcBef>
                <a:spcPct val="20000"/>
              </a:spcBef>
              <a:buClr>
                <a:schemeClr val="accent2"/>
              </a:buClr>
              <a:buSzPct val="75000"/>
              <a:buFont typeface="Wingdings" pitchFamily="2" charset="2"/>
              <a:buChar char="l"/>
              <a:tabLst>
                <a:tab pos="4862513" algn="r"/>
                <a:tab pos="5715000" algn="r"/>
              </a:tabLst>
              <a:defRPr sz="2400" b="1">
                <a:solidFill>
                  <a:schemeClr val="bg2"/>
                </a:solidFill>
                <a:latin typeface="Arial" charset="0"/>
              </a:defRPr>
            </a:lvl2pPr>
            <a:lvl3pPr marL="17176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3pPr>
            <a:lvl4pPr marL="22891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4pPr>
            <a:lvl5pPr marL="2860675" indent="-457200" algn="l">
              <a:spcBef>
                <a:spcPct val="20000"/>
              </a:spcBef>
              <a:buClr>
                <a:schemeClr val="accent2"/>
              </a:buClr>
              <a:buSzPct val="75000"/>
              <a:buFont typeface="Wingdings" pitchFamily="2" charset="2"/>
              <a:buChar char="l"/>
              <a:tabLst>
                <a:tab pos="4862513" algn="r"/>
                <a:tab pos="5715000" algn="r"/>
              </a:tabLst>
              <a:defRPr sz="2000" b="1">
                <a:solidFill>
                  <a:schemeClr val="bg2"/>
                </a:solidFill>
                <a:latin typeface="Arial" charset="0"/>
              </a:defRPr>
            </a:lvl5pPr>
            <a:lvl6pPr marL="33178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6pPr>
            <a:lvl7pPr marL="37750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7pPr>
            <a:lvl8pPr marL="42322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8pPr>
            <a:lvl9pPr marL="4689475" indent="-457200" eaLnBrk="0" fontAlgn="base" hangingPunct="0">
              <a:spcBef>
                <a:spcPct val="20000"/>
              </a:spcBef>
              <a:spcAft>
                <a:spcPct val="0"/>
              </a:spcAft>
              <a:buClr>
                <a:schemeClr val="accent2"/>
              </a:buClr>
              <a:buSzPct val="75000"/>
              <a:buFont typeface="Wingdings" pitchFamily="2" charset="2"/>
              <a:buChar char="l"/>
              <a:tabLst>
                <a:tab pos="4862513" algn="r"/>
                <a:tab pos="5715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Accounts Receivable		3,500</a:t>
            </a:r>
          </a:p>
        </p:txBody>
      </p:sp>
      <p:sp>
        <p:nvSpPr>
          <p:cNvPr id="942089" name="Text Box 9"/>
          <p:cNvSpPr txBox="1">
            <a:spLocks noChangeArrowheads="1"/>
          </p:cNvSpPr>
          <p:nvPr/>
        </p:nvSpPr>
        <p:spPr bwMode="auto">
          <a:xfrm>
            <a:off x="1981200" y="3841750"/>
            <a:ext cx="6553200" cy="4462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tabLst>
                <a:tab pos="4572000" algn="r"/>
              </a:tabLst>
              <a:defRPr sz="2800" b="1">
                <a:solidFill>
                  <a:schemeClr val="bg2"/>
                </a:solidFill>
                <a:latin typeface="Arial" charset="0"/>
              </a:defRPr>
            </a:lvl1pPr>
            <a:lvl2pPr marL="1028700" indent="-457200" algn="l">
              <a:spcBef>
                <a:spcPct val="20000"/>
              </a:spcBef>
              <a:buClr>
                <a:schemeClr val="accent2"/>
              </a:buClr>
              <a:buSzPct val="75000"/>
              <a:buFont typeface="Wingdings" pitchFamily="2" charset="2"/>
              <a:buChar char="l"/>
              <a:tabLst>
                <a:tab pos="4572000" algn="r"/>
              </a:tabLst>
              <a:defRPr sz="2400" b="1">
                <a:solidFill>
                  <a:schemeClr val="bg2"/>
                </a:solidFill>
                <a:latin typeface="Arial" charset="0"/>
              </a:defRPr>
            </a:lvl2pPr>
            <a:lvl3pPr marL="1600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3pPr>
            <a:lvl4pPr marL="21717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4pPr>
            <a:lvl5pPr marL="2743200" indent="-457200" algn="l">
              <a:spcBef>
                <a:spcPct val="20000"/>
              </a:spcBef>
              <a:buClr>
                <a:schemeClr val="accent2"/>
              </a:buClr>
              <a:buSzPct val="75000"/>
              <a:buFont typeface="Wingdings" pitchFamily="2" charset="2"/>
              <a:buChar char="l"/>
              <a:tabLst>
                <a:tab pos="4572000" algn="r"/>
              </a:tabLst>
              <a:defRPr sz="2000" b="1">
                <a:solidFill>
                  <a:schemeClr val="bg2"/>
                </a:solidFill>
                <a:latin typeface="Arial" charset="0"/>
              </a:defRPr>
            </a:lvl5pPr>
            <a:lvl6pPr marL="32004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6pPr>
            <a:lvl7pPr marL="36576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7pPr>
            <a:lvl8pPr marL="41148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8pPr>
            <a:lvl9pPr marL="4572000" indent="-457200" eaLnBrk="0" fontAlgn="base" hangingPunct="0">
              <a:spcBef>
                <a:spcPct val="20000"/>
              </a:spcBef>
              <a:spcAft>
                <a:spcPct val="0"/>
              </a:spcAft>
              <a:buClr>
                <a:schemeClr val="accent2"/>
              </a:buClr>
              <a:buSzPct val="75000"/>
              <a:buFont typeface="Wingdings" pitchFamily="2" charset="2"/>
              <a:buChar char="l"/>
              <a:tabLst>
                <a:tab pos="4572000" algn="r"/>
              </a:tabLst>
              <a:defRPr sz="2000" b="1">
                <a:solidFill>
                  <a:schemeClr val="bg2"/>
                </a:solidFill>
                <a:latin typeface="Arial" charset="0"/>
              </a:defRPr>
            </a:lvl9pPr>
          </a:lstStyle>
          <a:p>
            <a:pPr>
              <a:spcBef>
                <a:spcPct val="50000"/>
              </a:spcBef>
              <a:buClrTx/>
              <a:buSzTx/>
              <a:buFontTx/>
              <a:buNone/>
            </a:pPr>
            <a:r>
              <a:rPr lang="en-US" altLang="en-US" sz="2300" b="0" dirty="0">
                <a:solidFill>
                  <a:schemeClr val="tx1"/>
                </a:solidFill>
                <a:latin typeface="Liberation Sans" panose="020B0604020202020204" pitchFamily="34" charset="0"/>
                <a:cs typeface="Arial" charset="0"/>
              </a:rPr>
              <a:t>Sales Discounts	70</a:t>
            </a:r>
          </a:p>
        </p:txBody>
      </p:sp>
      <p:sp>
        <p:nvSpPr>
          <p:cNvPr id="66570" name="Text Box 21"/>
          <p:cNvSpPr txBox="1">
            <a:spLocks noChangeArrowheads="1"/>
          </p:cNvSpPr>
          <p:nvPr/>
        </p:nvSpPr>
        <p:spPr bwMode="auto">
          <a:xfrm>
            <a:off x="609600" y="1295400"/>
            <a:ext cx="8001000" cy="181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92150" indent="-457200" algn="l">
              <a:spcBef>
                <a:spcPct val="20000"/>
              </a:spcBef>
              <a:buClr>
                <a:schemeClr val="accent2"/>
              </a:buClr>
              <a:buSzPct val="75000"/>
              <a:buFont typeface="Wingdings" pitchFamily="2" charset="2"/>
              <a:buChar char="l"/>
              <a:defRPr sz="2400" b="1">
                <a:solidFill>
                  <a:schemeClr val="bg2"/>
                </a:solidFill>
                <a:latin typeface="Arial" charset="0"/>
              </a:defRPr>
            </a:lvl2pPr>
            <a:lvl3pPr marL="1544638" indent="-457200" algn="l">
              <a:spcBef>
                <a:spcPct val="20000"/>
              </a:spcBef>
              <a:buClr>
                <a:schemeClr val="accent2"/>
              </a:buClr>
              <a:buSzPct val="75000"/>
              <a:buFont typeface="Wingdings" pitchFamily="2" charset="2"/>
              <a:buChar char="l"/>
              <a:defRPr sz="2000" b="1">
                <a:solidFill>
                  <a:schemeClr val="bg2"/>
                </a:solidFill>
                <a:latin typeface="Arial" charset="0"/>
              </a:defRPr>
            </a:lvl3pPr>
            <a:lvl4pPr marL="2116138" indent="-457200" algn="l">
              <a:spcBef>
                <a:spcPct val="20000"/>
              </a:spcBef>
              <a:buClr>
                <a:schemeClr val="accent2"/>
              </a:buClr>
              <a:buSzPct val="75000"/>
              <a:buFont typeface="Wingdings" pitchFamily="2" charset="2"/>
              <a:buChar char="l"/>
              <a:defRPr sz="2000" b="1">
                <a:solidFill>
                  <a:schemeClr val="bg2"/>
                </a:solidFill>
                <a:latin typeface="Arial" charset="0"/>
              </a:defRPr>
            </a:lvl4pPr>
            <a:lvl5pPr marL="2687638" indent="-457200" algn="l">
              <a:spcBef>
                <a:spcPct val="20000"/>
              </a:spcBef>
              <a:buClr>
                <a:schemeClr val="accent2"/>
              </a:buClr>
              <a:buSzPct val="75000"/>
              <a:buFont typeface="Wingdings" pitchFamily="2" charset="2"/>
              <a:buChar char="l"/>
              <a:defRPr sz="2000" b="1">
                <a:solidFill>
                  <a:schemeClr val="bg2"/>
                </a:solidFill>
                <a:latin typeface="Arial" charset="0"/>
              </a:defRPr>
            </a:lvl5pPr>
            <a:lvl6pPr marL="31448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6020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40592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516438" indent="-4572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nSpc>
                <a:spcPct val="125000"/>
              </a:lnSpc>
              <a:spcBef>
                <a:spcPct val="0"/>
              </a:spcBef>
              <a:buClrTx/>
              <a:buSzTx/>
              <a:buFontTx/>
              <a:buNone/>
            </a:pPr>
            <a:r>
              <a:rPr lang="en-US" altLang="en-US" sz="2300" dirty="0">
                <a:solidFill>
                  <a:schemeClr val="tx1"/>
                </a:solidFill>
                <a:latin typeface="Liberation Sans" panose="020B0604020202020204" pitchFamily="34" charset="0"/>
              </a:rPr>
              <a:t>Illustration: </a:t>
            </a:r>
            <a:r>
              <a:rPr lang="en-US" altLang="en-US" sz="2300" b="0" dirty="0">
                <a:solidFill>
                  <a:schemeClr val="tx1"/>
                </a:solidFill>
                <a:latin typeface="Liberation Sans" panose="020B0604020202020204" pitchFamily="34" charset="0"/>
              </a:rPr>
              <a:t>On May 14, PW Audio Supply receives payment of $3,430 on account from Sauk Stereo. PW Audio honors the 2% cash discount and records the payment of Sauk’s account receivable in full as follows.</a:t>
            </a: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rgbClr val="CC0000"/>
                </a:solidFill>
                <a:latin typeface="Liberation Sans" panose="020B0604020202020204" pitchFamily="34" charset="0"/>
              </a:rPr>
              <a:t>Sales Discounts</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086"/>
                                        </p:tgtEl>
                                        <p:attrNameLst>
                                          <p:attrName>style.visibility</p:attrName>
                                        </p:attrNameLst>
                                      </p:cBhvr>
                                      <p:to>
                                        <p:strVal val="visible"/>
                                      </p:to>
                                    </p:set>
                                    <p:animEffect transition="in" filter="wipe(left)">
                                      <p:cBhvr>
                                        <p:cTn id="7" dur="500"/>
                                        <p:tgtEl>
                                          <p:spTgt spid="942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2089"/>
                                        </p:tgtEl>
                                        <p:attrNameLst>
                                          <p:attrName>style.visibility</p:attrName>
                                        </p:attrNameLst>
                                      </p:cBhvr>
                                      <p:to>
                                        <p:strVal val="visible"/>
                                      </p:to>
                                    </p:set>
                                    <p:animEffect transition="in" filter="wipe(left)">
                                      <p:cBhvr>
                                        <p:cTn id="12" dur="500"/>
                                        <p:tgtEl>
                                          <p:spTgt spid="9420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2088"/>
                                        </p:tgtEl>
                                        <p:attrNameLst>
                                          <p:attrName>style.visibility</p:attrName>
                                        </p:attrNameLst>
                                      </p:cBhvr>
                                      <p:to>
                                        <p:strVal val="visible"/>
                                      </p:to>
                                    </p:set>
                                    <p:animEffect transition="in" filter="wipe(left)">
                                      <p:cBhvr>
                                        <p:cTn id="17"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6" grpId="0"/>
      <p:bldP spid="942088" grpId="0"/>
      <p:bldP spid="94208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a:solidFill>
                  <a:schemeClr val="tx2">
                    <a:lumMod val="50000"/>
                  </a:schemeClr>
                </a:solidFill>
                <a:latin typeface="Liberation Sans" panose="020B0604020202020204" pitchFamily="34" charset="0"/>
              </a:rPr>
              <a:t>COMPARISON OF ENTRIES—PERPETUAL VS. PERIODIC</a:t>
            </a:r>
            <a:endParaRPr lang="en-US" altLang="en-US" sz="3200" b="1" dirty="0">
              <a:solidFill>
                <a:schemeClr val="tx2">
                  <a:lumMod val="50000"/>
                </a:schemeClr>
              </a:solidFill>
              <a:latin typeface="Liberation Sans" panose="020B0604020202020204"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01091"/>
            <a:ext cx="8534400" cy="277090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a:solidFill>
                  <a:schemeClr val="tx2">
                    <a:lumMod val="50000"/>
                  </a:schemeClr>
                </a:solidFill>
                <a:latin typeface="Liberation Sans" panose="020B0604020202020204" pitchFamily="34" charset="0"/>
              </a:rPr>
              <a:t>COMPARISON OF ENTRIES—PERPETUAL VS. PERIODIC</a:t>
            </a:r>
            <a:endParaRPr lang="en-US" altLang="en-US" sz="3200" b="1" dirty="0">
              <a:solidFill>
                <a:schemeClr val="tx2">
                  <a:lumMod val="50000"/>
                </a:schemeClr>
              </a:solidFill>
              <a:latin typeface="Liberation Sans" panose="020B0604020202020204" pitchFamily="34" charset="0"/>
            </a:endParaRPr>
          </a:p>
        </p:txBody>
      </p:sp>
      <p:sp>
        <p:nvSpPr>
          <p:cNvPr id="10"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802010"/>
            <a:ext cx="8534400" cy="313734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7 </a:t>
            </a:r>
          </a:p>
        </p:txBody>
      </p:sp>
    </p:spTree>
    <p:extLst>
      <p:ext uri="{BB962C8B-B14F-4D97-AF65-F5344CB8AC3E}">
        <p14:creationId xmlns:p14="http://schemas.microsoft.com/office/powerpoint/2010/main" val="3381061242"/>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8374" name="Rectangle 6"/>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latin typeface="Liberation Sans" panose="020B0604020202020204" pitchFamily="34" charset="0"/>
            </a:endParaRPr>
          </a:p>
        </p:txBody>
      </p:sp>
      <p:sp>
        <p:nvSpPr>
          <p:cNvPr id="58375" name="Rectangle 7"/>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latin typeface="Liberation Sans" panose="020B0604020202020204" pitchFamily="34" charset="0"/>
            </a:endParaRPr>
          </a:p>
        </p:txBody>
      </p:sp>
      <p:sp>
        <p:nvSpPr>
          <p:cNvPr id="46" name="Rectangle 2"/>
          <p:cNvSpPr>
            <a:spLocks noChangeArrowheads="1"/>
          </p:cNvSpPr>
          <p:nvPr/>
        </p:nvSpPr>
        <p:spPr bwMode="auto">
          <a:xfrm>
            <a:off x="846160" y="3136060"/>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34961" y="211224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0" name="TextBox 49"/>
          <p:cNvSpPr txBox="1"/>
          <p:nvPr/>
        </p:nvSpPr>
        <p:spPr>
          <a:xfrm>
            <a:off x="846160" y="196134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79430"/>
            <a:ext cx="5211171" cy="1036140"/>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Compare the accounting for merchandising under GAAP and IFRS.</a:t>
            </a:r>
          </a:p>
        </p:txBody>
      </p:sp>
      <p:sp>
        <p:nvSpPr>
          <p:cNvPr id="52" name="TextBox 51"/>
          <p:cNvSpPr txBox="1"/>
          <p:nvPr/>
        </p:nvSpPr>
        <p:spPr>
          <a:xfrm>
            <a:off x="2787242" y="1936398"/>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8</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22376"/>
            <a:ext cx="0" cy="1336432"/>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669460"/>
            <a:ext cx="7764440" cy="20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Under both </a:t>
            </a:r>
            <a:r>
              <a:rPr lang="en-US" sz="1900" b="1" dirty="0">
                <a:latin typeface="Liberation Sans" panose="020B0604020202020204" pitchFamily="34" charset="0"/>
              </a:rPr>
              <a:t>GAAP</a:t>
            </a:r>
            <a:r>
              <a:rPr lang="en-US" sz="1900" dirty="0">
                <a:latin typeface="Liberation Sans" panose="020B0604020202020204" pitchFamily="34" charset="0"/>
              </a:rPr>
              <a:t> and </a:t>
            </a:r>
            <a:r>
              <a:rPr lang="en-US" sz="1900" b="1" dirty="0">
                <a:latin typeface="Liberation Sans" panose="020B0604020202020204" pitchFamily="34" charset="0"/>
              </a:rPr>
              <a:t>IFRS</a:t>
            </a:r>
            <a:r>
              <a:rPr lang="en-US" sz="1900" dirty="0">
                <a:latin typeface="Liberation Sans" panose="020B0604020202020204" pitchFamily="34" charset="0"/>
              </a:rPr>
              <a:t>, a company can choose to use either a perpetual or a periodic inventory system.</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The definition of inventories is basically the same under </a:t>
            </a:r>
            <a:r>
              <a:rPr lang="en-US" sz="1900" b="1" dirty="0">
                <a:latin typeface="Liberation Sans" panose="020B0604020202020204" pitchFamily="34" charset="0"/>
              </a:rPr>
              <a:t>GAAP</a:t>
            </a:r>
            <a:r>
              <a:rPr lang="en-US" sz="1900" dirty="0">
                <a:latin typeface="Liberation Sans" panose="020B0604020202020204" pitchFamily="34" charset="0"/>
              </a:rPr>
              <a:t> and </a:t>
            </a:r>
            <a:r>
              <a:rPr lang="en-US" sz="1900" b="1" dirty="0">
                <a:latin typeface="Liberation Sans" panose="020B0604020202020204" pitchFamily="34" charset="0"/>
              </a:rPr>
              <a:t>IFRS</a:t>
            </a:r>
            <a:r>
              <a:rPr lang="en-US" sz="1900" dirty="0">
                <a:latin typeface="Liberation Sans" panose="020B0604020202020204" pitchFamily="34" charset="0"/>
              </a:rPr>
              <a:t>.</a:t>
            </a: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2907208441"/>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27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As indicated above, the basic accounting entries for merchandising are the same under both </a:t>
            </a:r>
            <a:r>
              <a:rPr lang="en-US" sz="1900" b="1" dirty="0">
                <a:latin typeface="Liberation Sans" panose="020B0604020202020204" pitchFamily="34" charset="0"/>
              </a:rPr>
              <a:t>GAAP</a:t>
            </a:r>
            <a:r>
              <a:rPr lang="en-US" sz="1900" dirty="0">
                <a:latin typeface="Liberation Sans" panose="020B0604020202020204" pitchFamily="34" charset="0"/>
              </a:rPr>
              <a:t> and </a:t>
            </a:r>
            <a:r>
              <a:rPr lang="en-US" sz="1900" b="1" dirty="0">
                <a:latin typeface="Liberation Sans" panose="020B0604020202020204" pitchFamily="34" charset="0"/>
              </a:rPr>
              <a:t>IFRS</a:t>
            </a:r>
            <a:r>
              <a:rPr lang="en-US" sz="1900" dirty="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Both </a:t>
            </a:r>
            <a:r>
              <a:rPr lang="en-US" sz="1900" b="1" dirty="0">
                <a:latin typeface="Liberation Sans" panose="020B0604020202020204" pitchFamily="34" charset="0"/>
              </a:rPr>
              <a:t>GAAP</a:t>
            </a:r>
            <a:r>
              <a:rPr lang="en-US" sz="1900" dirty="0">
                <a:latin typeface="Liberation Sans" panose="020B0604020202020204" pitchFamily="34" charset="0"/>
              </a:rPr>
              <a:t> and </a:t>
            </a:r>
            <a:r>
              <a:rPr lang="en-US" sz="1900" b="1" dirty="0">
                <a:latin typeface="Liberation Sans" panose="020B0604020202020204" pitchFamily="34" charset="0"/>
              </a:rPr>
              <a:t>IFRS</a:t>
            </a:r>
            <a:r>
              <a:rPr lang="en-US" sz="1900" dirty="0">
                <a:latin typeface="Liberation Sans" panose="020B0604020202020204" pitchFamily="34" charset="0"/>
              </a:rPr>
              <a:t> require that income statement information be presented for multiple years. For example, </a:t>
            </a:r>
            <a:r>
              <a:rPr lang="en-US" sz="1900" b="1" dirty="0">
                <a:latin typeface="Liberation Sans" panose="020B0604020202020204" pitchFamily="34" charset="0"/>
              </a:rPr>
              <a:t>IFRS</a:t>
            </a:r>
            <a:r>
              <a:rPr lang="en-US" sz="1900" dirty="0">
                <a:latin typeface="Liberation Sans" panose="020B0604020202020204" pitchFamily="34" charset="0"/>
              </a:rPr>
              <a:t> requires that 2 years of income statement information be presented, whereas </a:t>
            </a:r>
            <a:r>
              <a:rPr lang="en-US" sz="1900" b="1" dirty="0">
                <a:latin typeface="Liberation Sans" panose="020B0604020202020204" pitchFamily="34" charset="0"/>
              </a:rPr>
              <a:t>GAAP</a:t>
            </a:r>
            <a:r>
              <a:rPr lang="en-US" sz="1900" dirty="0">
                <a:latin typeface="Liberation Sans" panose="020B0604020202020204" pitchFamily="34" charset="0"/>
              </a:rPr>
              <a:t> requires 3 years.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101637721"/>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Under </a:t>
            </a:r>
            <a:r>
              <a:rPr lang="en-US" sz="1900" b="1" dirty="0">
                <a:latin typeface="Liberation Sans" panose="020B0604020202020204" pitchFamily="34" charset="0"/>
              </a:rPr>
              <a:t>GAAP</a:t>
            </a:r>
            <a:r>
              <a:rPr lang="en-US" sz="1900" dirty="0">
                <a:latin typeface="Liberation Sans" panose="020B0604020202020204" pitchFamily="34" charset="0"/>
              </a:rPr>
              <a:t>, companies generally classify income statement items by function. Classification by function leads to descriptions like administration, distribution, and manufacturing. Under </a:t>
            </a:r>
            <a:r>
              <a:rPr lang="en-US" sz="1900" b="1" dirty="0">
                <a:latin typeface="Liberation Sans" panose="020B0604020202020204" pitchFamily="34" charset="0"/>
              </a:rPr>
              <a:t>IFRS</a:t>
            </a:r>
            <a:r>
              <a:rPr lang="en-US" sz="1900" dirty="0">
                <a:latin typeface="Liberation Sans" panose="020B0604020202020204" pitchFamily="34" charset="0"/>
              </a:rPr>
              <a:t>, companies must classify expenses either by nature or by function. Classification by nature leads to descriptions such as the following: salaries, depreciation expense, and utilities  expense. If a company uses the functional-expense method on the income statement, disclosure by nature is required in the notes to the financial statements.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2130596537"/>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259080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KEY POINTS</a:t>
            </a:r>
          </a:p>
        </p:txBody>
      </p:sp>
      <p:sp>
        <p:nvSpPr>
          <p:cNvPr id="11" name="Rectangle 4"/>
          <p:cNvSpPr>
            <a:spLocks noChangeArrowheads="1"/>
          </p:cNvSpPr>
          <p:nvPr/>
        </p:nvSpPr>
        <p:spPr bwMode="auto">
          <a:xfrm>
            <a:off x="846160" y="2322204"/>
            <a:ext cx="7764440" cy="408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a:effectLst/>
                <a:latin typeface="Liberation Sans" panose="020B0604020202020204" pitchFamily="34" charset="0"/>
              </a:rPr>
              <a:t>Differences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Presentation of the income statement under </a:t>
            </a:r>
            <a:r>
              <a:rPr lang="en-US" sz="1900" b="1" dirty="0">
                <a:latin typeface="Liberation Sans" panose="020B0604020202020204" pitchFamily="34" charset="0"/>
              </a:rPr>
              <a:t>GAAP </a:t>
            </a:r>
            <a:r>
              <a:rPr lang="en-US" sz="1900" dirty="0">
                <a:latin typeface="Liberation Sans" panose="020B0604020202020204" pitchFamily="34" charset="0"/>
              </a:rPr>
              <a:t>follows either a single-step or multiple-step format. </a:t>
            </a:r>
            <a:r>
              <a:rPr lang="en-US" sz="1900" b="1" dirty="0">
                <a:latin typeface="Liberation Sans" panose="020B0604020202020204" pitchFamily="34" charset="0"/>
              </a:rPr>
              <a:t>IFRS</a:t>
            </a:r>
            <a:r>
              <a:rPr lang="en-US" sz="1900" dirty="0">
                <a:latin typeface="Liberation Sans" panose="020B0604020202020204" pitchFamily="34" charset="0"/>
              </a:rPr>
              <a:t> does not mention a single-step or multiple-step approach. </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Under </a:t>
            </a:r>
            <a:r>
              <a:rPr lang="en-US" sz="1900" b="1" dirty="0">
                <a:latin typeface="Liberation Sans" panose="020B0604020202020204" pitchFamily="34" charset="0"/>
              </a:rPr>
              <a:t>IFRS</a:t>
            </a:r>
            <a:r>
              <a:rPr lang="en-US" sz="1900" dirty="0">
                <a:latin typeface="Liberation Sans" panose="020B0604020202020204" pitchFamily="34" charset="0"/>
              </a:rPr>
              <a:t>, revaluation of land, buildings, and intangible assets is permitted. The initial gains and losses resulting from this revaluation are reported as adjustments to equity, often referred to as </a:t>
            </a:r>
            <a:r>
              <a:rPr lang="en-US" sz="1900" b="1" dirty="0">
                <a:latin typeface="Liberation Sans" panose="020B0604020202020204" pitchFamily="34" charset="0"/>
              </a:rPr>
              <a:t>other</a:t>
            </a:r>
            <a:r>
              <a:rPr lang="en-US" sz="1900" dirty="0">
                <a:latin typeface="Liberation Sans" panose="020B0604020202020204" pitchFamily="34" charset="0"/>
              </a:rPr>
              <a:t> </a:t>
            </a:r>
            <a:r>
              <a:rPr lang="en-US" sz="1900" b="1" dirty="0">
                <a:latin typeface="Liberation Sans" panose="020B0604020202020204" pitchFamily="34" charset="0"/>
              </a:rPr>
              <a:t>comprehensive</a:t>
            </a:r>
            <a:r>
              <a:rPr lang="en-US" sz="1900" dirty="0">
                <a:latin typeface="Liberation Sans" panose="020B0604020202020204" pitchFamily="34" charset="0"/>
              </a:rPr>
              <a:t> </a:t>
            </a:r>
            <a:r>
              <a:rPr lang="en-US" sz="1900" b="1" dirty="0">
                <a:latin typeface="Liberation Sans" panose="020B0604020202020204" pitchFamily="34" charset="0"/>
              </a:rPr>
              <a:t>income</a:t>
            </a:r>
            <a:r>
              <a:rPr lang="en-US" sz="1900" dirty="0">
                <a:latin typeface="Liberation Sans" panose="020B0604020202020204" pitchFamily="34" charset="0"/>
              </a:rPr>
              <a:t>. The effect of this difference is that the use of </a:t>
            </a:r>
            <a:r>
              <a:rPr lang="en-US" sz="1900" b="1" dirty="0">
                <a:latin typeface="Liberation Sans" panose="020B0604020202020204" pitchFamily="34" charset="0"/>
              </a:rPr>
              <a:t>IFRS</a:t>
            </a:r>
            <a:r>
              <a:rPr lang="en-US" sz="1900" dirty="0">
                <a:latin typeface="Liberation Sans" panose="020B0604020202020204" pitchFamily="34" charset="0"/>
              </a:rPr>
              <a:t> result in more transactions affecting equity (other comprehensive income) but not net income.</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823032832"/>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iberation Sans" panose="020B0604020202020204" pitchFamily="34" charset="0"/>
            </a:endParaRPr>
          </a:p>
        </p:txBody>
      </p:sp>
      <p:sp>
        <p:nvSpPr>
          <p:cNvPr id="59397" name="Rectangle 8"/>
          <p:cNvSpPr>
            <a:spLocks noChangeArrowheads="1"/>
          </p:cNvSpPr>
          <p:nvPr/>
        </p:nvSpPr>
        <p:spPr bwMode="auto">
          <a:xfrm rot="5400000">
            <a:off x="-2735262" y="2979737"/>
            <a:ext cx="64008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59398" name="Rectangle 9"/>
          <p:cNvSpPr>
            <a:spLocks noChangeArrowheads="1"/>
          </p:cNvSpPr>
          <p:nvPr/>
        </p:nvSpPr>
        <p:spPr bwMode="auto">
          <a:xfrm rot="5400000">
            <a:off x="388938"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a:solidFill>
                  <a:srgbClr val="CC0000"/>
                </a:solidFill>
                <a:effectLst/>
                <a:latin typeface="Liberation Sans" panose="020B0604020202020204" pitchFamily="34" charset="0"/>
              </a:rPr>
              <a:t>LOOKING TO THE FUTURE</a:t>
            </a:r>
          </a:p>
        </p:txBody>
      </p:sp>
      <p:sp>
        <p:nvSpPr>
          <p:cNvPr id="11" name="Rectangle 4"/>
          <p:cNvSpPr>
            <a:spLocks noChangeArrowheads="1"/>
          </p:cNvSpPr>
          <p:nvPr/>
        </p:nvSpPr>
        <p:spPr bwMode="auto">
          <a:xfrm>
            <a:off x="846160" y="2322204"/>
            <a:ext cx="7764440" cy="409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14000"/>
              </a:lnSpc>
            </a:pPr>
            <a:r>
              <a:rPr lang="en-US" sz="1900" dirty="0">
                <a:latin typeface="Liberation Sans" panose="020B0604020202020204" pitchFamily="34" charset="0"/>
              </a:rPr>
              <a:t>The </a:t>
            </a:r>
            <a:r>
              <a:rPr lang="en-US" sz="1900" b="1" dirty="0">
                <a:latin typeface="Liberation Sans" panose="020B0604020202020204" pitchFamily="34" charset="0"/>
              </a:rPr>
              <a:t>IASB</a:t>
            </a:r>
            <a:r>
              <a:rPr lang="en-US" sz="1900" dirty="0">
                <a:latin typeface="Liberation Sans" panose="020B0604020202020204" pitchFamily="34" charset="0"/>
              </a:rPr>
              <a:t> and </a:t>
            </a:r>
            <a:r>
              <a:rPr lang="en-US" sz="1900" b="1" dirty="0">
                <a:latin typeface="Liberation Sans" panose="020B0604020202020204" pitchFamily="34" charset="0"/>
              </a:rPr>
              <a:t>FASB</a:t>
            </a:r>
            <a:r>
              <a:rPr lang="en-US" sz="1900" dirty="0">
                <a:latin typeface="Liberation Sans" panose="020B0604020202020204" pitchFamily="34" charset="0"/>
              </a:rPr>
              <a:t> are working on a project that would rework the structure of financial statements. A main goal of this new approach is to provide information that better represents how businesses are run. This approach draws attention away from just one number—net income. It will adopt major groupings similar to those currently used by the statement of cash flows (operating, investing, and financing), so that numbers can be more readily traced across statements. For example, the amount of income that is generated by operations would be traceable to the assets and liabilities used to generate the income. Finally, this approach would also provide detail, beyond that currently seen in most statements (either </a:t>
            </a:r>
            <a:r>
              <a:rPr lang="en-US" sz="1900" b="1" dirty="0">
                <a:latin typeface="Liberation Sans" panose="020B0604020202020204" pitchFamily="34" charset="0"/>
              </a:rPr>
              <a:t>GAAP</a:t>
            </a:r>
            <a:r>
              <a:rPr lang="en-US" sz="1900" dirty="0">
                <a:latin typeface="Liberation Sans" panose="020B0604020202020204" pitchFamily="34" charset="0"/>
              </a:rPr>
              <a:t> or </a:t>
            </a:r>
            <a:r>
              <a:rPr lang="en-US" sz="1900" b="1" dirty="0">
                <a:latin typeface="Liberation Sans" panose="020B0604020202020204" pitchFamily="34" charset="0"/>
              </a:rPr>
              <a:t>IFRS</a:t>
            </a:r>
            <a:r>
              <a:rPr lang="en-US" sz="1900" dirty="0">
                <a:latin typeface="Liberation Sans" panose="020B0604020202020204" pitchFamily="34" charset="0"/>
              </a:rPr>
              <a:t>), by requiring that line items be presented both by function and by nature. </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8 </a:t>
            </a:r>
          </a:p>
        </p:txBody>
      </p:sp>
    </p:spTree>
    <p:extLst>
      <p:ext uri="{BB962C8B-B14F-4D97-AF65-F5344CB8AC3E}">
        <p14:creationId xmlns:p14="http://schemas.microsoft.com/office/powerpoint/2010/main" val="1884013115"/>
      </p:ext>
    </p:extLst>
  </p:cSld>
  <p:clrMapOvr>
    <a:masterClrMapping/>
  </p:clrMapOvr>
  <p:transition>
    <p:wipe dir="r"/>
  </p:transition>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000000"/>
    </a:lt2>
    <a:accent1>
      <a:srgbClr val="000000"/>
    </a:accent1>
    <a:accent2>
      <a:srgbClr val="FF0000"/>
    </a:accent2>
    <a:accent3>
      <a:srgbClr val="FFFFFF"/>
    </a:accent3>
    <a:accent4>
      <a:srgbClr val="000000"/>
    </a:accent4>
    <a:accent5>
      <a:srgbClr val="AAAAAA"/>
    </a:accent5>
    <a:accent6>
      <a:srgbClr val="E70000"/>
    </a:accent6>
    <a:hlink>
      <a:srgbClr val="00FF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16407</TotalTime>
  <Pages>43</Pages>
  <Words>5462</Words>
  <Application>Microsoft Office PowerPoint</Application>
  <PresentationFormat>On-screen Show (4:3)</PresentationFormat>
  <Paragraphs>793</Paragraphs>
  <Slides>103</Slides>
  <Notes>97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103</vt:i4>
      </vt:variant>
    </vt:vector>
  </HeadingPairs>
  <TitlesOfParts>
    <vt:vector size="117" baseType="lpstr">
      <vt:lpstr>Arial</vt:lpstr>
      <vt:lpstr>Arial Black</vt:lpstr>
      <vt:lpstr>Calibri</vt:lpstr>
      <vt:lpstr>Candara</vt:lpstr>
      <vt:lpstr>Comic Sans MS</vt:lpstr>
      <vt:lpstr>Kristen ITC</vt:lpstr>
      <vt:lpstr>Liberation Sans</vt:lpstr>
      <vt:lpstr>Times New Roman</vt:lpstr>
      <vt:lpstr>Trebuchet MS</vt:lpstr>
      <vt:lpstr>Wingdings</vt:lpstr>
      <vt:lpstr>movnglnc</vt:lpstr>
      <vt:lpstr>Photo Editor Photo</vt:lpstr>
      <vt:lpstr>Worksheet</vt:lpstr>
      <vt:lpstr>Slide</vt:lpstr>
      <vt:lpstr>PowerPoint Presentation</vt:lpstr>
      <vt:lpstr>PowerPoint Presentation</vt:lpstr>
      <vt:lpstr>CHAPTER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Sales of Merchandise</vt:lpstr>
      <vt:lpstr>Recording Sales of Merchandise</vt:lpstr>
      <vt:lpstr>Recording Sales of Merchandise</vt:lpstr>
      <vt:lpstr>Recording Sales of Merchandise</vt:lpstr>
      <vt:lpstr>Recording Sales of Merchandise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robert wehmann</cp:lastModifiedBy>
  <cp:revision>2146</cp:revision>
  <cp:lastPrinted>2019-12-05T13:11:33Z</cp:lastPrinted>
  <dcterms:created xsi:type="dcterms:W3CDTF">1997-03-28T18:03:02Z</dcterms:created>
  <dcterms:modified xsi:type="dcterms:W3CDTF">2019-12-05T16:44:31Z</dcterms:modified>
</cp:coreProperties>
</file>