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83" r:id="rId2"/>
    <p:sldId id="270" r:id="rId3"/>
    <p:sldId id="284" r:id="rId4"/>
    <p:sldId id="285" r:id="rId5"/>
    <p:sldId id="271" r:id="rId6"/>
    <p:sldId id="272" r:id="rId7"/>
    <p:sldId id="273" r:id="rId8"/>
    <p:sldId id="274" r:id="rId9"/>
    <p:sldId id="277" r:id="rId10"/>
    <p:sldId id="278" r:id="rId11"/>
    <p:sldId id="286" r:id="rId12"/>
    <p:sldId id="279" r:id="rId13"/>
    <p:sldId id="280" r:id="rId14"/>
    <p:sldId id="281" r:id="rId15"/>
    <p:sldId id="282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7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427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03244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614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3213"/>
            <a:ext cx="1588" cy="1587"/>
          </a:xfrm>
          <a:ln/>
        </p:spPr>
      </p:sp>
      <p:sp>
        <p:nvSpPr>
          <p:cNvPr id="819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7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3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5812" cy="5845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5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70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3250" cy="11366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4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6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635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37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1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0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0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712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578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3250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cs typeface="Arial" charset="0"/>
        </a:defRPr>
      </a:lvl9pPr>
    </p:titleStyle>
    <p:bodyStyle>
      <a:lvl1pPr marL="336550" indent="-336550" algn="l" defTabSz="457200" rtl="0" eaLnBrk="0" fontAlgn="base" hangingPunct="0">
        <a:spcBef>
          <a:spcPts val="8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3200">
          <a:solidFill>
            <a:srgbClr val="FFFFFF"/>
          </a:solidFill>
          <a:latin typeface="+mn-lt"/>
          <a:ea typeface="ＭＳ Ｐゴシック" charset="0"/>
          <a:cs typeface="ＭＳ Ｐゴシック" charset="0"/>
        </a:defRPr>
      </a:lvl1pPr>
      <a:lvl2pPr marL="736600" indent="-279400" algn="l" defTabSz="457200" rtl="0" eaLnBrk="0" fontAlgn="base" hangingPunct="0"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800">
          <a:solidFill>
            <a:srgbClr val="FFFFFF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400">
          <a:solidFill>
            <a:srgbClr val="FFFFFF"/>
          </a:solidFill>
          <a:latin typeface="+mn-lt"/>
          <a:ea typeface="Arial" charset="0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Arial" charset="0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ea typeface="Arial" charset="0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»"/>
        <a:defRPr sz="20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cwx.prenhall.com/bookbind/pubbooks/hillchem3/medialib/media_portfolio/text_images/CH09/FG09_11.JPG" TargetMode="Externa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chem.tamu.edu/organic/Spring99/ionic-covalent.html" TargetMode="Externa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Box 1"/>
          <p:cNvSpPr txBox="1">
            <a:spLocks noChangeArrowheads="1"/>
          </p:cNvSpPr>
          <p:nvPr/>
        </p:nvSpPr>
        <p:spPr bwMode="auto">
          <a:xfrm>
            <a:off x="152400" y="35223"/>
            <a:ext cx="89916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4400" dirty="0" smtClean="0">
                <a:solidFill>
                  <a:srgbClr val="000000"/>
                </a:solidFill>
              </a:rPr>
              <a:t>Topic: Polarity </a:t>
            </a:r>
            <a:r>
              <a:rPr lang="en-US" sz="4400" dirty="0">
                <a:solidFill>
                  <a:srgbClr val="000000"/>
                </a:solidFill>
              </a:rPr>
              <a:t>in Covalent </a:t>
            </a:r>
            <a:r>
              <a:rPr lang="en-US" sz="4400" dirty="0" smtClean="0">
                <a:solidFill>
                  <a:srgbClr val="000000"/>
                </a:solidFill>
              </a:rPr>
              <a:t>Bonds</a:t>
            </a:r>
          </a:p>
          <a:p>
            <a:endParaRPr lang="en-US" sz="4400" dirty="0">
              <a:solidFill>
                <a:srgbClr val="000000"/>
              </a:solidFill>
            </a:endParaRPr>
          </a:p>
          <a:p>
            <a:r>
              <a:rPr lang="en-US" sz="4400" dirty="0" smtClean="0">
                <a:solidFill>
                  <a:srgbClr val="000000"/>
                </a:solidFill>
              </a:rPr>
              <a:t>Do Now: What is the difference between a polar molecule and nonpolar molecule?</a:t>
            </a:r>
            <a:endParaRPr lang="en-US" sz="4400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200400"/>
            <a:ext cx="590229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j-cs"/>
              </a:rPr>
              <a:t>Electronegativity Difference</a:t>
            </a:r>
          </a:p>
        </p:txBody>
      </p:sp>
      <p:graphicFrame>
        <p:nvGraphicFramePr>
          <p:cNvPr id="16408" name="Group 2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84764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1888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Electronegativity Difference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Type of Bond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8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0.0 to 0.5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/>
                      </a:r>
                      <a:b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Nonpolar Covalent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8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0.6 to 1.7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Polar Covalent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8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&gt; 1.7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/>
                      </a:r>
                      <a:b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</a:br>
                      <a:r>
                        <a:rPr kumimoji="0" 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ＭＳ Ｐゴシック" charset="0"/>
                          <a:cs typeface="Arial" charset="0"/>
                        </a:rPr>
                        <a:t>Ionic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3581400"/>
            <a:ext cx="8229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endParaRPr lang="en-US" sz="3600">
              <a:solidFill>
                <a:srgbClr val="000000"/>
              </a:solidFill>
            </a:endParaRPr>
          </a:p>
          <a:p>
            <a:pPr algn="ctr"/>
            <a:endParaRPr lang="en-US" sz="3600">
              <a:solidFill>
                <a:srgbClr val="000000"/>
              </a:solidFill>
            </a:endParaRPr>
          </a:p>
        </p:txBody>
      </p:sp>
      <p:cxnSp>
        <p:nvCxnSpPr>
          <p:cNvPr id="17410" name="Straight Connector 6"/>
          <p:cNvCxnSpPr>
            <a:cxnSpLocks noChangeShapeType="1"/>
          </p:cNvCxnSpPr>
          <p:nvPr/>
        </p:nvCxnSpPr>
        <p:spPr bwMode="auto">
          <a:xfrm>
            <a:off x="1371600" y="19050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11" name="Straight Connector 8"/>
          <p:cNvCxnSpPr>
            <a:cxnSpLocks noChangeShapeType="1"/>
          </p:cNvCxnSpPr>
          <p:nvPr/>
        </p:nvCxnSpPr>
        <p:spPr bwMode="auto">
          <a:xfrm>
            <a:off x="1828800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12" name="Straight Connector 10"/>
          <p:cNvCxnSpPr>
            <a:cxnSpLocks noChangeShapeType="1"/>
          </p:cNvCxnSpPr>
          <p:nvPr/>
        </p:nvCxnSpPr>
        <p:spPr bwMode="auto">
          <a:xfrm>
            <a:off x="3810000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sp>
        <p:nvSpPr>
          <p:cNvPr id="17413" name="TextBox 11"/>
          <p:cNvSpPr txBox="1">
            <a:spLocks noChangeArrowheads="1"/>
          </p:cNvSpPr>
          <p:nvPr/>
        </p:nvSpPr>
        <p:spPr bwMode="auto">
          <a:xfrm>
            <a:off x="1600200" y="19050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00"/>
                </a:solidFill>
              </a:rPr>
              <a:t>0.5</a:t>
            </a:r>
          </a:p>
        </p:txBody>
      </p:sp>
      <p:cxnSp>
        <p:nvCxnSpPr>
          <p:cNvPr id="17414" name="Straight Connector 12"/>
          <p:cNvCxnSpPr>
            <a:cxnSpLocks noChangeShapeType="1"/>
          </p:cNvCxnSpPr>
          <p:nvPr/>
        </p:nvCxnSpPr>
        <p:spPr bwMode="auto">
          <a:xfrm>
            <a:off x="1371600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sp>
        <p:nvSpPr>
          <p:cNvPr id="17415" name="TextBox 22"/>
          <p:cNvSpPr txBox="1">
            <a:spLocks noChangeArrowheads="1"/>
          </p:cNvSpPr>
          <p:nvPr/>
        </p:nvSpPr>
        <p:spPr bwMode="auto">
          <a:xfrm>
            <a:off x="1143000" y="19050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7416" name="TextBox 23"/>
          <p:cNvSpPr txBox="1">
            <a:spLocks noChangeArrowheads="1"/>
          </p:cNvSpPr>
          <p:nvPr/>
        </p:nvSpPr>
        <p:spPr bwMode="auto">
          <a:xfrm>
            <a:off x="3429000" y="19812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00"/>
                </a:solidFill>
              </a:rPr>
              <a:t>1.7</a:t>
            </a:r>
          </a:p>
        </p:txBody>
      </p:sp>
      <p:cxnSp>
        <p:nvCxnSpPr>
          <p:cNvPr id="17417" name="Straight Connector 24"/>
          <p:cNvCxnSpPr>
            <a:cxnSpLocks noChangeShapeType="1"/>
          </p:cNvCxnSpPr>
          <p:nvPr/>
        </p:nvCxnSpPr>
        <p:spPr bwMode="auto">
          <a:xfrm>
            <a:off x="7696200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sp>
        <p:nvSpPr>
          <p:cNvPr id="17418" name="TextBox 25"/>
          <p:cNvSpPr txBox="1">
            <a:spLocks noChangeArrowheads="1"/>
          </p:cNvSpPr>
          <p:nvPr/>
        </p:nvSpPr>
        <p:spPr bwMode="auto">
          <a:xfrm>
            <a:off x="7543800" y="19812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7419" name="TextBox 4"/>
          <p:cNvSpPr txBox="1">
            <a:spLocks noChangeArrowheads="1"/>
          </p:cNvSpPr>
          <p:nvPr/>
        </p:nvSpPr>
        <p:spPr bwMode="auto">
          <a:xfrm>
            <a:off x="1295400" y="685800"/>
            <a:ext cx="1447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Nonpolar Covalent 0-0.5</a:t>
            </a:r>
          </a:p>
        </p:txBody>
      </p:sp>
      <p:sp>
        <p:nvSpPr>
          <p:cNvPr id="17420" name="TextBox 14"/>
          <p:cNvSpPr txBox="1">
            <a:spLocks noChangeArrowheads="1"/>
          </p:cNvSpPr>
          <p:nvPr/>
        </p:nvSpPr>
        <p:spPr bwMode="auto">
          <a:xfrm>
            <a:off x="2133600" y="2362200"/>
            <a:ext cx="1447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Polar Covalent 0.5-1.7</a:t>
            </a:r>
          </a:p>
        </p:txBody>
      </p:sp>
      <p:sp>
        <p:nvSpPr>
          <p:cNvPr id="17421" name="TextBox 15"/>
          <p:cNvSpPr txBox="1">
            <a:spLocks noChangeArrowheads="1"/>
          </p:cNvSpPr>
          <p:nvPr/>
        </p:nvSpPr>
        <p:spPr bwMode="auto">
          <a:xfrm>
            <a:off x="4343400" y="1143000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Ionic 1.7-4.0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371600" y="3048000"/>
            <a:ext cx="6553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tx1"/>
                </a:solidFill>
              </a:rPr>
              <a:t>Most Ionic Character</a:t>
            </a:r>
          </a:p>
          <a:p>
            <a:pPr algn="r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tx1"/>
                </a:solidFill>
              </a:rPr>
              <a:t>(greatest difference)</a:t>
            </a:r>
          </a:p>
          <a:p>
            <a:pPr algn="r">
              <a:spcBef>
                <a:spcPct val="50000"/>
              </a:spcBef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1524000" y="4724400"/>
            <a:ext cx="655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/>
              <a:t>Most Ionic Character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1600200" y="4648200"/>
            <a:ext cx="6553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chemeClr val="tx1"/>
                </a:solidFill>
              </a:rPr>
              <a:t>Most Covalent Character</a:t>
            </a:r>
          </a:p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chemeClr val="tx1"/>
                </a:solidFill>
              </a:rPr>
              <a:t>(smallest difference)</a:t>
            </a:r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1600200" y="3581400"/>
            <a:ext cx="320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H="1" flipV="1">
            <a:off x="5181600" y="495300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3250" cy="1136650"/>
          </a:xfrm>
        </p:spPr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cs typeface="+mj-cs"/>
              </a:rPr>
              <a:t>Predict the Polarity &amp; Bond Type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30000"/>
              </a:lnSpc>
              <a:defRPr/>
            </a:pPr>
            <a:r>
              <a:rPr lang="en-US" dirty="0">
                <a:solidFill>
                  <a:srgbClr val="000000"/>
                </a:solidFill>
                <a:cs typeface="+mn-cs"/>
              </a:rPr>
              <a:t>N</a:t>
            </a:r>
            <a:r>
              <a:rPr lang="en-US" baseline="-25000" dirty="0">
                <a:solidFill>
                  <a:srgbClr val="000000"/>
                </a:solidFill>
                <a:cs typeface="+mn-cs"/>
              </a:rPr>
              <a:t>2</a:t>
            </a:r>
          </a:p>
          <a:p>
            <a:pPr>
              <a:lnSpc>
                <a:spcPct val="130000"/>
              </a:lnSpc>
              <a:defRPr/>
            </a:pPr>
            <a:r>
              <a:rPr lang="en-US" dirty="0" err="1" smtClean="0">
                <a:solidFill>
                  <a:srgbClr val="000000"/>
                </a:solidFill>
                <a:cs typeface="+mn-cs"/>
              </a:rPr>
              <a:t>NaCl</a:t>
            </a:r>
            <a:endParaRPr lang="en-US" dirty="0">
              <a:solidFill>
                <a:srgbClr val="000000"/>
              </a:solidFill>
              <a:cs typeface="+mn-cs"/>
            </a:endParaRPr>
          </a:p>
          <a:p>
            <a:pPr>
              <a:lnSpc>
                <a:spcPct val="130000"/>
              </a:lnSpc>
              <a:defRPr/>
            </a:pPr>
            <a:r>
              <a:rPr lang="en-US" dirty="0" err="1">
                <a:solidFill>
                  <a:srgbClr val="000000"/>
                </a:solidFill>
                <a:cs typeface="+mn-cs"/>
              </a:rPr>
              <a:t>HCl</a:t>
            </a:r>
            <a:endParaRPr lang="en-US" dirty="0">
              <a:solidFill>
                <a:srgbClr val="000000"/>
              </a:solidFill>
              <a:cs typeface="+mn-cs"/>
            </a:endParaRPr>
          </a:p>
          <a:p>
            <a:pPr>
              <a:lnSpc>
                <a:spcPct val="130000"/>
              </a:lnSpc>
              <a:defRPr/>
            </a:pPr>
            <a:r>
              <a:rPr lang="en-US" dirty="0">
                <a:solidFill>
                  <a:srgbClr val="000000"/>
                </a:solidFill>
                <a:cs typeface="+mn-cs"/>
              </a:rPr>
              <a:t>O</a:t>
            </a:r>
            <a:r>
              <a:rPr lang="en-US" baseline="-25000" dirty="0">
                <a:solidFill>
                  <a:srgbClr val="000000"/>
                </a:solidFill>
                <a:cs typeface="+mn-cs"/>
              </a:rPr>
              <a:t>2</a:t>
            </a:r>
          </a:p>
          <a:p>
            <a:pPr>
              <a:lnSpc>
                <a:spcPct val="130000"/>
              </a:lnSpc>
              <a:defRPr/>
            </a:pPr>
            <a:r>
              <a:rPr lang="en-US" dirty="0" err="1">
                <a:solidFill>
                  <a:srgbClr val="000000"/>
                </a:solidFill>
                <a:cs typeface="+mn-cs"/>
              </a:rPr>
              <a:t>LiBr</a:t>
            </a:r>
            <a:endParaRPr lang="en-US" baseline="-25000" dirty="0">
              <a:solidFill>
                <a:srgbClr val="000000"/>
              </a:solidFill>
              <a:cs typeface="+mn-cs"/>
            </a:endParaRPr>
          </a:p>
          <a:p>
            <a:pPr>
              <a:lnSpc>
                <a:spcPct val="130000"/>
              </a:lnSpc>
              <a:defRPr/>
            </a:pPr>
            <a:r>
              <a:rPr lang="en-US" dirty="0">
                <a:solidFill>
                  <a:srgbClr val="000000"/>
                </a:solidFill>
                <a:cs typeface="+mn-cs"/>
              </a:rPr>
              <a:t>HI</a:t>
            </a:r>
          </a:p>
          <a:p>
            <a:pPr>
              <a:lnSpc>
                <a:spcPct val="130000"/>
              </a:lnSpc>
              <a:defRPr/>
            </a:pPr>
            <a:r>
              <a:rPr lang="en-US" dirty="0" err="1">
                <a:solidFill>
                  <a:srgbClr val="000000"/>
                </a:solidFill>
                <a:cs typeface="+mn-cs"/>
              </a:rPr>
              <a:t>HBr</a:t>
            </a: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2195513" y="1600200"/>
            <a:ext cx="6934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000000"/>
                </a:solidFill>
                <a:cs typeface="Arial" charset="0"/>
              </a:rPr>
              <a:t>3.0 – 3.0 = 0, Nonpolar Covalent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117725" y="2938463"/>
            <a:ext cx="4595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3.2 – 2.1 = 1.1, Polar Covalent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209800" y="3581400"/>
            <a:ext cx="49291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3.4 – 3.4 = 0, Nonpolar Covalent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2133600" y="4267200"/>
            <a:ext cx="6629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3.0 – 1.0 = 2.0, Ionic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2193925" y="4919663"/>
            <a:ext cx="4595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2.7 – 2.1 = 0.6, Polar Covalent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2193925" y="5529263"/>
            <a:ext cx="4595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3.0 – 2.1 = 0.9, Polar Covalent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2362200" y="2286000"/>
            <a:ext cx="31892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</a:rPr>
              <a:t>3.2 – 0.9 = 2.3, Ionic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/>
      <p:bldP spid="56328" grpId="0"/>
      <p:bldP spid="56329" grpId="0"/>
      <p:bldP spid="56330" grpId="0"/>
      <p:bldP spid="56331" grpId="0"/>
      <p:bldP spid="56332" grpId="0"/>
      <p:bldP spid="563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cs typeface="+mj-cs"/>
              </a:rPr>
              <a:t>Review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cs typeface="+mn-cs"/>
              </a:rPr>
              <a:t>Which of the following bonds is the most polar?</a:t>
            </a:r>
          </a:p>
          <a:p>
            <a:pPr lvl="1">
              <a:defRPr/>
            </a:pPr>
            <a:r>
              <a:rPr lang="en-US" sz="3200" dirty="0">
                <a:solidFill>
                  <a:srgbClr val="000000"/>
                </a:solidFill>
                <a:ea typeface="Arial" charset="0"/>
              </a:rPr>
              <a:t>A)     O</a:t>
            </a:r>
            <a:r>
              <a:rPr lang="en-US" sz="3200" baseline="-25000" dirty="0">
                <a:solidFill>
                  <a:srgbClr val="000000"/>
                </a:solidFill>
                <a:ea typeface="Arial" charset="0"/>
              </a:rPr>
              <a:t>2</a:t>
            </a:r>
          </a:p>
          <a:p>
            <a:pPr lvl="1">
              <a:defRPr/>
            </a:pPr>
            <a:r>
              <a:rPr lang="en-US" sz="3200" dirty="0">
                <a:solidFill>
                  <a:srgbClr val="000000"/>
                </a:solidFill>
                <a:ea typeface="Arial" charset="0"/>
              </a:rPr>
              <a:t>B)     </a:t>
            </a:r>
            <a:r>
              <a:rPr lang="en-US" sz="3200" dirty="0" err="1">
                <a:solidFill>
                  <a:srgbClr val="000000"/>
                </a:solidFill>
                <a:ea typeface="Arial" charset="0"/>
              </a:rPr>
              <a:t>HCl</a:t>
            </a:r>
            <a:r>
              <a:rPr lang="en-US" sz="3200" dirty="0">
                <a:solidFill>
                  <a:srgbClr val="000000"/>
                </a:solidFill>
                <a:ea typeface="Arial" charset="0"/>
              </a:rPr>
              <a:t> </a:t>
            </a:r>
          </a:p>
          <a:p>
            <a:pPr lvl="1">
              <a:defRPr/>
            </a:pPr>
            <a:r>
              <a:rPr lang="en-US" sz="3200" dirty="0">
                <a:solidFill>
                  <a:srgbClr val="000000"/>
                </a:solidFill>
                <a:ea typeface="Arial" charset="0"/>
              </a:rPr>
              <a:t>C)     NH in NH</a:t>
            </a:r>
            <a:r>
              <a:rPr lang="en-US" sz="3200" baseline="-25000" dirty="0">
                <a:solidFill>
                  <a:srgbClr val="000000"/>
                </a:solidFill>
                <a:ea typeface="Arial" charset="0"/>
              </a:rPr>
              <a:t>3</a:t>
            </a:r>
          </a:p>
          <a:p>
            <a:pPr lvl="1">
              <a:defRPr/>
            </a:pPr>
            <a:r>
              <a:rPr lang="en-US" sz="3200" dirty="0">
                <a:solidFill>
                  <a:srgbClr val="000000"/>
                </a:solidFill>
                <a:ea typeface="Arial" charset="0"/>
              </a:rPr>
              <a:t>D)     </a:t>
            </a:r>
            <a:r>
              <a:rPr lang="en-US" sz="3200" dirty="0" err="1">
                <a:solidFill>
                  <a:srgbClr val="000000"/>
                </a:solidFill>
                <a:ea typeface="Arial" charset="0"/>
              </a:rPr>
              <a:t>HBr</a:t>
            </a:r>
            <a:endParaRPr lang="en-US" sz="3200" dirty="0">
              <a:solidFill>
                <a:srgbClr val="000000"/>
              </a:solidFill>
              <a:ea typeface="Arial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114800" y="2667000"/>
            <a:ext cx="3978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3.4 – 3.4 = 0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038600" y="3276600"/>
            <a:ext cx="25701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3.2 – 2.1 = 1.1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708525" y="3825875"/>
            <a:ext cx="3140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3.0 – 2.1 = 0.9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327525" y="4435475"/>
            <a:ext cx="3749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3.0 – 2.1 = 0.9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584325" y="5426075"/>
            <a:ext cx="5045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Answer = (B)     HCl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5" grpId="0"/>
      <p:bldP spid="71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cs typeface="+mj-cs"/>
              </a:rPr>
              <a:t>Review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cs typeface="+mn-cs"/>
              </a:rPr>
              <a:t>Which substance contains a bond with the greatest ionic character?</a:t>
            </a:r>
          </a:p>
          <a:p>
            <a:pPr lvl="1">
              <a:defRPr/>
            </a:pPr>
            <a:r>
              <a:rPr lang="en-US">
                <a:solidFill>
                  <a:srgbClr val="000000"/>
                </a:solidFill>
                <a:ea typeface="Arial" charset="0"/>
              </a:rPr>
              <a:t>A)     KCl</a:t>
            </a:r>
          </a:p>
          <a:p>
            <a:pPr lvl="1">
              <a:defRPr/>
            </a:pPr>
            <a:r>
              <a:rPr lang="en-US">
                <a:solidFill>
                  <a:srgbClr val="000000"/>
                </a:solidFill>
                <a:ea typeface="Arial" charset="0"/>
              </a:rPr>
              <a:t>B)     HCl</a:t>
            </a:r>
          </a:p>
          <a:p>
            <a:pPr lvl="1">
              <a:defRPr/>
            </a:pPr>
            <a:r>
              <a:rPr lang="en-US">
                <a:solidFill>
                  <a:srgbClr val="000000"/>
                </a:solidFill>
                <a:ea typeface="Arial" charset="0"/>
              </a:rPr>
              <a:t>C)     Cl</a:t>
            </a:r>
            <a:r>
              <a:rPr lang="en-US" baseline="-25000">
                <a:solidFill>
                  <a:srgbClr val="000000"/>
                </a:solidFill>
                <a:ea typeface="Arial" charset="0"/>
              </a:rPr>
              <a:t>2</a:t>
            </a:r>
          </a:p>
          <a:p>
            <a:pPr lvl="1">
              <a:defRPr/>
            </a:pPr>
            <a:r>
              <a:rPr lang="en-US">
                <a:solidFill>
                  <a:srgbClr val="000000"/>
                </a:solidFill>
                <a:ea typeface="Arial" charset="0"/>
              </a:rPr>
              <a:t>D)     CCl</a:t>
            </a:r>
            <a:r>
              <a:rPr lang="en-US" baseline="-25000">
                <a:solidFill>
                  <a:srgbClr val="000000"/>
                </a:solidFill>
                <a:ea typeface="Arial" charset="0"/>
              </a:rPr>
              <a:t>4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489325" y="2606675"/>
            <a:ext cx="25701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3.2 – 0.8 = 2.4 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429000" y="3200400"/>
            <a:ext cx="25701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3.2 – 2.1 = 1.1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413125" y="3673475"/>
            <a:ext cx="22621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3.2 – 3.2 = 0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505200" y="4191000"/>
            <a:ext cx="25701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3.2 – 2.6 = 0.6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431925" y="5426075"/>
            <a:ext cx="3762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Answer = (A)     KCl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  <p:bldP spid="18438" grpId="0"/>
      <p:bldP spid="18439" grpId="0"/>
      <p:bldP spid="184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j-cs"/>
              </a:rPr>
              <a:t>Summary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410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Nonpolar covalent</a:t>
            </a:r>
            <a:r>
              <a:rPr lang="en-US" dirty="0">
                <a:solidFill>
                  <a:srgbClr val="000000"/>
                </a:solidFill>
                <a:cs typeface="+mn-cs"/>
              </a:rPr>
              <a:t> bonds form between atoms having equal or close electronegativity values. 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(Difference is &lt; to 0.5.)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Polar covalent</a:t>
            </a:r>
            <a:r>
              <a:rPr lang="en-US" dirty="0">
                <a:solidFill>
                  <a:srgbClr val="000000"/>
                </a:solidFill>
                <a:cs typeface="+mn-cs"/>
              </a:rPr>
              <a:t> bonds form between atoms with an electronegativity difference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between 0.5 and 1.7.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Ionic bonds</a:t>
            </a:r>
            <a:r>
              <a:rPr lang="en-US" dirty="0">
                <a:solidFill>
                  <a:srgbClr val="000000"/>
                </a:solidFill>
                <a:cs typeface="+mn-cs"/>
              </a:rPr>
              <a:t> form between atoms with an electronegativity difference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&gt; 1.7.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895600" y="19812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_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Box 1"/>
          <p:cNvSpPr txBox="1">
            <a:spLocks noChangeArrowheads="1"/>
          </p:cNvSpPr>
          <p:nvPr/>
        </p:nvSpPr>
        <p:spPr bwMode="auto">
          <a:xfrm>
            <a:off x="152400" y="762000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4000">
                <a:solidFill>
                  <a:srgbClr val="000000"/>
                </a:solidFill>
              </a:rPr>
              <a:t>How do you tell Polar from Nonpolar??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62000" y="1981200"/>
            <a:ext cx="8153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4000" dirty="0" smtClean="0">
                <a:solidFill>
                  <a:srgbClr val="000000"/>
                </a:solidFill>
              </a:rPr>
              <a:t>From the IMF unit we learned…</a:t>
            </a:r>
            <a:r>
              <a:rPr lang="en-US" sz="4000" dirty="0">
                <a:solidFill>
                  <a:srgbClr val="000000"/>
                </a:solidFill>
              </a:rPr>
              <a:t>.</a:t>
            </a:r>
          </a:p>
          <a:p>
            <a:pPr lvl="1">
              <a:buFont typeface="Arial" charset="0"/>
              <a:buChar char="•"/>
            </a:pPr>
            <a:r>
              <a:rPr lang="en-US" sz="4000" dirty="0">
                <a:solidFill>
                  <a:srgbClr val="000000"/>
                </a:solidFill>
              </a:rPr>
              <a:t>If it’s </a:t>
            </a:r>
            <a:r>
              <a:rPr lang="en-US" sz="4000" dirty="0" smtClean="0">
                <a:solidFill>
                  <a:srgbClr val="000000"/>
                </a:solidFill>
              </a:rPr>
              <a:t>dispersion (diatomic, noble gas, pure hydrocarbon, small symmetrical) </a:t>
            </a:r>
            <a:r>
              <a:rPr lang="en-US" sz="4000" dirty="0">
                <a:solidFill>
                  <a:srgbClr val="000000"/>
                </a:solidFill>
              </a:rPr>
              <a:t>it’s nonpolar</a:t>
            </a:r>
          </a:p>
          <a:p>
            <a:pPr lvl="1">
              <a:buFont typeface="Arial" charset="0"/>
              <a:buChar char="•"/>
            </a:pPr>
            <a:r>
              <a:rPr lang="en-US" sz="4000" dirty="0">
                <a:solidFill>
                  <a:srgbClr val="000000"/>
                </a:solidFill>
              </a:rPr>
              <a:t>If it’s not it’s polar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458200" cy="1143000"/>
          </a:xfrm>
        </p:spPr>
        <p:txBody>
          <a:bodyPr/>
          <a:lstStyle/>
          <a:p>
            <a:pPr algn="l" eaLnBrk="1" hangingPunct="1">
              <a:lnSpc>
                <a:spcPct val="93000"/>
              </a:lnSpc>
              <a:buClr>
                <a:srgbClr val="FFFFFF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Polar </a:t>
            </a:r>
            <a:r>
              <a:rPr lang="en-GB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Bond </a:t>
            </a:r>
            <a:r>
              <a:rPr lang="en-GB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en-US" sz="3200" dirty="0" smtClean="0"/>
              <a:t>Asymmetric)</a:t>
            </a:r>
            <a:endParaRPr lang="en-GB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88" y="1219200"/>
            <a:ext cx="9066212" cy="5768975"/>
          </a:xfrm>
        </p:spPr>
        <p:txBody>
          <a:bodyPr/>
          <a:lstStyle/>
          <a:p>
            <a:pPr marL="334963" indent="-334963" eaLnBrk="1" hangingPunct="1">
              <a:lnSpc>
                <a:spcPct val="93000"/>
              </a:lnSpc>
              <a:spcBef>
                <a:spcPts val="1000"/>
              </a:spcBef>
              <a:buClr>
                <a:schemeClr val="tx1"/>
              </a:buCl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40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Polar – has </a:t>
            </a:r>
            <a:r>
              <a:rPr lang="en-GB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poles</a:t>
            </a:r>
            <a:endParaRPr lang="en-GB" sz="40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Arial" charset="0"/>
            </a:endParaRPr>
          </a:p>
          <a:p>
            <a:pPr marL="735013" lvl="1" indent="-277813" eaLnBrk="1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Meaning ends </a:t>
            </a:r>
            <a:r>
              <a:rPr lang="en-GB" sz="36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are </a:t>
            </a:r>
            <a:r>
              <a:rPr lang="en-GB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different</a:t>
            </a:r>
          </a:p>
          <a:p>
            <a:pPr marL="735013" lvl="1" indent="-277813" eaLnBrk="1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GB" sz="36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Arial" charset="0"/>
            </a:endParaRPr>
          </a:p>
          <a:p>
            <a:pPr marL="735013" lvl="1" indent="-277813" eaLnBrk="1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Polar </a:t>
            </a:r>
            <a:r>
              <a:rPr lang="en-GB" sz="36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bond:  one end more electrons than other </a:t>
            </a:r>
            <a:r>
              <a:rPr lang="en-GB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end</a:t>
            </a:r>
          </a:p>
          <a:p>
            <a:pPr marL="1141413" lvl="2" indent="-277813" eaLnBrk="1" hangingPunct="1">
              <a:lnSpc>
                <a:spcPct val="90000"/>
              </a:lnSpc>
              <a:spcBef>
                <a:spcPts val="900"/>
              </a:spcBef>
              <a:buClr>
                <a:schemeClr val="tx1"/>
              </a:buCl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So there is a Large </a:t>
            </a:r>
            <a:r>
              <a:rPr lang="en-GB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difference in electronegativity</a:t>
            </a:r>
            <a:endParaRPr lang="en-GB" sz="32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Arial" charset="0"/>
            </a:endParaRPr>
          </a:p>
          <a:p>
            <a:pPr marL="735013" lvl="1" indent="-277813" eaLnBrk="1" hangingPunct="1">
              <a:lnSpc>
                <a:spcPct val="90000"/>
              </a:lnSpc>
              <a:spcBef>
                <a:spcPts val="900"/>
              </a:spcBef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GB" sz="36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Arial" charset="0"/>
            </a:endParaRPr>
          </a:p>
          <a:p>
            <a:pPr marL="735013" lvl="1" indent="-277813" eaLnBrk="1" hangingPunct="1">
              <a:lnSpc>
                <a:spcPct val="90000"/>
              </a:lnSpc>
              <a:spcBef>
                <a:spcPts val="900"/>
              </a:spcBef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GB" sz="36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2" name="Picture 1" descr="Screen Shot 2015-01-23 at 11.03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200" y="0"/>
            <a:ext cx="3225800" cy="20447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001000" cy="1143000"/>
          </a:xfrm>
        </p:spPr>
        <p:txBody>
          <a:bodyPr/>
          <a:lstStyle/>
          <a:p>
            <a:pPr algn="l" eaLnBrk="1" hangingPunct="1">
              <a:lnSpc>
                <a:spcPct val="93000"/>
              </a:lnSpc>
              <a:buClr>
                <a:srgbClr val="FFFFFF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GB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Nonpolar </a:t>
            </a:r>
            <a:r>
              <a:rPr lang="en-GB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Bond </a:t>
            </a:r>
            <a:r>
              <a:rPr lang="en-GB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(symmetric)</a:t>
            </a:r>
            <a:endParaRPr lang="en-GB" sz="32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" y="1600200"/>
            <a:ext cx="9077325" cy="4525963"/>
          </a:xfrm>
        </p:spPr>
        <p:txBody>
          <a:bodyPr/>
          <a:lstStyle/>
          <a:p>
            <a:pPr marL="334963" indent="-334963" eaLnBrk="1" hangingPunct="1">
              <a:lnSpc>
                <a:spcPct val="93000"/>
              </a:lnSpc>
              <a:spcBef>
                <a:spcPts val="1000"/>
              </a:spcBef>
              <a:buClr>
                <a:schemeClr val="tx1"/>
              </a:buCl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Non</a:t>
            </a:r>
            <a:r>
              <a:rPr lang="en-GB" sz="4000" dirty="0" smtClean="0">
                <a:solidFill>
                  <a:srgbClr val="000000"/>
                </a:solidFill>
                <a:ea typeface="+mn-ea"/>
              </a:rPr>
              <a:t>polar = </a:t>
            </a:r>
            <a:r>
              <a:rPr lang="en-GB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No</a:t>
            </a:r>
            <a:r>
              <a:rPr lang="en-GB" sz="4000" dirty="0" smtClean="0">
                <a:solidFill>
                  <a:srgbClr val="000000"/>
                </a:solidFill>
                <a:ea typeface="+mn-ea"/>
              </a:rPr>
              <a:t> poles</a:t>
            </a:r>
          </a:p>
          <a:p>
            <a:pPr marL="334963" indent="-334963" eaLnBrk="1" hangingPunct="1">
              <a:lnSpc>
                <a:spcPct val="93000"/>
              </a:lnSpc>
              <a:spcBef>
                <a:spcPts val="1000"/>
              </a:spcBef>
              <a:buClr>
                <a:schemeClr val="tx1"/>
              </a:buClr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GB" sz="4000" dirty="0" smtClean="0">
              <a:solidFill>
                <a:srgbClr val="000000"/>
              </a:solidFill>
              <a:ea typeface="+mn-ea"/>
            </a:endParaRPr>
          </a:p>
          <a:p>
            <a:pPr marL="334963" indent="-334963" eaLnBrk="1" hangingPunct="1">
              <a:spcBef>
                <a:spcPts val="1000"/>
              </a:spcBef>
              <a:buClr>
                <a:schemeClr val="tx1"/>
              </a:buCl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3600" dirty="0" smtClean="0">
                <a:solidFill>
                  <a:srgbClr val="000000"/>
                </a:solidFill>
                <a:ea typeface="+mn-ea"/>
              </a:rPr>
              <a:t>electron cloud on one end of bond same as other end</a:t>
            </a:r>
          </a:p>
          <a:p>
            <a:pPr marL="334963" lvl="1" indent="-334963" eaLnBrk="1" hangingPunct="1">
              <a:spcBef>
                <a:spcPts val="1000"/>
              </a:spcBef>
              <a:buClr>
                <a:schemeClr val="tx1"/>
              </a:buClr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Same to no </a:t>
            </a:r>
            <a:r>
              <a:rPr lang="en-GB" sz="36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difference in electronegativity</a:t>
            </a:r>
          </a:p>
          <a:p>
            <a:pPr marL="334963" indent="-334963" eaLnBrk="1" hangingPunct="1">
              <a:spcBef>
                <a:spcPts val="1000"/>
              </a:spcBef>
              <a:buClr>
                <a:schemeClr val="tx1"/>
              </a:buCl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GB" sz="3600" dirty="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2" name="Picture 1" descr="Screen Shot 2015-01-23 at 11.03.2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6070"/>
            <a:ext cx="2667000" cy="18923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4" descr="electron density in HCl and H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9600"/>
            <a:ext cx="29622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65125" y="706438"/>
            <a:ext cx="4740275" cy="507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000000"/>
                </a:solidFill>
                <a:cs typeface="Arial" charset="0"/>
              </a:rPr>
              <a:t>H</a:t>
            </a:r>
            <a:r>
              <a:rPr lang="en-US" sz="3600" baseline="-25000" dirty="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3600" dirty="0">
                <a:solidFill>
                  <a:srgbClr val="000000"/>
                </a:solidFill>
                <a:cs typeface="Arial" charset="0"/>
              </a:rPr>
              <a:t> is </a:t>
            </a:r>
            <a:r>
              <a:rPr lang="en-US" sz="3600" u="sng" dirty="0">
                <a:solidFill>
                  <a:srgbClr val="000000"/>
                </a:solidFill>
                <a:cs typeface="Arial" charset="0"/>
              </a:rPr>
              <a:t>symmetric</a:t>
            </a:r>
            <a:r>
              <a:rPr lang="en-US" sz="3600" dirty="0">
                <a:solidFill>
                  <a:srgbClr val="000000"/>
                </a:solidFill>
                <a:cs typeface="Arial" charset="0"/>
              </a:rPr>
              <a:t>.  Both ends are the same.  The electron cloud is football-shaped.</a:t>
            </a:r>
          </a:p>
          <a:p>
            <a:pPr>
              <a:defRPr/>
            </a:pPr>
            <a:endParaRPr lang="en-US" sz="3600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en-US" sz="3600" dirty="0" err="1">
                <a:solidFill>
                  <a:srgbClr val="000000"/>
                </a:solidFill>
                <a:cs typeface="Arial" charset="0"/>
              </a:rPr>
              <a:t>HCl</a:t>
            </a:r>
            <a:r>
              <a:rPr lang="en-US" sz="3600" dirty="0">
                <a:solidFill>
                  <a:srgbClr val="000000"/>
                </a:solidFill>
                <a:cs typeface="Arial" charset="0"/>
              </a:rPr>
              <a:t> is </a:t>
            </a:r>
            <a:r>
              <a:rPr lang="en-US" sz="3600" u="sng" dirty="0">
                <a:solidFill>
                  <a:srgbClr val="000000"/>
                </a:solidFill>
                <a:cs typeface="Arial" charset="0"/>
              </a:rPr>
              <a:t>asymmetric</a:t>
            </a:r>
            <a:r>
              <a:rPr lang="en-US" sz="3600" dirty="0">
                <a:solidFill>
                  <a:srgbClr val="000000"/>
                </a:solidFill>
                <a:cs typeface="Arial" charset="0"/>
              </a:rPr>
              <a:t>.  The electron cloud is lop-sided.  Chlorine has more than its fair share.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4" descr="electron density picture LiH, HH, H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67000"/>
            <a:ext cx="6324600" cy="375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17525" y="249238"/>
            <a:ext cx="5934075" cy="144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rgbClr val="000000"/>
                </a:solidFill>
                <a:cs typeface="Arial" charset="0"/>
              </a:rPr>
              <a:t>Which bond(s) are polar?</a:t>
            </a:r>
          </a:p>
          <a:p>
            <a:pPr>
              <a:defRPr/>
            </a:pPr>
            <a:r>
              <a:rPr lang="en-US" sz="4400" dirty="0">
                <a:solidFill>
                  <a:srgbClr val="000000"/>
                </a:solidFill>
                <a:cs typeface="Arial" charset="0"/>
              </a:rPr>
              <a:t>Which are nonpolar?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1600" y="1600200"/>
            <a:ext cx="84074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rgbClr val="000000"/>
                </a:solidFill>
                <a:cs typeface="Arial" charset="0"/>
              </a:rPr>
              <a:t>Polar = </a:t>
            </a:r>
            <a:r>
              <a:rPr lang="en-US" sz="4400" dirty="0" err="1">
                <a:solidFill>
                  <a:srgbClr val="000000"/>
                </a:solidFill>
                <a:cs typeface="Arial" charset="0"/>
              </a:rPr>
              <a:t>LiH</a:t>
            </a:r>
            <a:r>
              <a:rPr lang="en-US" sz="4400" dirty="0">
                <a:solidFill>
                  <a:srgbClr val="000000"/>
                </a:solidFill>
                <a:cs typeface="Arial" charset="0"/>
              </a:rPr>
              <a:t> and HF.  Nonpolar = H</a:t>
            </a:r>
            <a:r>
              <a:rPr lang="en-US" sz="4400" baseline="-25000" dirty="0">
                <a:solidFill>
                  <a:srgbClr val="000000"/>
                </a:solidFill>
                <a:cs typeface="Arial" charset="0"/>
              </a:rPr>
              <a:t>2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28600" y="2895600"/>
            <a:ext cx="23018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Red = electron rich.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Blue = electron poor.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Box 1"/>
          <p:cNvSpPr txBox="1">
            <a:spLocks noChangeArrowheads="1"/>
          </p:cNvSpPr>
          <p:nvPr/>
        </p:nvSpPr>
        <p:spPr bwMode="auto">
          <a:xfrm>
            <a:off x="152400" y="304800"/>
            <a:ext cx="88392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4000">
                <a:solidFill>
                  <a:srgbClr val="000000"/>
                </a:solidFill>
              </a:rPr>
              <a:t>How can you predict if a bond is Polar or Nonpolar if you don’t have a picture of the electron cloud??</a:t>
            </a:r>
          </a:p>
          <a:p>
            <a:pPr algn="ctr"/>
            <a:endParaRPr lang="en-US" sz="400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2590800"/>
            <a:ext cx="9067800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 smtClean="0">
                <a:solidFill>
                  <a:srgbClr val="000000"/>
                </a:solidFill>
              </a:rPr>
              <a:t>Compare </a:t>
            </a:r>
            <a:r>
              <a:rPr lang="en-US" sz="3600" dirty="0" smtClean="0">
                <a:solidFill>
                  <a:srgbClr val="000000"/>
                </a:solidFill>
              </a:rPr>
              <a:t>the </a:t>
            </a:r>
            <a:r>
              <a:rPr lang="en-US" sz="3600" dirty="0" err="1" smtClean="0">
                <a:solidFill>
                  <a:srgbClr val="000000"/>
                </a:solidFill>
              </a:rPr>
              <a:t>electronegativities</a:t>
            </a:r>
            <a:r>
              <a:rPr lang="en-US" sz="3600" dirty="0" smtClean="0">
                <a:solidFill>
                  <a:srgbClr val="000000"/>
                </a:solidFill>
              </a:rPr>
              <a:t> (</a:t>
            </a:r>
            <a:r>
              <a:rPr lang="en-US" sz="3600" dirty="0" smtClean="0">
                <a:solidFill>
                  <a:srgbClr val="000000"/>
                </a:solidFill>
              </a:rPr>
              <a:t>subtract the difference) of </a:t>
            </a:r>
            <a:r>
              <a:rPr lang="en-US" sz="3600" dirty="0">
                <a:solidFill>
                  <a:srgbClr val="000000"/>
                </a:solidFill>
              </a:rPr>
              <a:t>the two atoms in the bond.</a:t>
            </a:r>
          </a:p>
          <a:p>
            <a:pPr algn="ctr"/>
            <a:endParaRPr lang="en-US" sz="3600" dirty="0">
              <a:solidFill>
                <a:srgbClr val="000000"/>
              </a:solidFill>
            </a:endParaRPr>
          </a:p>
        </p:txBody>
      </p:sp>
      <p:cxnSp>
        <p:nvCxnSpPr>
          <p:cNvPr id="12291" name="Straight Connector 6"/>
          <p:cNvCxnSpPr>
            <a:cxnSpLocks noChangeShapeType="1"/>
          </p:cNvCxnSpPr>
          <p:nvPr/>
        </p:nvCxnSpPr>
        <p:spPr bwMode="auto">
          <a:xfrm>
            <a:off x="1524000" y="49530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cxnSp>
        <p:nvCxnSpPr>
          <p:cNvPr id="12292" name="Straight Connector 8"/>
          <p:cNvCxnSpPr>
            <a:cxnSpLocks noChangeShapeType="1"/>
          </p:cNvCxnSpPr>
          <p:nvPr/>
        </p:nvCxnSpPr>
        <p:spPr bwMode="auto">
          <a:xfrm>
            <a:off x="19812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cxnSp>
        <p:nvCxnSpPr>
          <p:cNvPr id="12293" name="Straight Connector 10"/>
          <p:cNvCxnSpPr>
            <a:cxnSpLocks noChangeShapeType="1"/>
          </p:cNvCxnSpPr>
          <p:nvPr/>
        </p:nvCxnSpPr>
        <p:spPr bwMode="auto">
          <a:xfrm>
            <a:off x="39624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sp>
        <p:nvSpPr>
          <p:cNvPr id="12294" name="TextBox 11"/>
          <p:cNvSpPr txBox="1">
            <a:spLocks noChangeArrowheads="1"/>
          </p:cNvSpPr>
          <p:nvPr/>
        </p:nvSpPr>
        <p:spPr bwMode="auto">
          <a:xfrm>
            <a:off x="1752600" y="4953000"/>
            <a:ext cx="68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00"/>
                </a:solidFill>
              </a:rPr>
              <a:t>0.5</a:t>
            </a:r>
          </a:p>
        </p:txBody>
      </p:sp>
      <p:cxnSp>
        <p:nvCxnSpPr>
          <p:cNvPr id="12295" name="Straight Connector 12"/>
          <p:cNvCxnSpPr>
            <a:cxnSpLocks noChangeShapeType="1"/>
          </p:cNvCxnSpPr>
          <p:nvPr/>
        </p:nvCxnSpPr>
        <p:spPr bwMode="auto">
          <a:xfrm>
            <a:off x="15240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sp>
        <p:nvSpPr>
          <p:cNvPr id="12296" name="TextBox 22"/>
          <p:cNvSpPr txBox="1">
            <a:spLocks noChangeArrowheads="1"/>
          </p:cNvSpPr>
          <p:nvPr/>
        </p:nvSpPr>
        <p:spPr bwMode="auto">
          <a:xfrm>
            <a:off x="1295400" y="4953000"/>
            <a:ext cx="68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2297" name="TextBox 23"/>
          <p:cNvSpPr txBox="1">
            <a:spLocks noChangeArrowheads="1"/>
          </p:cNvSpPr>
          <p:nvPr/>
        </p:nvSpPr>
        <p:spPr bwMode="auto">
          <a:xfrm>
            <a:off x="3581400" y="5029200"/>
            <a:ext cx="68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00"/>
                </a:solidFill>
              </a:rPr>
              <a:t>1.7</a:t>
            </a:r>
          </a:p>
        </p:txBody>
      </p:sp>
      <p:cxnSp>
        <p:nvCxnSpPr>
          <p:cNvPr id="12298" name="Straight Connector 24"/>
          <p:cNvCxnSpPr>
            <a:cxnSpLocks noChangeShapeType="1"/>
          </p:cNvCxnSpPr>
          <p:nvPr/>
        </p:nvCxnSpPr>
        <p:spPr bwMode="auto">
          <a:xfrm>
            <a:off x="78486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sp>
        <p:nvSpPr>
          <p:cNvPr id="12299" name="TextBox 25"/>
          <p:cNvSpPr txBox="1">
            <a:spLocks noChangeArrowheads="1"/>
          </p:cNvSpPr>
          <p:nvPr/>
        </p:nvSpPr>
        <p:spPr bwMode="auto">
          <a:xfrm>
            <a:off x="7696200" y="502920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300" name="TextBox 4"/>
          <p:cNvSpPr txBox="1">
            <a:spLocks noChangeArrowheads="1"/>
          </p:cNvSpPr>
          <p:nvPr/>
        </p:nvSpPr>
        <p:spPr bwMode="auto">
          <a:xfrm>
            <a:off x="1447800" y="3733800"/>
            <a:ext cx="1447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Nonpolar Covalent 0-0.5</a:t>
            </a:r>
          </a:p>
        </p:txBody>
      </p:sp>
      <p:sp>
        <p:nvSpPr>
          <p:cNvPr id="12301" name="TextBox 14"/>
          <p:cNvSpPr txBox="1">
            <a:spLocks noChangeArrowheads="1"/>
          </p:cNvSpPr>
          <p:nvPr/>
        </p:nvSpPr>
        <p:spPr bwMode="auto">
          <a:xfrm>
            <a:off x="2286000" y="5410200"/>
            <a:ext cx="1447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Polar Covalent 0.5-1.7</a:t>
            </a:r>
          </a:p>
        </p:txBody>
      </p:sp>
      <p:sp>
        <p:nvSpPr>
          <p:cNvPr id="12302" name="TextBox 15"/>
          <p:cNvSpPr txBox="1">
            <a:spLocks noChangeArrowheads="1"/>
          </p:cNvSpPr>
          <p:nvPr/>
        </p:nvSpPr>
        <p:spPr bwMode="auto">
          <a:xfrm>
            <a:off x="4495800" y="4191000"/>
            <a:ext cx="266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Ionic 1.7-4.0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cs typeface="+mj-cs"/>
              </a:rPr>
              <a:t>Electronegativity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>
              <a:defRPr/>
            </a:pPr>
            <a:r>
              <a:rPr lang="en-US" sz="4400">
                <a:solidFill>
                  <a:srgbClr val="000000"/>
                </a:solidFill>
                <a:cs typeface="+mn-cs"/>
              </a:rPr>
              <a:t>Ability of an atom to attract electrons in a bond.</a:t>
            </a:r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 rot="5400000">
            <a:off x="6191250" y="2876550"/>
            <a:ext cx="4495800" cy="1028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en-US" kern="10">
                <a:solidFill>
                  <a:srgbClr val="000000"/>
                </a:solidFill>
                <a:effectLst>
                  <a:outerShdw blurRad="63500"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Memory Jogger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98525" y="3678238"/>
            <a:ext cx="5133975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Look it up in Table 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2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cs typeface="+mj-cs"/>
              </a:rPr>
              <a:t>Bond Polarity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1981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cs typeface="+mn-cs"/>
              </a:rPr>
              <a:t>Depends on the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difference</a:t>
            </a:r>
            <a:r>
              <a:rPr lang="en-US" dirty="0">
                <a:solidFill>
                  <a:srgbClr val="000000"/>
                </a:solidFill>
                <a:cs typeface="+mn-cs"/>
              </a:rPr>
              <a:t> in electronegativity of the two atoms in the bond.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066800" y="2438400"/>
            <a:ext cx="27590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       B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676400" y="2819400"/>
            <a:ext cx="838200" cy="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114800" y="2438400"/>
            <a:ext cx="22256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E</a:t>
            </a:r>
            <a:r>
              <a:rPr lang="en-US" sz="4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</a:t>
            </a:r>
            <a:r>
              <a:rPr 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- E</a:t>
            </a:r>
            <a:r>
              <a:rPr lang="en-US" sz="44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85800" y="3886200"/>
            <a:ext cx="8093075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-</a:t>
            </a:r>
            <a:r>
              <a:rPr lang="en-US" sz="3200" dirty="0">
                <a:solidFill>
                  <a:srgbClr val="000000"/>
                </a:solidFill>
                <a:cs typeface="Arial" charset="0"/>
              </a:rPr>
              <a:t>You only care about the size of the difference, not the sign.</a:t>
            </a:r>
          </a:p>
          <a:p>
            <a:pPr>
              <a:defRPr/>
            </a:pPr>
            <a:endParaRPr lang="en-US" sz="3200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en-US" sz="3200" dirty="0">
                <a:solidFill>
                  <a:srgbClr val="000000"/>
                </a:solidFill>
                <a:cs typeface="Arial" charset="0"/>
              </a:rPr>
              <a:t>-The bigger the difference, the more polar the bond.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581400" y="2438400"/>
            <a:ext cx="30638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  <a:sym typeface="Symbol" charset="0"/>
              </a:rPr>
              <a:t>              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57200" y="3276600"/>
            <a:ext cx="6842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Bond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914400" y="3124200"/>
            <a:ext cx="152400" cy="152400"/>
          </a:xfrm>
          <a:prstGeom prst="line">
            <a:avLst/>
          </a:prstGeom>
          <a:noFill/>
          <a:ln w="444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934200" y="3200400"/>
            <a:ext cx="9286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Polarity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 flipV="1">
            <a:off x="6858000" y="2971800"/>
            <a:ext cx="685800" cy="76200"/>
          </a:xfrm>
          <a:prstGeom prst="line">
            <a:avLst/>
          </a:prstGeom>
          <a:noFill/>
          <a:ln w="444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586</Words>
  <Application>Microsoft Macintosh PowerPoint</Application>
  <PresentationFormat>On-screen Show (4:3)</PresentationFormat>
  <Paragraphs>118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Times New Roman</vt:lpstr>
      <vt:lpstr>ＭＳ Ｐゴシック</vt:lpstr>
      <vt:lpstr>Arial</vt:lpstr>
      <vt:lpstr>Symbol</vt:lpstr>
      <vt:lpstr>Default Design</vt:lpstr>
      <vt:lpstr>PowerPoint Presentation</vt:lpstr>
      <vt:lpstr>PowerPoint Presentation</vt:lpstr>
      <vt:lpstr>Polar Bond (Asymmetric)</vt:lpstr>
      <vt:lpstr>Nonpolar Bond (symmetric)</vt:lpstr>
      <vt:lpstr>PowerPoint Presentation</vt:lpstr>
      <vt:lpstr>PowerPoint Presentation</vt:lpstr>
      <vt:lpstr>PowerPoint Presentation</vt:lpstr>
      <vt:lpstr>Electronegativity</vt:lpstr>
      <vt:lpstr>Bond Polarity</vt:lpstr>
      <vt:lpstr>Electronegativity Difference</vt:lpstr>
      <vt:lpstr>PowerPoint Presentation</vt:lpstr>
      <vt:lpstr>Predict the Polarity &amp; Bond Type</vt:lpstr>
      <vt:lpstr>Review</vt:lpstr>
      <vt:lpstr>Review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Covalent (Molecular) Substances</dc:title>
  <dc:creator>Liz</dc:creator>
  <cp:lastModifiedBy>Leah Miller</cp:lastModifiedBy>
  <cp:revision>18</cp:revision>
  <dcterms:modified xsi:type="dcterms:W3CDTF">2015-01-24T04:08:32Z</dcterms:modified>
</cp:coreProperties>
</file>