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541FA-ED48-4A9A-8ED7-298FA8808DFD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44B9C-1985-40EC-999A-27A695777D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541FA-ED48-4A9A-8ED7-298FA8808DFD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44B9C-1985-40EC-999A-27A695777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541FA-ED48-4A9A-8ED7-298FA8808DFD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44B9C-1985-40EC-999A-27A695777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541FA-ED48-4A9A-8ED7-298FA8808DFD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44B9C-1985-40EC-999A-27A695777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541FA-ED48-4A9A-8ED7-298FA8808DFD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44B9C-1985-40EC-999A-27A695777D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541FA-ED48-4A9A-8ED7-298FA8808DFD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44B9C-1985-40EC-999A-27A695777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541FA-ED48-4A9A-8ED7-298FA8808DFD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44B9C-1985-40EC-999A-27A695777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541FA-ED48-4A9A-8ED7-298FA8808DFD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44B9C-1985-40EC-999A-27A695777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541FA-ED48-4A9A-8ED7-298FA8808DFD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44B9C-1985-40EC-999A-27A695777D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541FA-ED48-4A9A-8ED7-298FA8808DFD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44B9C-1985-40EC-999A-27A695777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541FA-ED48-4A9A-8ED7-298FA8808DFD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44B9C-1985-40EC-999A-27A695777D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3541FA-ED48-4A9A-8ED7-298FA8808DFD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D444B9C-1985-40EC-999A-27A695777D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2288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b="1" i="1" dirty="0">
                <a:solidFill>
                  <a:schemeClr val="tx2">
                    <a:satMod val="130000"/>
                  </a:schemeClr>
                </a:solidFill>
              </a:rPr>
              <a:t>Romeo and Juliet</a:t>
            </a:r>
            <a:br>
              <a:rPr lang="en-US" sz="4800" b="1" i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800" i="1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4800" i="1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2800" b="1" dirty="0">
                <a:solidFill>
                  <a:schemeClr val="tx2">
                    <a:satMod val="130000"/>
                  </a:schemeClr>
                </a:solidFill>
              </a:rPr>
              <a:t>by William Shakespeare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>
                <a:latin typeface="+mj-lt"/>
              </a:rPr>
              <a:t>Act 2 </a:t>
            </a:r>
            <a:r>
              <a:rPr lang="en-US" sz="2800" b="1" dirty="0" smtClean="0">
                <a:latin typeface="+mj-lt"/>
              </a:rPr>
              <a:t> Scenes 3 - 6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By Erin </a:t>
            </a:r>
            <a:r>
              <a:rPr lang="en-US" sz="1600" b="1" i="1" dirty="0" err="1" smtClean="0">
                <a:latin typeface="Arial" pitchFamily="34" charset="0"/>
                <a:cs typeface="Arial" pitchFamily="34" charset="0"/>
              </a:rPr>
              <a:t>Salona</a:t>
            </a:r>
            <a:endParaRPr lang="en-US" sz="16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180px-Romeo-and-Juliet-toy-theatre-cut-ou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7175" y="2895600"/>
            <a:ext cx="1812925" cy="2809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4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" name="Content Placeholder 4" descr="leonard-whiting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1752600" y="2057400"/>
            <a:ext cx="3352800" cy="25146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After arranging </a:t>
            </a:r>
            <a:r>
              <a:rPr lang="en-US" i="1" dirty="0" smtClean="0"/>
              <a:t>the</a:t>
            </a:r>
            <a:r>
              <a:rPr lang="en-US" dirty="0" smtClean="0"/>
              <a:t> </a:t>
            </a:r>
            <a:r>
              <a:rPr lang="en-US" i="1" dirty="0" smtClean="0"/>
              <a:t>secret</a:t>
            </a:r>
            <a:r>
              <a:rPr lang="en-US" dirty="0" smtClean="0"/>
              <a:t> marriage, Romeo meets them and he is in a much better mood.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Mercutio is happy that Romeo is over Rosaline.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Romeo and Mercutio trade a long series of puns.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4876800"/>
            <a:ext cx="32766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i="1" dirty="0">
                <a:latin typeface="Calibri" pitchFamily="34" charset="0"/>
              </a:rPr>
              <a:t>Happy Romeo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4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Nurse comes and finds Romeo at noon and not 9:00 am as promised.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Mercutio teases the nurse &amp; upsets her.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Mercutio lifts her veil and calls it a sail; he refers to her as a madam of a prostitution house; he makes fun of her age and of her lack of beauty </a:t>
            </a:r>
            <a:endParaRPr lang="en-US" dirty="0"/>
          </a:p>
        </p:txBody>
      </p:sp>
      <p:pic>
        <p:nvPicPr>
          <p:cNvPr id="7" name="Content Placeholder 6" descr="Nurse2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lum bright="20000" contrast="10000"/>
          </a:blip>
          <a:stretch>
            <a:fillRect/>
          </a:stretch>
        </p:blipFill>
        <p:spPr>
          <a:xfrm>
            <a:off x="5257800" y="2133600"/>
            <a:ext cx="3657600" cy="2906713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562600" y="5334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Calibri" pitchFamily="34" charset="0"/>
              </a:rPr>
              <a:t>Nurse &amp; Romeo</a:t>
            </a:r>
            <a:endParaRPr lang="en-US" sz="3200" i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4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r>
              <a:rPr lang="en-US" sz="2400" dirty="0" smtClean="0"/>
              <a:t>Romeo tells the nurse about the plan for the wedding.</a:t>
            </a:r>
          </a:p>
          <a:p>
            <a:r>
              <a:rPr lang="en-US" sz="2600" dirty="0" smtClean="0"/>
              <a:t>Juliet is to go to confession at Friar Laurence’s room that afternoon.</a:t>
            </a:r>
          </a:p>
          <a:p>
            <a:r>
              <a:rPr lang="en-US" sz="2600" dirty="0" smtClean="0"/>
              <a:t>They will be married there.</a:t>
            </a:r>
          </a:p>
          <a:p>
            <a:endParaRPr lang="en-US" dirty="0" smtClean="0"/>
          </a:p>
        </p:txBody>
      </p:sp>
      <p:sp>
        <p:nvSpPr>
          <p:cNvPr id="3072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r>
              <a:rPr lang="en-US" sz="2600" dirty="0" smtClean="0"/>
              <a:t>Romeo’s servant will give a rope ladder to the Nurse.</a:t>
            </a:r>
          </a:p>
          <a:p>
            <a:r>
              <a:rPr lang="en-US" sz="2600" dirty="0" smtClean="0"/>
              <a:t>Romeo will use it to climb into Juliet’s room for their wedding night.</a:t>
            </a:r>
          </a:p>
          <a:p>
            <a:endParaRPr lang="en-US" dirty="0" smtClean="0"/>
          </a:p>
        </p:txBody>
      </p:sp>
      <p:pic>
        <p:nvPicPr>
          <p:cNvPr id="30725" name="Picture 4" descr="C:\Users\Owner\AppData\Local\Microsoft\Windows\Temporary Internet Files\Content.IE5\2IX4VXLZ\MC90043484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905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5" descr="C:\Users\Owner\AppData\Local\Microsoft\Windows\Temporary Internet Files\Content.IE5\3H6I2605\MC9003619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28600"/>
            <a:ext cx="1373188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8" descr="C:\Users\Owner\AppData\Local\Microsoft\Windows\Temporary Internet Files\Content.IE5\1GUBA5E6\MC90001342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5029200"/>
            <a:ext cx="1357313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9" descr="C:\Users\Owner\AppData\Local\Microsoft\Windows\Temporary Internet Files\Content.IE5\3H6I2605\MC90004016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4495800"/>
            <a:ext cx="1381125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10" descr="C:\Users\Owner\AppData\Local\Microsoft\Windows\Temporary Internet Files\Content.IE5\2XYS52U5\MC90028742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304800"/>
            <a:ext cx="17541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4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r>
              <a:rPr lang="en-US" smtClean="0"/>
              <a:t>Nurse tells Romeo that</a:t>
            </a:r>
          </a:p>
          <a:p>
            <a:r>
              <a:rPr lang="en-US" smtClean="0"/>
              <a:t>she thinks that Paris would make a Juliet better husband.</a:t>
            </a:r>
          </a:p>
          <a:p>
            <a:r>
              <a:rPr lang="en-US" smtClean="0"/>
              <a:t>Juliet doesn’t agree with her.</a:t>
            </a:r>
          </a:p>
        </p:txBody>
      </p:sp>
      <p:pic>
        <p:nvPicPr>
          <p:cNvPr id="7" name="Content Placeholder 6" descr="R and J collag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7385" y="1752600"/>
            <a:ext cx="3579415" cy="37678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5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Juliet is very nervous as she waits for Nurse to return from meeting Romeo.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Nurse is 3 hours late.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Nurse teases Juliet by not giving her Romeo’s message immediately.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The Nurse shows herself to be like Mercutio when she describes Romeo’s physical attributes as Mercutio had described Rosaline’s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32773" name="Picture 4" descr="nurse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5867400" y="4038600"/>
            <a:ext cx="2540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5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Content Placeholder 5" descr="rome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447800"/>
            <a:ext cx="3340100" cy="468788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Juliet prepares to go to Friar Laurence to get married.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Juliet will tell her parents she is going to “shrift”/ confession.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Nurse leaves to collect the rope ladder so that Romeo can spend his wedding night with Juliet. </a:t>
            </a:r>
            <a:endParaRPr lang="en-US" dirty="0"/>
          </a:p>
        </p:txBody>
      </p:sp>
      <p:pic>
        <p:nvPicPr>
          <p:cNvPr id="33797" name="Picture 2" descr="C:\Users\Owner\AppData\Local\Microsoft\Windows\Temporary Internet Files\Content.IE5\3H6I2605\MC9003402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257800"/>
            <a:ext cx="8509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3" descr="C:\Users\Owner\AppData\Local\Microsoft\Windows\Temporary Internet Files\Content.IE5\2XYS52U5\MC90033547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2438400"/>
            <a:ext cx="7143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6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>
            <a:normAutofit fontScale="850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Before Juliet arrives Romeo and Friar Laurence talk.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Friar Laurence prays that God will bless the wedding regardless of what else might happen to the couple, and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warns that “things” that happen so fast often end just as quickly (and explosively). </a:t>
            </a:r>
            <a:r>
              <a:rPr lang="en-US" i="1" dirty="0" smtClean="0">
                <a:solidFill>
                  <a:srgbClr val="FF0000"/>
                </a:solidFill>
              </a:rPr>
              <a:t>FORESHADOWING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5" name="Content Placeholder 4" descr="rjwedd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2057400"/>
            <a:ext cx="3551314" cy="28569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105400" y="5042118"/>
            <a:ext cx="3733800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</a:rPr>
              <a:t>Friar Laurence: </a:t>
            </a:r>
            <a:r>
              <a:rPr lang="en-US" sz="1400" i="1" dirty="0" smtClean="0">
                <a:latin typeface="Calibri" pitchFamily="34" charset="0"/>
              </a:rPr>
              <a:t>These violent delights have violent ends</a:t>
            </a:r>
            <a:br>
              <a:rPr lang="en-US" sz="1400" i="1" dirty="0" smtClean="0">
                <a:latin typeface="Calibri" pitchFamily="34" charset="0"/>
              </a:rPr>
            </a:br>
            <a:r>
              <a:rPr lang="en-US" sz="1400" i="1" dirty="0" smtClean="0">
                <a:latin typeface="Calibri" pitchFamily="34" charset="0"/>
              </a:rPr>
              <a:t>And in their triumph die, like fire and powder. . .</a:t>
            </a:r>
          </a:p>
          <a:p>
            <a:r>
              <a:rPr lang="en-US" sz="1400" i="1" dirty="0" smtClean="0">
                <a:latin typeface="Calibri" pitchFamily="34" charset="0"/>
              </a:rPr>
              <a:t>Therefore love moderately; long love doth so;</a:t>
            </a:r>
            <a:br>
              <a:rPr lang="en-US" sz="1400" i="1" dirty="0" smtClean="0">
                <a:latin typeface="Calibri" pitchFamily="34" charset="0"/>
              </a:rPr>
            </a:br>
            <a:r>
              <a:rPr lang="en-US" sz="1400" i="1" dirty="0" smtClean="0">
                <a:latin typeface="Calibri" pitchFamily="34" charset="0"/>
              </a:rPr>
              <a:t>Too swift arrives as tardy as too slow.</a:t>
            </a:r>
            <a:endParaRPr lang="en-US" sz="14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6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7" name="Content Placeholder 6" descr="r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676400"/>
            <a:ext cx="2438399" cy="4409161"/>
          </a:xfr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Juliet arrives, Romeo uses many poetic words to describe her and their love.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Romeo believes that not even death can compete with his love for Juliet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They secretly marry.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6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371600"/>
            <a:ext cx="3657600" cy="5029200"/>
          </a:xfrm>
        </p:spPr>
        <p:txBody>
          <a:bodyPr/>
          <a:lstStyle/>
          <a:p>
            <a:r>
              <a:rPr lang="en-US" sz="2400" dirty="0" smtClean="0"/>
              <a:t>Their wedding is quick and is filled with images of impending doom. </a:t>
            </a:r>
          </a:p>
          <a:p>
            <a:r>
              <a:rPr lang="en-US" sz="2400" dirty="0" smtClean="0"/>
              <a:t>Images of happiness and marriage are paired with violence and death.</a:t>
            </a:r>
          </a:p>
          <a:p>
            <a:r>
              <a:rPr lang="en-US" sz="2400" dirty="0" smtClean="0"/>
              <a:t>Romeo says “love-devouring death” can do what it pleases; Juliet is all he needs to make him happy</a:t>
            </a:r>
          </a:p>
        </p:txBody>
      </p:sp>
      <p:pic>
        <p:nvPicPr>
          <p:cNvPr id="5" name="Content Placeholder 4" descr="Marriage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2057400"/>
            <a:ext cx="3674533" cy="27558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6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789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z="2200" b="1" smtClean="0">
                <a:latin typeface="Bradley Hand ITC" pitchFamily="66" charset="0"/>
              </a:rPr>
              <a:t>These violent delights have violent ends</a:t>
            </a:r>
            <a:br>
              <a:rPr lang="en-US" sz="2200" b="1" smtClean="0">
                <a:latin typeface="Bradley Hand ITC" pitchFamily="66" charset="0"/>
              </a:rPr>
            </a:br>
            <a:r>
              <a:rPr lang="en-US" sz="2200" b="1" smtClean="0">
                <a:latin typeface="Bradley Hand ITC" pitchFamily="66" charset="0"/>
              </a:rPr>
              <a:t>And in their triumph die, like fire and powder,</a:t>
            </a:r>
            <a:br>
              <a:rPr lang="en-US" sz="2200" b="1" smtClean="0">
                <a:latin typeface="Bradley Hand ITC" pitchFamily="66" charset="0"/>
              </a:rPr>
            </a:br>
            <a:r>
              <a:rPr lang="en-US" sz="2200" b="1" smtClean="0">
                <a:latin typeface="Bradley Hand ITC" pitchFamily="66" charset="0"/>
              </a:rPr>
              <a:t>Which as they kiss consume: the sweetest honey</a:t>
            </a:r>
            <a:br>
              <a:rPr lang="en-US" sz="2200" b="1" smtClean="0">
                <a:latin typeface="Bradley Hand ITC" pitchFamily="66" charset="0"/>
              </a:rPr>
            </a:br>
            <a:r>
              <a:rPr lang="en-US" sz="2200" b="1" smtClean="0">
                <a:latin typeface="Bradley Hand ITC" pitchFamily="66" charset="0"/>
              </a:rPr>
              <a:t>Is loathsome in his own deliciousness</a:t>
            </a:r>
            <a:br>
              <a:rPr lang="en-US" sz="2200" b="1" smtClean="0">
                <a:latin typeface="Bradley Hand ITC" pitchFamily="66" charset="0"/>
              </a:rPr>
            </a:br>
            <a:r>
              <a:rPr lang="en-US" sz="2200" b="1" smtClean="0">
                <a:latin typeface="Bradley Hand ITC" pitchFamily="66" charset="0"/>
              </a:rPr>
              <a:t>And in the taste confounds the appetite:</a:t>
            </a:r>
            <a:br>
              <a:rPr lang="en-US" sz="2200" b="1" smtClean="0">
                <a:latin typeface="Bradley Hand ITC" pitchFamily="66" charset="0"/>
              </a:rPr>
            </a:br>
            <a:r>
              <a:rPr lang="en-US" sz="2200" b="1" smtClean="0">
                <a:latin typeface="Bradley Hand ITC" pitchFamily="66" charset="0"/>
              </a:rPr>
              <a:t>Therefore love moderately; long love doth so;</a:t>
            </a:r>
            <a:br>
              <a:rPr lang="en-US" sz="2200" b="1" smtClean="0">
                <a:latin typeface="Bradley Hand ITC" pitchFamily="66" charset="0"/>
              </a:rPr>
            </a:br>
            <a:r>
              <a:rPr lang="en-US" sz="2200" b="1" smtClean="0">
                <a:latin typeface="Bradley Hand ITC" pitchFamily="66" charset="0"/>
              </a:rPr>
              <a:t>Too swift arrives as tardy as too slow.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pic>
        <p:nvPicPr>
          <p:cNvPr id="6" name="Picture 5" descr="R &amp; J collag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888712"/>
            <a:ext cx="1905000" cy="2512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3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Romeo goes to visit Friar Lawrence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Friar Laurence is alone in his garden tending to plants and herbs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 says that nothing is completely good or evil. It is how it is used.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His monologue hints at his involvement in the tragedy to come.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audience is now aware that Friar has a strong understanding of drugs. </a:t>
            </a:r>
            <a:r>
              <a:rPr lang="en-US" i="1" dirty="0" smtClean="0">
                <a:solidFill>
                  <a:srgbClr val="FF0000"/>
                </a:solidFill>
              </a:rPr>
              <a:t>FORESHADOWING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5" name="Picture 4" descr="Romeo&amp;Juliet-240%20cropped_preview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5715000" y="3581400"/>
            <a:ext cx="2819400" cy="2819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Chichester</a:t>
            </a:r>
            <a:r>
              <a:rPr lang="en-US" sz="2000" dirty="0" smtClean="0"/>
              <a:t>, Karen. “Romeo and Juliet Outlines by </a:t>
            </a:r>
          </a:p>
          <a:p>
            <a:pPr>
              <a:buNone/>
            </a:pPr>
            <a:r>
              <a:rPr lang="en-US" sz="2000" dirty="0" smtClean="0"/>
              <a:t>	        Act.” Jefferson High School: Livonia, Michigan. </a:t>
            </a:r>
          </a:p>
          <a:p>
            <a:pPr>
              <a:buNone/>
            </a:pPr>
            <a:r>
              <a:rPr lang="en-US" sz="2000" i="1" dirty="0" smtClean="0"/>
              <a:t>		SlideShare.net</a:t>
            </a:r>
            <a:r>
              <a:rPr lang="en-US" sz="2000" dirty="0" smtClean="0"/>
              <a:t>. </a:t>
            </a:r>
            <a:r>
              <a:rPr lang="en-US" sz="2000" dirty="0" err="1" smtClean="0"/>
              <a:t>SlideShare</a:t>
            </a:r>
            <a:r>
              <a:rPr lang="en-US" sz="2000" dirty="0" smtClean="0"/>
              <a:t> Inc. Sept. 2008. Web.</a:t>
            </a:r>
          </a:p>
          <a:p>
            <a:pPr>
              <a:buNone/>
            </a:pPr>
            <a:r>
              <a:rPr lang="en-US" sz="2000" dirty="0" smtClean="0"/>
              <a:t>	        18 May 2010.</a:t>
            </a:r>
          </a:p>
          <a:p>
            <a:r>
              <a:rPr lang="en-US" sz="2000" dirty="0" smtClean="0"/>
              <a:t>“Romeo and Juliet.” </a:t>
            </a:r>
            <a:r>
              <a:rPr lang="en-US" sz="2000" i="1" dirty="0" smtClean="0"/>
              <a:t>Google Images.</a:t>
            </a:r>
            <a:r>
              <a:rPr lang="en-US" sz="2000" dirty="0" smtClean="0"/>
              <a:t> Google. 2010. Web. 18 </a:t>
            </a:r>
          </a:p>
          <a:p>
            <a:pPr>
              <a:buNone/>
            </a:pPr>
            <a:r>
              <a:rPr lang="en-US" sz="2000" dirty="0" smtClean="0"/>
              <a:t>             May 2010.</a:t>
            </a:r>
          </a:p>
          <a:p>
            <a:r>
              <a:rPr lang="en-US" sz="2000" dirty="0" smtClean="0"/>
              <a:t>Shakespeare, William. </a:t>
            </a:r>
            <a:r>
              <a:rPr lang="en-US" sz="2000" i="1" dirty="0" smtClean="0"/>
              <a:t>Romeo and Juliet</a:t>
            </a:r>
            <a:r>
              <a:rPr lang="en-US" sz="2000" dirty="0" smtClean="0"/>
              <a:t>. </a:t>
            </a:r>
            <a:r>
              <a:rPr lang="en-US" sz="2000" i="1" dirty="0" smtClean="0"/>
              <a:t>The Complete </a:t>
            </a:r>
          </a:p>
          <a:p>
            <a:pPr>
              <a:buNone/>
            </a:pPr>
            <a:r>
              <a:rPr lang="en-US" sz="2000" i="1" dirty="0" smtClean="0"/>
              <a:t>            Works of William Shakespeare</a:t>
            </a:r>
            <a:r>
              <a:rPr lang="en-US" sz="2000" dirty="0" smtClean="0"/>
              <a:t>. Michigan Institute </a:t>
            </a:r>
          </a:p>
          <a:p>
            <a:pPr>
              <a:buNone/>
            </a:pPr>
            <a:r>
              <a:rPr lang="en-US" sz="2000" dirty="0" smtClean="0"/>
              <a:t>            of Technology. 2010. Web. 18 May 2010.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3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r>
              <a:rPr lang="en-US" sz="2000" dirty="0" smtClean="0"/>
              <a:t>Romeo explains to Friar:</a:t>
            </a:r>
          </a:p>
          <a:p>
            <a:r>
              <a:rPr lang="en-US" sz="2000" dirty="0" smtClean="0"/>
              <a:t>he no longer loves Rosaline and</a:t>
            </a:r>
          </a:p>
          <a:p>
            <a:r>
              <a:rPr lang="en-US" sz="2000" dirty="0" smtClean="0"/>
              <a:t>he is now in love with Juliet </a:t>
            </a:r>
          </a:p>
          <a:p>
            <a:pPr lvl="1"/>
            <a:r>
              <a:rPr lang="en-US" sz="1800" b="1" dirty="0" smtClean="0"/>
              <a:t>Romeo</a:t>
            </a:r>
            <a:r>
              <a:rPr lang="en-US" sz="1800" dirty="0" smtClean="0"/>
              <a:t>: </a:t>
            </a:r>
            <a:r>
              <a:rPr lang="en-US" sz="1800" i="1" dirty="0" smtClean="0"/>
              <a:t>Then plainly know my heart's dear love is set</a:t>
            </a:r>
            <a:br>
              <a:rPr lang="en-US" sz="1800" i="1" dirty="0" smtClean="0"/>
            </a:br>
            <a:r>
              <a:rPr lang="en-US" sz="1800" i="1" dirty="0" smtClean="0"/>
              <a:t>On the fair daughter of rich Capulet:</a:t>
            </a:r>
            <a:br>
              <a:rPr lang="en-US" sz="1800" i="1" dirty="0" smtClean="0"/>
            </a:br>
            <a:r>
              <a:rPr lang="en-US" sz="1800" i="1" dirty="0" smtClean="0"/>
              <a:t>As mine on hers, so hers is set on mine;</a:t>
            </a:r>
          </a:p>
          <a:p>
            <a:r>
              <a:rPr lang="en-US" sz="2000" dirty="0" smtClean="0"/>
              <a:t>he asks Friar Laurence to marry them today!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Content Placeholder 4" descr="Romeo103-sma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75441" y="1524000"/>
            <a:ext cx="3060417" cy="4664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3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" name="Content Placeholder 4" descr="friar_lawrenc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752600"/>
            <a:ext cx="2857500" cy="3457575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2532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r>
              <a:rPr lang="en-US" dirty="0" smtClean="0"/>
              <a:t>Friar Lawrence is shocked! He tells Romeo:</a:t>
            </a:r>
          </a:p>
          <a:p>
            <a:r>
              <a:rPr lang="en-US" dirty="0" smtClean="0"/>
              <a:t>that Romeo says the words of love</a:t>
            </a:r>
          </a:p>
          <a:p>
            <a:r>
              <a:rPr lang="en-US" dirty="0" smtClean="0"/>
              <a:t>but he really doesn’t really understand true love.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743200" y="5562600"/>
            <a:ext cx="4648200" cy="11387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Calibri" pitchFamily="34" charset="0"/>
              </a:rPr>
              <a:t>Friar Lawrence: </a:t>
            </a:r>
            <a:r>
              <a:rPr lang="en-US" sz="1400" i="1" dirty="0" smtClean="0">
                <a:latin typeface="Calibri" pitchFamily="34" charset="0"/>
              </a:rPr>
              <a:t>Holy Saint Francis, what a change is here!</a:t>
            </a:r>
            <a:br>
              <a:rPr lang="en-US" sz="1400" i="1" dirty="0" smtClean="0">
                <a:latin typeface="Calibri" pitchFamily="34" charset="0"/>
              </a:rPr>
            </a:br>
            <a:r>
              <a:rPr lang="en-US" sz="1400" i="1" dirty="0" smtClean="0">
                <a:latin typeface="Calibri" pitchFamily="34" charset="0"/>
              </a:rPr>
              <a:t>Is Rosaline, whom thou didst love so dear,</a:t>
            </a:r>
            <a:br>
              <a:rPr lang="en-US" sz="1400" i="1" dirty="0" smtClean="0">
                <a:latin typeface="Calibri" pitchFamily="34" charset="0"/>
              </a:rPr>
            </a:br>
            <a:r>
              <a:rPr lang="en-US" sz="1400" i="1" dirty="0" smtClean="0">
                <a:latin typeface="Calibri" pitchFamily="34" charset="0"/>
              </a:rPr>
              <a:t>So soon forsaken? young men's love then lies</a:t>
            </a:r>
            <a:br>
              <a:rPr lang="en-US" sz="1400" i="1" dirty="0" smtClean="0">
                <a:latin typeface="Calibri" pitchFamily="34" charset="0"/>
              </a:rPr>
            </a:br>
            <a:r>
              <a:rPr lang="en-US" sz="1400" i="1" dirty="0" smtClean="0">
                <a:latin typeface="Calibri" pitchFamily="34" charset="0"/>
              </a:rPr>
              <a:t>Not truly in their hearts, but in their eyes.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3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r>
              <a:rPr lang="en-US" dirty="0" smtClean="0"/>
              <a:t>Friar Laurence isn’t sure this marriage is a good idea but</a:t>
            </a:r>
          </a:p>
          <a:p>
            <a:r>
              <a:rPr lang="en-US" dirty="0" smtClean="0"/>
              <a:t>he agrees to marry them</a:t>
            </a:r>
          </a:p>
          <a:p>
            <a:r>
              <a:rPr lang="en-US" dirty="0" smtClean="0"/>
              <a:t>because he thinks it will stop the feud between the two families.</a:t>
            </a:r>
          </a:p>
          <a:p>
            <a:endParaRPr lang="en-US" b="1" dirty="0" smtClean="0"/>
          </a:p>
          <a:p>
            <a:endParaRPr lang="en-US" dirty="0" smtClean="0"/>
          </a:p>
        </p:txBody>
      </p:sp>
      <p:pic>
        <p:nvPicPr>
          <p:cNvPr id="5" name="Content Placeholder 4" descr="8062532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5257800" y="2209800"/>
            <a:ext cx="3657600" cy="25130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5105400" y="5181600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</a:rPr>
              <a:t>Friar Laurence: </a:t>
            </a:r>
            <a:r>
              <a:rPr lang="en-US" sz="1400" i="1" dirty="0" smtClean="0">
                <a:latin typeface="Calibri" pitchFamily="34" charset="0"/>
              </a:rPr>
              <a:t>In one respect I'll thy assistant be;</a:t>
            </a:r>
            <a:br>
              <a:rPr lang="en-US" sz="1400" i="1" dirty="0" smtClean="0">
                <a:latin typeface="Calibri" pitchFamily="34" charset="0"/>
              </a:rPr>
            </a:br>
            <a:r>
              <a:rPr lang="en-US" sz="1400" i="1" dirty="0" smtClean="0">
                <a:latin typeface="Calibri" pitchFamily="34" charset="0"/>
              </a:rPr>
              <a:t>For this alliance may so happy prove,</a:t>
            </a:r>
            <a:br>
              <a:rPr lang="en-US" sz="1400" i="1" dirty="0" smtClean="0">
                <a:latin typeface="Calibri" pitchFamily="34" charset="0"/>
              </a:rPr>
            </a:br>
            <a:r>
              <a:rPr lang="en-US" sz="1400" i="1" dirty="0" smtClean="0">
                <a:latin typeface="Calibri" pitchFamily="34" charset="0"/>
              </a:rPr>
              <a:t>To turn your households' </a:t>
            </a:r>
            <a:r>
              <a:rPr lang="en-US" sz="1400" i="1" dirty="0" err="1" smtClean="0">
                <a:latin typeface="Calibri" pitchFamily="34" charset="0"/>
              </a:rPr>
              <a:t>rancour</a:t>
            </a:r>
            <a:r>
              <a:rPr lang="en-US" sz="1400" i="1" dirty="0" smtClean="0">
                <a:latin typeface="Calibri" pitchFamily="34" charset="0"/>
              </a:rPr>
              <a:t> to pure love.</a:t>
            </a:r>
            <a:r>
              <a:rPr lang="en-US" sz="1400" dirty="0" smtClean="0">
                <a:latin typeface="Calibri" pitchFamily="34" charset="0"/>
              </a:rPr>
              <a:t/>
            </a:r>
            <a:br>
              <a:rPr lang="en-US" sz="1400" dirty="0" smtClean="0">
                <a:latin typeface="Calibri" pitchFamily="34" charset="0"/>
              </a:rPr>
            </a:br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3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" name="Content Placeholder 4" descr="Friar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bright="10000" contrast="-20000"/>
          </a:blip>
          <a:stretch>
            <a:fillRect/>
          </a:stretch>
        </p:blipFill>
        <p:spPr>
          <a:xfrm>
            <a:off x="1676400" y="2133600"/>
            <a:ext cx="3519488" cy="25908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580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r>
              <a:rPr lang="en-US" smtClean="0"/>
              <a:t>Friar Lawrence gives Romeo good  advice: </a:t>
            </a:r>
          </a:p>
          <a:p>
            <a:r>
              <a:rPr lang="en-US" i="1" smtClean="0"/>
              <a:t>“Wisely and slow; they stumble that run fast.”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4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r>
              <a:rPr lang="en-US" dirty="0" smtClean="0"/>
              <a:t>The morning after the Capulet party, Benvolio &amp; Mercutio search for Romeo.</a:t>
            </a:r>
          </a:p>
          <a:p>
            <a:r>
              <a:rPr lang="en-US" dirty="0" smtClean="0"/>
              <a:t>Mercutio blames Romeo’s absence on Rosaline.</a:t>
            </a:r>
          </a:p>
          <a:p>
            <a:r>
              <a:rPr lang="en-US" dirty="0" smtClean="0"/>
              <a:t>They still don’t know about Juliet.</a:t>
            </a:r>
          </a:p>
        </p:txBody>
      </p:sp>
      <p:pic>
        <p:nvPicPr>
          <p:cNvPr id="5" name="Content Placeholder 4" descr="200px-Rosaline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lum bright="20000" contrast="30000"/>
          </a:blip>
          <a:stretch>
            <a:fillRect/>
          </a:stretch>
        </p:blipFill>
        <p:spPr>
          <a:xfrm>
            <a:off x="5638800" y="1981200"/>
            <a:ext cx="2535238" cy="319563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5638800" y="5334000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latin typeface="Calibri" pitchFamily="34" charset="0"/>
              </a:rPr>
              <a:t>Rosaline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4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" name="Content Placeholder 4" descr="TybaltFight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2133600"/>
            <a:ext cx="3581400" cy="24384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Tybalt has sent a letter to Romeo challenging him to a duel.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Benvolio believes Romeo will respond.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Tybalt can’t imagine Romeo, the romantic, fighting the fiery Tybalt.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Act 2, Scene 4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Benvolio &amp; Mercutio discuss how Tybalt is an expert at dueling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Tybalt is still upset because Romeo was at the Capulet party.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Tybalt looks for fights; he is a hothead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5" name="Content Placeholder 4" descr="Tybalt collag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676400"/>
            <a:ext cx="3532187" cy="3532187"/>
          </a:xfrm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805</Words>
  <Application>Microsoft Office PowerPoint</Application>
  <PresentationFormat>On-screen Show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Romeo and Juliet  by William Shakespeare</vt:lpstr>
      <vt:lpstr>Act 2, Scene 3</vt:lpstr>
      <vt:lpstr>Act 2, Scene 3</vt:lpstr>
      <vt:lpstr>Act 2, Scene 3</vt:lpstr>
      <vt:lpstr>Act 2, Scene 3</vt:lpstr>
      <vt:lpstr>Act 2, Scene 3</vt:lpstr>
      <vt:lpstr>Act 2, Scene 4</vt:lpstr>
      <vt:lpstr>Act 2, Scene 4</vt:lpstr>
      <vt:lpstr>Act 2, Scene 4</vt:lpstr>
      <vt:lpstr>Act 2, Scene 4</vt:lpstr>
      <vt:lpstr>Act 2, Scene 4</vt:lpstr>
      <vt:lpstr>Act 2, Scene 4</vt:lpstr>
      <vt:lpstr>Act 2, Scene 4</vt:lpstr>
      <vt:lpstr>Act 2, Scene 5</vt:lpstr>
      <vt:lpstr>Act 2, Scene 5</vt:lpstr>
      <vt:lpstr>Act 2, Scene 6</vt:lpstr>
      <vt:lpstr>Act 2, Scene 6</vt:lpstr>
      <vt:lpstr>Act 2, Scene 6</vt:lpstr>
      <vt:lpstr>Act 2, Scene 6</vt:lpstr>
      <vt:lpstr>Works Cited</vt:lpstr>
    </vt:vector>
  </TitlesOfParts>
  <Company>Carmel Clay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and Juliet  by William Shakespeare</dc:title>
  <dc:creator>wwalker</dc:creator>
  <cp:lastModifiedBy>nicole</cp:lastModifiedBy>
  <cp:revision>2</cp:revision>
  <dcterms:created xsi:type="dcterms:W3CDTF">2010-05-27T14:43:58Z</dcterms:created>
  <dcterms:modified xsi:type="dcterms:W3CDTF">2012-04-29T21:57:40Z</dcterms:modified>
</cp:coreProperties>
</file>