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3541FA-ED48-4A9A-8ED7-298FA8808DFD}" type="datetimeFigureOut">
              <a:rPr lang="en-US" smtClean="0"/>
              <a:pPr/>
              <a:t>4/29/2012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444B9C-1985-40EC-999A-27A695777D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3541FA-ED48-4A9A-8ED7-298FA8808DFD}" type="datetimeFigureOut">
              <a:rPr lang="en-US" smtClean="0"/>
              <a:pPr/>
              <a:t>4/29/2012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444B9C-1985-40EC-999A-27A695777D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3541FA-ED48-4A9A-8ED7-298FA8808DFD}" type="datetimeFigureOut">
              <a:rPr lang="en-US" smtClean="0"/>
              <a:pPr/>
              <a:t>4/29/2012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444B9C-1985-40EC-999A-27A695777D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3541FA-ED48-4A9A-8ED7-298FA8808DFD}" type="datetimeFigureOut">
              <a:rPr lang="en-US" smtClean="0"/>
              <a:pPr/>
              <a:t>4/29/2012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444B9C-1985-40EC-999A-27A695777D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3541FA-ED48-4A9A-8ED7-298FA8808DFD}" type="datetimeFigureOut">
              <a:rPr lang="en-US" smtClean="0"/>
              <a:pPr/>
              <a:t>4/29/2012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444B9C-1985-40EC-999A-27A695777D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3541FA-ED48-4A9A-8ED7-298FA8808DFD}" type="datetimeFigureOut">
              <a:rPr lang="en-US" smtClean="0"/>
              <a:pPr/>
              <a:t>4/29/2012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444B9C-1985-40EC-999A-27A695777D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3541FA-ED48-4A9A-8ED7-298FA8808DFD}" type="datetimeFigureOut">
              <a:rPr lang="en-US" smtClean="0"/>
              <a:pPr/>
              <a:t>4/29/2012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444B9C-1985-40EC-999A-27A695777D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3541FA-ED48-4A9A-8ED7-298FA8808DFD}" type="datetimeFigureOut">
              <a:rPr lang="en-US" smtClean="0"/>
              <a:pPr/>
              <a:t>4/29/2012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444B9C-1985-40EC-999A-27A695777D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3541FA-ED48-4A9A-8ED7-298FA8808DFD}" type="datetimeFigureOut">
              <a:rPr lang="en-US" smtClean="0"/>
              <a:pPr/>
              <a:t>4/29/2012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444B9C-1985-40EC-999A-27A695777D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3541FA-ED48-4A9A-8ED7-298FA8808DFD}" type="datetimeFigureOut">
              <a:rPr lang="en-US" smtClean="0"/>
              <a:pPr/>
              <a:t>4/29/2012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444B9C-1985-40EC-999A-27A695777D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3541FA-ED48-4A9A-8ED7-298FA8808DFD}" type="datetimeFigureOut">
              <a:rPr lang="en-US" smtClean="0"/>
              <a:pPr/>
              <a:t>4/29/2012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444B9C-1985-40EC-999A-27A695777D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E3541FA-ED48-4A9A-8ED7-298FA8808DFD}" type="datetimeFigureOut">
              <a:rPr lang="en-US" smtClean="0"/>
              <a:pPr/>
              <a:t>4/29/2012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D444B9C-1985-40EC-999A-27A695777D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2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222885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800" b="1" i="1" dirty="0">
                <a:solidFill>
                  <a:schemeClr val="tx2">
                    <a:satMod val="130000"/>
                  </a:schemeClr>
                </a:solidFill>
              </a:rPr>
              <a:t>Romeo and Juliet</a:t>
            </a:r>
            <a:br>
              <a:rPr lang="en-US" sz="4800" b="1" i="1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sz="4800" i="1" dirty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sz="4800" i="1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sz="2800" b="1" dirty="0">
                <a:solidFill>
                  <a:schemeClr val="tx2">
                    <a:satMod val="130000"/>
                  </a:schemeClr>
                </a:solidFill>
              </a:rPr>
              <a:t>by William Shakespeare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572000"/>
            <a:ext cx="6400800" cy="10668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2800" b="1" dirty="0">
                <a:latin typeface="+mj-lt"/>
              </a:rPr>
              <a:t>Act 2 </a:t>
            </a:r>
            <a:r>
              <a:rPr lang="en-US" sz="2800" b="1" dirty="0" smtClean="0">
                <a:latin typeface="+mj-lt"/>
              </a:rPr>
              <a:t> Scenes 3 - 6</a:t>
            </a: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1600" b="1" i="1" dirty="0" smtClean="0">
                <a:latin typeface="Arial" pitchFamily="34" charset="0"/>
                <a:cs typeface="Arial" pitchFamily="34" charset="0"/>
              </a:rPr>
              <a:t>By Erin </a:t>
            </a:r>
            <a:r>
              <a:rPr lang="en-US" sz="1600" b="1" i="1" dirty="0" err="1" smtClean="0">
                <a:latin typeface="Arial" pitchFamily="34" charset="0"/>
                <a:cs typeface="Arial" pitchFamily="34" charset="0"/>
              </a:rPr>
              <a:t>Salona</a:t>
            </a:r>
            <a:endParaRPr lang="en-US" sz="1600" b="1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180px-Romeo-and-Juliet-toy-theatre-cut-out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07175" y="2895600"/>
            <a:ext cx="1812925" cy="28098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Act 2, Scene 4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5" name="Content Placeholder 4" descr="leonard-whiting.jpg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lum bright="10000"/>
          </a:blip>
          <a:stretch>
            <a:fillRect/>
          </a:stretch>
        </p:blipFill>
        <p:spPr>
          <a:xfrm>
            <a:off x="1752600" y="2057400"/>
            <a:ext cx="3352800" cy="2514600"/>
          </a:xfrm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850" y="1524000"/>
            <a:ext cx="3657600" cy="4664075"/>
          </a:xfrm>
        </p:spPr>
        <p:txBody>
          <a:bodyPr>
            <a:normAutofit lnSpcReduction="1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After arranging </a:t>
            </a:r>
            <a:r>
              <a:rPr lang="en-US" i="1" dirty="0" smtClean="0"/>
              <a:t>the</a:t>
            </a:r>
            <a:r>
              <a:rPr lang="en-US" dirty="0" smtClean="0"/>
              <a:t> </a:t>
            </a:r>
            <a:r>
              <a:rPr lang="en-US" i="1" dirty="0" smtClean="0"/>
              <a:t>secret</a:t>
            </a:r>
            <a:r>
              <a:rPr lang="en-US" dirty="0" smtClean="0"/>
              <a:t> marriage, Romeo meets them and he is in a much better mood.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Mercutio is happy that Romeo is over Rosaline.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Romeo and Mercutio trade a long series of puns.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828800" y="4876800"/>
            <a:ext cx="3276600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3200" i="1" dirty="0">
                <a:latin typeface="Calibri" pitchFamily="34" charset="0"/>
              </a:rPr>
              <a:t>Happy Romeo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Act 2, Scene 4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100" y="1524000"/>
            <a:ext cx="3657600" cy="4664075"/>
          </a:xfrm>
        </p:spPr>
        <p:txBody>
          <a:bodyPr>
            <a:normAutofit fontScale="85000" lnSpcReduction="1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Nurse comes and finds Romeo at noon and not 9:00 am as promised.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Mercutio teases the nurse &amp; upsets her.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Mercutio lifts her veil and calls it a sail; he refers to her as a madam of a prostitution house; he makes fun of her age and of her lack of beauty </a:t>
            </a:r>
            <a:endParaRPr lang="en-US" dirty="0"/>
          </a:p>
        </p:txBody>
      </p:sp>
      <p:pic>
        <p:nvPicPr>
          <p:cNvPr id="7" name="Content Placeholder 6" descr="Nurse2.jpg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lum bright="20000" contrast="10000"/>
          </a:blip>
          <a:stretch>
            <a:fillRect/>
          </a:stretch>
        </p:blipFill>
        <p:spPr>
          <a:xfrm>
            <a:off x="5257800" y="2133600"/>
            <a:ext cx="3657600" cy="2906713"/>
          </a:xfrm>
          <a:ln w="38100" cap="sq">
            <a:solidFill>
              <a:srgbClr val="000000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5562600" y="5334000"/>
            <a:ext cx="32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>
                <a:latin typeface="Calibri" pitchFamily="34" charset="0"/>
              </a:rPr>
              <a:t>Nurse &amp; Romeo</a:t>
            </a:r>
            <a:endParaRPr lang="en-US" sz="3200" i="1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Act 2, Scene 4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0723" name="Content Placeholder 2"/>
          <p:cNvSpPr>
            <a:spLocks noGrp="1"/>
          </p:cNvSpPr>
          <p:nvPr>
            <p:ph sz="half" idx="1"/>
          </p:nvPr>
        </p:nvSpPr>
        <p:spPr>
          <a:xfrm>
            <a:off x="1435100" y="1524000"/>
            <a:ext cx="3657600" cy="4664075"/>
          </a:xfrm>
        </p:spPr>
        <p:txBody>
          <a:bodyPr/>
          <a:lstStyle/>
          <a:p>
            <a:r>
              <a:rPr lang="en-US" sz="2400" dirty="0" smtClean="0"/>
              <a:t>Romeo tells the nurse about the plan for the wedding.</a:t>
            </a:r>
          </a:p>
          <a:p>
            <a:r>
              <a:rPr lang="en-US" sz="2600" dirty="0" smtClean="0"/>
              <a:t>Juliet is to go to confession at Friar Laurence’s room that afternoon.</a:t>
            </a:r>
          </a:p>
          <a:p>
            <a:r>
              <a:rPr lang="en-US" sz="2600" dirty="0" smtClean="0"/>
              <a:t>They will be married there.</a:t>
            </a:r>
          </a:p>
          <a:p>
            <a:endParaRPr lang="en-US" dirty="0" smtClean="0"/>
          </a:p>
        </p:txBody>
      </p:sp>
      <p:sp>
        <p:nvSpPr>
          <p:cNvPr id="30724" name="Content Placeholder 3"/>
          <p:cNvSpPr>
            <a:spLocks noGrp="1"/>
          </p:cNvSpPr>
          <p:nvPr>
            <p:ph sz="half" idx="2"/>
          </p:nvPr>
        </p:nvSpPr>
        <p:spPr>
          <a:xfrm>
            <a:off x="5276850" y="1524000"/>
            <a:ext cx="3657600" cy="4664075"/>
          </a:xfrm>
        </p:spPr>
        <p:txBody>
          <a:bodyPr/>
          <a:lstStyle/>
          <a:p>
            <a:r>
              <a:rPr lang="en-US" sz="2600" dirty="0" smtClean="0"/>
              <a:t>Romeo’s servant will give a rope ladder to the Nurse.</a:t>
            </a:r>
          </a:p>
          <a:p>
            <a:r>
              <a:rPr lang="en-US" sz="2600" dirty="0" smtClean="0"/>
              <a:t>Romeo will use it to climb into Juliet’s room for their wedding night.</a:t>
            </a:r>
          </a:p>
          <a:p>
            <a:endParaRPr lang="en-US" dirty="0" smtClean="0"/>
          </a:p>
        </p:txBody>
      </p:sp>
      <p:pic>
        <p:nvPicPr>
          <p:cNvPr id="30725" name="Picture 4" descr="C:\Users\Owner\AppData\Local\Microsoft\Windows\Temporary Internet Files\Content.IE5\2IX4VXLZ\MC900434848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7200" y="190500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6" name="Picture 5" descr="C:\Users\Owner\AppData\Local\Microsoft\Windows\Temporary Internet Files\Content.IE5\3H6I2605\MC90036190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228600"/>
            <a:ext cx="1373188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7" name="Picture 8" descr="C:\Users\Owner\AppData\Local\Microsoft\Windows\Temporary Internet Files\Content.IE5\1GUBA5E6\MC900013425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62400" y="5029200"/>
            <a:ext cx="1357313" cy="79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8" name="Picture 9" descr="C:\Users\Owner\AppData\Local\Microsoft\Windows\Temporary Internet Files\Content.IE5\3H6I2605\MC900040165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43800" y="4495800"/>
            <a:ext cx="1381125" cy="178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9" name="Picture 10" descr="C:\Users\Owner\AppData\Local\Microsoft\Windows\Temporary Internet Files\Content.IE5\2XYS52U5\MC900287425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24000" y="304800"/>
            <a:ext cx="175418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Act 2, Scene 4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1747" name="Content Placeholder 2"/>
          <p:cNvSpPr>
            <a:spLocks noGrp="1"/>
          </p:cNvSpPr>
          <p:nvPr>
            <p:ph sz="half" idx="1"/>
          </p:nvPr>
        </p:nvSpPr>
        <p:spPr>
          <a:xfrm>
            <a:off x="1435100" y="1524000"/>
            <a:ext cx="3657600" cy="4664075"/>
          </a:xfrm>
        </p:spPr>
        <p:txBody>
          <a:bodyPr/>
          <a:lstStyle/>
          <a:p>
            <a:r>
              <a:rPr lang="en-US" smtClean="0"/>
              <a:t>Nurse tells Romeo that</a:t>
            </a:r>
          </a:p>
          <a:p>
            <a:r>
              <a:rPr lang="en-US" smtClean="0"/>
              <a:t>she thinks that Paris would make a Juliet better husband.</a:t>
            </a:r>
          </a:p>
          <a:p>
            <a:r>
              <a:rPr lang="en-US" smtClean="0"/>
              <a:t>Juliet doesn’t agree with her.</a:t>
            </a:r>
          </a:p>
        </p:txBody>
      </p:sp>
      <p:pic>
        <p:nvPicPr>
          <p:cNvPr id="7" name="Content Placeholder 6" descr="R and J collage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07385" y="1752600"/>
            <a:ext cx="3579415" cy="376780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Act 2, Scene 5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100" y="1524000"/>
            <a:ext cx="3657600" cy="4664075"/>
          </a:xfrm>
        </p:spPr>
        <p:txBody>
          <a:bodyPr>
            <a:normAutofit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Juliet is very nervous as she waits for Nurse to return from meeting Romeo.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Nurse is 3 hours late.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Nurse teases Juliet by not giving her Romeo’s message immediately.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850" y="1524000"/>
            <a:ext cx="3657600" cy="4664075"/>
          </a:xfrm>
        </p:spPr>
        <p:txBody>
          <a:bodyPr>
            <a:normAutofit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dirty="0" smtClean="0"/>
              <a:t>The Nurse shows herself to be like Mercutio when she describes Romeo’s physical attributes as Mercutio had described Rosaline’s</a:t>
            </a:r>
            <a:r>
              <a:rPr lang="en-US" dirty="0" smtClean="0"/>
              <a:t>. </a:t>
            </a:r>
            <a:endParaRPr lang="en-US" dirty="0"/>
          </a:p>
        </p:txBody>
      </p:sp>
      <p:pic>
        <p:nvPicPr>
          <p:cNvPr id="32773" name="Picture 4" descr="nurse.jpg"/>
          <p:cNvPicPr>
            <a:picLocks noChangeAspect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5867400" y="4038600"/>
            <a:ext cx="25400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Act 2, Scene 5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6" name="Content Placeholder 5" descr="romeo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676400" y="1447800"/>
            <a:ext cx="3340100" cy="4687888"/>
          </a:xfrm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850" y="1524000"/>
            <a:ext cx="3657600" cy="4664075"/>
          </a:xfrm>
        </p:spPr>
        <p:txBody>
          <a:bodyPr>
            <a:normAutofit fontScale="925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Juliet prepares to go to Friar Laurence to get married.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Juliet will tell her parents she is going to “shrift”/ confession.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Nurse leaves to collect the rope ladder so that Romeo can spend his wedding night with Juliet. </a:t>
            </a:r>
            <a:endParaRPr lang="en-US" dirty="0"/>
          </a:p>
        </p:txBody>
      </p:sp>
      <p:pic>
        <p:nvPicPr>
          <p:cNvPr id="33797" name="Picture 2" descr="C:\Users\Owner\AppData\Local\Microsoft\Windows\Temporary Internet Files\Content.IE5\3H6I2605\MC90034026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5257800"/>
            <a:ext cx="8509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8" name="Picture 3" descr="C:\Users\Owner\AppData\Local\Microsoft\Windows\Temporary Internet Files\Content.IE5\2XYS52U5\MC900335476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77200" y="2438400"/>
            <a:ext cx="71437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Act 2, Scene 6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100" y="1524000"/>
            <a:ext cx="3657600" cy="4664075"/>
          </a:xfrm>
        </p:spPr>
        <p:txBody>
          <a:bodyPr>
            <a:normAutofit fontScale="85000" lnSpcReduction="1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Before Juliet arrives Romeo and Friar Laurence talk.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Friar Laurence prays that God will bless the wedding regardless of what else might happen to the couple, and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warns that “things” that happen so fast often end just as quickly (and explosively). </a:t>
            </a:r>
            <a:r>
              <a:rPr lang="en-US" i="1" dirty="0" smtClean="0">
                <a:solidFill>
                  <a:srgbClr val="FF0000"/>
                </a:solidFill>
              </a:rPr>
              <a:t>FORESHADOWING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  <p:pic>
        <p:nvPicPr>
          <p:cNvPr id="5" name="Content Placeholder 4" descr="rjwedding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81600" y="2057400"/>
            <a:ext cx="3551314" cy="285692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5105400" y="5042118"/>
            <a:ext cx="3733800" cy="11695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alibri" pitchFamily="34" charset="0"/>
              </a:rPr>
              <a:t>Friar Laurence: </a:t>
            </a:r>
            <a:r>
              <a:rPr lang="en-US" sz="1400" i="1" dirty="0" smtClean="0">
                <a:latin typeface="Calibri" pitchFamily="34" charset="0"/>
              </a:rPr>
              <a:t>These violent delights have violent ends</a:t>
            </a:r>
            <a:br>
              <a:rPr lang="en-US" sz="1400" i="1" dirty="0" smtClean="0">
                <a:latin typeface="Calibri" pitchFamily="34" charset="0"/>
              </a:rPr>
            </a:br>
            <a:r>
              <a:rPr lang="en-US" sz="1400" i="1" dirty="0" smtClean="0">
                <a:latin typeface="Calibri" pitchFamily="34" charset="0"/>
              </a:rPr>
              <a:t>And in their triumph die, like fire and powder. . .</a:t>
            </a:r>
          </a:p>
          <a:p>
            <a:r>
              <a:rPr lang="en-US" sz="1400" i="1" dirty="0" smtClean="0">
                <a:latin typeface="Calibri" pitchFamily="34" charset="0"/>
              </a:rPr>
              <a:t>Therefore love moderately; long love doth so;</a:t>
            </a:r>
            <a:br>
              <a:rPr lang="en-US" sz="1400" i="1" dirty="0" smtClean="0">
                <a:latin typeface="Calibri" pitchFamily="34" charset="0"/>
              </a:rPr>
            </a:br>
            <a:r>
              <a:rPr lang="en-US" sz="1400" i="1" dirty="0" smtClean="0">
                <a:latin typeface="Calibri" pitchFamily="34" charset="0"/>
              </a:rPr>
              <a:t>Too swift arrives as tardy as too slow.</a:t>
            </a:r>
            <a:endParaRPr lang="en-US" sz="1400" i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Act 2, Scene 6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7" name="Content Placeholder 6" descr="r1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209800" y="1676400"/>
            <a:ext cx="2438399" cy="4409161"/>
          </a:xfr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850" y="1524000"/>
            <a:ext cx="3657600" cy="4664075"/>
          </a:xfrm>
        </p:spPr>
        <p:txBody>
          <a:bodyPr>
            <a:normAutofit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When Juliet arrives, Romeo uses many poetic words to describe her and their love.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Romeo believes that not even death can compete with his love for Juliet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They secretly marry.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Act 2, Scene 6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6867" name="Content Placeholder 2"/>
          <p:cNvSpPr>
            <a:spLocks noGrp="1"/>
          </p:cNvSpPr>
          <p:nvPr>
            <p:ph sz="half" idx="1"/>
          </p:nvPr>
        </p:nvSpPr>
        <p:spPr>
          <a:xfrm>
            <a:off x="1447800" y="1371600"/>
            <a:ext cx="3657600" cy="5029200"/>
          </a:xfrm>
        </p:spPr>
        <p:txBody>
          <a:bodyPr/>
          <a:lstStyle/>
          <a:p>
            <a:r>
              <a:rPr lang="en-US" sz="2400" dirty="0" smtClean="0"/>
              <a:t>Their wedding is quick and is filled with images of impending doom. </a:t>
            </a:r>
          </a:p>
          <a:p>
            <a:r>
              <a:rPr lang="en-US" sz="2400" dirty="0" smtClean="0"/>
              <a:t>Images of happiness and marriage are paired with violence and death.</a:t>
            </a:r>
          </a:p>
          <a:p>
            <a:r>
              <a:rPr lang="en-US" sz="2400" dirty="0" smtClean="0"/>
              <a:t>Romeo says “love-devouring death” can do what it pleases; Juliet is all he needs to make him happy</a:t>
            </a:r>
          </a:p>
        </p:txBody>
      </p:sp>
      <p:pic>
        <p:nvPicPr>
          <p:cNvPr id="5" name="Content Placeholder 4" descr="Marriage.gif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29200" y="2057400"/>
            <a:ext cx="3674533" cy="27558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Act 2, Scene 6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7891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en-US" sz="2200" b="1" smtClean="0">
                <a:latin typeface="Bradley Hand ITC" pitchFamily="66" charset="0"/>
              </a:rPr>
              <a:t>These violent delights have violent ends</a:t>
            </a:r>
            <a:br>
              <a:rPr lang="en-US" sz="2200" b="1" smtClean="0">
                <a:latin typeface="Bradley Hand ITC" pitchFamily="66" charset="0"/>
              </a:rPr>
            </a:br>
            <a:r>
              <a:rPr lang="en-US" sz="2200" b="1" smtClean="0">
                <a:latin typeface="Bradley Hand ITC" pitchFamily="66" charset="0"/>
              </a:rPr>
              <a:t>And in their triumph die, like fire and powder,</a:t>
            </a:r>
            <a:br>
              <a:rPr lang="en-US" sz="2200" b="1" smtClean="0">
                <a:latin typeface="Bradley Hand ITC" pitchFamily="66" charset="0"/>
              </a:rPr>
            </a:br>
            <a:r>
              <a:rPr lang="en-US" sz="2200" b="1" smtClean="0">
                <a:latin typeface="Bradley Hand ITC" pitchFamily="66" charset="0"/>
              </a:rPr>
              <a:t>Which as they kiss consume: the sweetest honey</a:t>
            </a:r>
            <a:br>
              <a:rPr lang="en-US" sz="2200" b="1" smtClean="0">
                <a:latin typeface="Bradley Hand ITC" pitchFamily="66" charset="0"/>
              </a:rPr>
            </a:br>
            <a:r>
              <a:rPr lang="en-US" sz="2200" b="1" smtClean="0">
                <a:latin typeface="Bradley Hand ITC" pitchFamily="66" charset="0"/>
              </a:rPr>
              <a:t>Is loathsome in his own deliciousness</a:t>
            </a:r>
            <a:br>
              <a:rPr lang="en-US" sz="2200" b="1" smtClean="0">
                <a:latin typeface="Bradley Hand ITC" pitchFamily="66" charset="0"/>
              </a:rPr>
            </a:br>
            <a:r>
              <a:rPr lang="en-US" sz="2200" b="1" smtClean="0">
                <a:latin typeface="Bradley Hand ITC" pitchFamily="66" charset="0"/>
              </a:rPr>
              <a:t>And in the taste confounds the appetite:</a:t>
            </a:r>
            <a:br>
              <a:rPr lang="en-US" sz="2200" b="1" smtClean="0">
                <a:latin typeface="Bradley Hand ITC" pitchFamily="66" charset="0"/>
              </a:rPr>
            </a:br>
            <a:r>
              <a:rPr lang="en-US" sz="2200" b="1" smtClean="0">
                <a:latin typeface="Bradley Hand ITC" pitchFamily="66" charset="0"/>
              </a:rPr>
              <a:t>Therefore love moderately; long love doth so;</a:t>
            </a:r>
            <a:br>
              <a:rPr lang="en-US" sz="2200" b="1" smtClean="0">
                <a:latin typeface="Bradley Hand ITC" pitchFamily="66" charset="0"/>
              </a:rPr>
            </a:br>
            <a:r>
              <a:rPr lang="en-US" sz="2200" b="1" smtClean="0">
                <a:latin typeface="Bradley Hand ITC" pitchFamily="66" charset="0"/>
              </a:rPr>
              <a:t>Too swift arrives as tardy as too slow.</a:t>
            </a:r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pic>
        <p:nvPicPr>
          <p:cNvPr id="6" name="Picture 5" descr="R &amp; J collage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5800" y="3888712"/>
            <a:ext cx="1905000" cy="2512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Act 2, Scene 3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100" y="1524000"/>
            <a:ext cx="3657600" cy="4664075"/>
          </a:xfrm>
        </p:spPr>
        <p:txBody>
          <a:bodyPr>
            <a:normAutofit fontScale="92500" lnSpcReduction="1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Romeo goes to visit Friar Lawrence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Friar Laurence is alone in his garden tending to plants and herbs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He says that nothing is completely good or evil. It is how it is used.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His monologue hints at his involvement in the tragedy to come.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850" y="1524000"/>
            <a:ext cx="3657600" cy="4664075"/>
          </a:xfrm>
        </p:spPr>
        <p:txBody>
          <a:bodyPr>
            <a:normAutofit fontScale="92500" lnSpcReduction="1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The audience is now aware that Friar has a strong understanding of drugs. </a:t>
            </a:r>
            <a:r>
              <a:rPr lang="en-US" i="1" dirty="0" smtClean="0">
                <a:solidFill>
                  <a:srgbClr val="FF0000"/>
                </a:solidFill>
              </a:rPr>
              <a:t>FORESHADOWING</a:t>
            </a:r>
          </a:p>
          <a:p>
            <a:pPr marL="365760" indent="-283464" algn="ctr" fontAlgn="auto">
              <a:spcAft>
                <a:spcPts val="0"/>
              </a:spcAft>
              <a:buFont typeface="Wingdings 2"/>
              <a:buNone/>
              <a:defRPr/>
            </a:pPr>
            <a:endParaRPr lang="en-US" i="1" dirty="0">
              <a:solidFill>
                <a:srgbClr val="FF0000"/>
              </a:solidFill>
            </a:endParaRPr>
          </a:p>
        </p:txBody>
      </p:sp>
      <p:pic>
        <p:nvPicPr>
          <p:cNvPr id="5" name="Picture 4" descr="Romeo&amp;Juliet-240%20cropped_preview.jpg"/>
          <p:cNvPicPr>
            <a:picLocks noChangeAspect="1"/>
          </p:cNvPicPr>
          <p:nvPr/>
        </p:nvPicPr>
        <p:blipFill>
          <a:blip r:embed="rId2" cstate="print">
            <a:lum bright="20000"/>
          </a:blip>
          <a:stretch>
            <a:fillRect/>
          </a:stretch>
        </p:blipFill>
        <p:spPr>
          <a:xfrm>
            <a:off x="5715000" y="3581400"/>
            <a:ext cx="2819400" cy="2819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Works Cited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err="1" smtClean="0"/>
              <a:t>Chichester</a:t>
            </a:r>
            <a:r>
              <a:rPr lang="en-US" sz="2000" dirty="0" smtClean="0"/>
              <a:t>, Karen. “Romeo and Juliet Outlines by </a:t>
            </a:r>
          </a:p>
          <a:p>
            <a:pPr>
              <a:buNone/>
            </a:pPr>
            <a:r>
              <a:rPr lang="en-US" sz="2000" dirty="0" smtClean="0"/>
              <a:t>	        Act.” Jefferson High School: Livonia, Michigan. </a:t>
            </a:r>
          </a:p>
          <a:p>
            <a:pPr>
              <a:buNone/>
            </a:pPr>
            <a:r>
              <a:rPr lang="en-US" sz="2000" i="1" dirty="0" smtClean="0"/>
              <a:t>		SlideShare.net</a:t>
            </a:r>
            <a:r>
              <a:rPr lang="en-US" sz="2000" dirty="0" smtClean="0"/>
              <a:t>. </a:t>
            </a:r>
            <a:r>
              <a:rPr lang="en-US" sz="2000" dirty="0" err="1" smtClean="0"/>
              <a:t>SlideShare</a:t>
            </a:r>
            <a:r>
              <a:rPr lang="en-US" sz="2000" dirty="0" smtClean="0"/>
              <a:t> Inc. Sept. 2008. Web.</a:t>
            </a:r>
          </a:p>
          <a:p>
            <a:pPr>
              <a:buNone/>
            </a:pPr>
            <a:r>
              <a:rPr lang="en-US" sz="2000" dirty="0" smtClean="0"/>
              <a:t>	        18 May 2010.</a:t>
            </a:r>
          </a:p>
          <a:p>
            <a:r>
              <a:rPr lang="en-US" sz="2000" dirty="0" smtClean="0"/>
              <a:t>“Romeo and Juliet.” </a:t>
            </a:r>
            <a:r>
              <a:rPr lang="en-US" sz="2000" i="1" dirty="0" smtClean="0"/>
              <a:t>Google Images.</a:t>
            </a:r>
            <a:r>
              <a:rPr lang="en-US" sz="2000" dirty="0" smtClean="0"/>
              <a:t> Google. 2010. Web. 18 </a:t>
            </a:r>
          </a:p>
          <a:p>
            <a:pPr>
              <a:buNone/>
            </a:pPr>
            <a:r>
              <a:rPr lang="en-US" sz="2000" dirty="0" smtClean="0"/>
              <a:t>             May 2010.</a:t>
            </a:r>
          </a:p>
          <a:p>
            <a:r>
              <a:rPr lang="en-US" sz="2000" dirty="0" smtClean="0"/>
              <a:t>Shakespeare, William. </a:t>
            </a:r>
            <a:r>
              <a:rPr lang="en-US" sz="2000" i="1" dirty="0" smtClean="0"/>
              <a:t>Romeo and Juliet</a:t>
            </a:r>
            <a:r>
              <a:rPr lang="en-US" sz="2000" dirty="0" smtClean="0"/>
              <a:t>. </a:t>
            </a:r>
            <a:r>
              <a:rPr lang="en-US" sz="2000" i="1" dirty="0" smtClean="0"/>
              <a:t>The Complete </a:t>
            </a:r>
          </a:p>
          <a:p>
            <a:pPr>
              <a:buNone/>
            </a:pPr>
            <a:r>
              <a:rPr lang="en-US" sz="2000" i="1" dirty="0" smtClean="0"/>
              <a:t>            Works of William Shakespeare</a:t>
            </a:r>
            <a:r>
              <a:rPr lang="en-US" sz="2000" dirty="0" smtClean="0"/>
              <a:t>. Michigan Institute </a:t>
            </a:r>
          </a:p>
          <a:p>
            <a:pPr>
              <a:buNone/>
            </a:pPr>
            <a:r>
              <a:rPr lang="en-US" sz="2000" dirty="0" smtClean="0"/>
              <a:t>            of Technology. 2010. Web. 18 May 2010.</a:t>
            </a:r>
          </a:p>
          <a:p>
            <a:pPr>
              <a:buNone/>
            </a:pPr>
            <a:endParaRPr lang="en-US" sz="1800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Act 2, Scene 3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sz="half" idx="1"/>
          </p:nvPr>
        </p:nvSpPr>
        <p:spPr>
          <a:xfrm>
            <a:off x="1435100" y="1524000"/>
            <a:ext cx="3657600" cy="4664075"/>
          </a:xfrm>
        </p:spPr>
        <p:txBody>
          <a:bodyPr/>
          <a:lstStyle/>
          <a:p>
            <a:r>
              <a:rPr lang="en-US" sz="2000" dirty="0" smtClean="0"/>
              <a:t>Romeo explains to Friar:</a:t>
            </a:r>
          </a:p>
          <a:p>
            <a:r>
              <a:rPr lang="en-US" sz="2000" dirty="0" smtClean="0"/>
              <a:t>he no longer loves Rosaline and</a:t>
            </a:r>
          </a:p>
          <a:p>
            <a:r>
              <a:rPr lang="en-US" sz="2000" dirty="0" smtClean="0"/>
              <a:t>he is now in love with Juliet </a:t>
            </a:r>
          </a:p>
          <a:p>
            <a:pPr lvl="1"/>
            <a:r>
              <a:rPr lang="en-US" sz="1800" b="1" dirty="0" smtClean="0"/>
              <a:t>Romeo</a:t>
            </a:r>
            <a:r>
              <a:rPr lang="en-US" sz="1800" dirty="0" smtClean="0"/>
              <a:t>: </a:t>
            </a:r>
            <a:r>
              <a:rPr lang="en-US" sz="1800" i="1" dirty="0" smtClean="0"/>
              <a:t>Then plainly know my heart's dear love is set</a:t>
            </a:r>
            <a:br>
              <a:rPr lang="en-US" sz="1800" i="1" dirty="0" smtClean="0"/>
            </a:br>
            <a:r>
              <a:rPr lang="en-US" sz="1800" i="1" dirty="0" smtClean="0"/>
              <a:t>On the fair daughter of rich Capulet:</a:t>
            </a:r>
            <a:br>
              <a:rPr lang="en-US" sz="1800" i="1" dirty="0" smtClean="0"/>
            </a:br>
            <a:r>
              <a:rPr lang="en-US" sz="1800" i="1" dirty="0" smtClean="0"/>
              <a:t>As mine on hers, so hers is set on mine;</a:t>
            </a:r>
          </a:p>
          <a:p>
            <a:r>
              <a:rPr lang="en-US" sz="2000" dirty="0" smtClean="0"/>
              <a:t>he asks Friar Laurence to marry them today!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5" name="Content Placeholder 4" descr="Romeo103-small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575441" y="1524000"/>
            <a:ext cx="3060417" cy="46640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Act 2, Scene 3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5" name="Content Placeholder 4" descr="friar_lawrence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981200" y="1752600"/>
            <a:ext cx="2857500" cy="3457575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22532" name="Content Placeholder 3"/>
          <p:cNvSpPr>
            <a:spLocks noGrp="1"/>
          </p:cNvSpPr>
          <p:nvPr>
            <p:ph sz="half" idx="2"/>
          </p:nvPr>
        </p:nvSpPr>
        <p:spPr>
          <a:xfrm>
            <a:off x="5276850" y="1524000"/>
            <a:ext cx="3657600" cy="4664075"/>
          </a:xfrm>
        </p:spPr>
        <p:txBody>
          <a:bodyPr/>
          <a:lstStyle/>
          <a:p>
            <a:r>
              <a:rPr lang="en-US" dirty="0" smtClean="0"/>
              <a:t>Friar Lawrence is shocked! He tells Romeo:</a:t>
            </a:r>
          </a:p>
          <a:p>
            <a:r>
              <a:rPr lang="en-US" dirty="0" smtClean="0"/>
              <a:t>that Romeo says the words of love</a:t>
            </a:r>
          </a:p>
          <a:p>
            <a:r>
              <a:rPr lang="en-US" dirty="0" smtClean="0"/>
              <a:t>but he really doesn’t really understand true love.</a:t>
            </a:r>
          </a:p>
          <a:p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743200" y="5562600"/>
            <a:ext cx="4648200" cy="113877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i="1" dirty="0" smtClean="0">
                <a:latin typeface="Calibri" pitchFamily="34" charset="0"/>
              </a:rPr>
              <a:t>Friar Lawrence: </a:t>
            </a:r>
            <a:r>
              <a:rPr lang="en-US" sz="1400" i="1" dirty="0" smtClean="0">
                <a:latin typeface="Calibri" pitchFamily="34" charset="0"/>
              </a:rPr>
              <a:t>Holy Saint Francis, what a change is here!</a:t>
            </a:r>
            <a:br>
              <a:rPr lang="en-US" sz="1400" i="1" dirty="0" smtClean="0">
                <a:latin typeface="Calibri" pitchFamily="34" charset="0"/>
              </a:rPr>
            </a:br>
            <a:r>
              <a:rPr lang="en-US" sz="1400" i="1" dirty="0" smtClean="0">
                <a:latin typeface="Calibri" pitchFamily="34" charset="0"/>
              </a:rPr>
              <a:t>Is Rosaline, whom thou didst love so dear,</a:t>
            </a:r>
            <a:br>
              <a:rPr lang="en-US" sz="1400" i="1" dirty="0" smtClean="0">
                <a:latin typeface="Calibri" pitchFamily="34" charset="0"/>
              </a:rPr>
            </a:br>
            <a:r>
              <a:rPr lang="en-US" sz="1400" i="1" dirty="0" smtClean="0">
                <a:latin typeface="Calibri" pitchFamily="34" charset="0"/>
              </a:rPr>
              <a:t>So soon forsaken? young men's love then lies</a:t>
            </a:r>
            <a:br>
              <a:rPr lang="en-US" sz="1400" i="1" dirty="0" smtClean="0">
                <a:latin typeface="Calibri" pitchFamily="34" charset="0"/>
              </a:rPr>
            </a:br>
            <a:r>
              <a:rPr lang="en-US" sz="1400" i="1" dirty="0" smtClean="0">
                <a:latin typeface="Calibri" pitchFamily="34" charset="0"/>
              </a:rPr>
              <a:t>Not truly in their hearts, but in their eyes.</a:t>
            </a:r>
            <a:r>
              <a:rPr lang="en-US" sz="1200" dirty="0" smtClean="0"/>
              <a:t/>
            </a:r>
            <a:br>
              <a:rPr lang="en-US" sz="1200" dirty="0" smtClean="0"/>
            </a:br>
            <a:endParaRPr lang="en-US" sz="1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Act 2, Scene 3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sz="half" idx="1"/>
          </p:nvPr>
        </p:nvSpPr>
        <p:spPr>
          <a:xfrm>
            <a:off x="1435100" y="1524000"/>
            <a:ext cx="3657600" cy="4664075"/>
          </a:xfrm>
        </p:spPr>
        <p:txBody>
          <a:bodyPr/>
          <a:lstStyle/>
          <a:p>
            <a:r>
              <a:rPr lang="en-US" dirty="0" smtClean="0"/>
              <a:t>Friar Laurence isn’t sure this marriage is a good idea but</a:t>
            </a:r>
          </a:p>
          <a:p>
            <a:r>
              <a:rPr lang="en-US" dirty="0" smtClean="0"/>
              <a:t>he agrees to marry them</a:t>
            </a:r>
          </a:p>
          <a:p>
            <a:r>
              <a:rPr lang="en-US" dirty="0" smtClean="0"/>
              <a:t>because he thinks it will stop the feud between the two families.</a:t>
            </a:r>
          </a:p>
          <a:p>
            <a:endParaRPr lang="en-US" b="1" dirty="0" smtClean="0"/>
          </a:p>
          <a:p>
            <a:endParaRPr lang="en-US" dirty="0" smtClean="0"/>
          </a:p>
        </p:txBody>
      </p:sp>
      <p:pic>
        <p:nvPicPr>
          <p:cNvPr id="5" name="Content Placeholder 4" descr="8062532.jpg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lum bright="10000"/>
          </a:blip>
          <a:stretch>
            <a:fillRect/>
          </a:stretch>
        </p:blipFill>
        <p:spPr>
          <a:xfrm>
            <a:off x="5257800" y="2209800"/>
            <a:ext cx="3657600" cy="251304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5105400" y="5181600"/>
            <a:ext cx="3886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Calibri" pitchFamily="34" charset="0"/>
              </a:rPr>
              <a:t>Friar Laurence: </a:t>
            </a:r>
            <a:r>
              <a:rPr lang="en-US" sz="1400" i="1" dirty="0" smtClean="0">
                <a:latin typeface="Calibri" pitchFamily="34" charset="0"/>
              </a:rPr>
              <a:t>In one respect I'll thy assistant be;</a:t>
            </a:r>
            <a:br>
              <a:rPr lang="en-US" sz="1400" i="1" dirty="0" smtClean="0">
                <a:latin typeface="Calibri" pitchFamily="34" charset="0"/>
              </a:rPr>
            </a:br>
            <a:r>
              <a:rPr lang="en-US" sz="1400" i="1" dirty="0" smtClean="0">
                <a:latin typeface="Calibri" pitchFamily="34" charset="0"/>
              </a:rPr>
              <a:t>For this alliance may so happy prove,</a:t>
            </a:r>
            <a:br>
              <a:rPr lang="en-US" sz="1400" i="1" dirty="0" smtClean="0">
                <a:latin typeface="Calibri" pitchFamily="34" charset="0"/>
              </a:rPr>
            </a:br>
            <a:r>
              <a:rPr lang="en-US" sz="1400" i="1" dirty="0" smtClean="0">
                <a:latin typeface="Calibri" pitchFamily="34" charset="0"/>
              </a:rPr>
              <a:t>To turn your households' </a:t>
            </a:r>
            <a:r>
              <a:rPr lang="en-US" sz="1400" i="1" dirty="0" err="1" smtClean="0">
                <a:latin typeface="Calibri" pitchFamily="34" charset="0"/>
              </a:rPr>
              <a:t>rancour</a:t>
            </a:r>
            <a:r>
              <a:rPr lang="en-US" sz="1400" i="1" dirty="0" smtClean="0">
                <a:latin typeface="Calibri" pitchFamily="34" charset="0"/>
              </a:rPr>
              <a:t> to pure love.</a:t>
            </a:r>
            <a:r>
              <a:rPr lang="en-US" sz="1400" dirty="0" smtClean="0">
                <a:latin typeface="Calibri" pitchFamily="34" charset="0"/>
              </a:rPr>
              <a:t/>
            </a:r>
            <a:br>
              <a:rPr lang="en-US" sz="1400" dirty="0" smtClean="0">
                <a:latin typeface="Calibri" pitchFamily="34" charset="0"/>
              </a:rPr>
            </a:br>
            <a:endParaRPr lang="en-US" sz="1400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Act 2, Scene 3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5" name="Content Placeholder 4" descr="Friar.jpg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lum bright="10000" contrast="-20000"/>
          </a:blip>
          <a:stretch>
            <a:fillRect/>
          </a:stretch>
        </p:blipFill>
        <p:spPr>
          <a:xfrm>
            <a:off x="1676400" y="2133600"/>
            <a:ext cx="3519488" cy="2590800"/>
          </a:xfrm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4580" name="Content Placeholder 3"/>
          <p:cNvSpPr>
            <a:spLocks noGrp="1"/>
          </p:cNvSpPr>
          <p:nvPr>
            <p:ph sz="half" idx="2"/>
          </p:nvPr>
        </p:nvSpPr>
        <p:spPr>
          <a:xfrm>
            <a:off x="5276850" y="1524000"/>
            <a:ext cx="3657600" cy="4664075"/>
          </a:xfrm>
        </p:spPr>
        <p:txBody>
          <a:bodyPr/>
          <a:lstStyle/>
          <a:p>
            <a:r>
              <a:rPr lang="en-US" smtClean="0"/>
              <a:t>Friar Lawrence gives Romeo good  advice: </a:t>
            </a:r>
          </a:p>
          <a:p>
            <a:r>
              <a:rPr lang="en-US" i="1" smtClean="0"/>
              <a:t>“Wisely and slow; they stumble that run fast.”</a:t>
            </a:r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Act 2, Scene 4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sz="half" idx="1"/>
          </p:nvPr>
        </p:nvSpPr>
        <p:spPr>
          <a:xfrm>
            <a:off x="1435100" y="1524000"/>
            <a:ext cx="3657600" cy="4664075"/>
          </a:xfrm>
        </p:spPr>
        <p:txBody>
          <a:bodyPr/>
          <a:lstStyle/>
          <a:p>
            <a:r>
              <a:rPr lang="en-US" dirty="0" smtClean="0"/>
              <a:t>The morning after the Capulet party, Benvolio &amp; Mercutio search for Romeo.</a:t>
            </a:r>
          </a:p>
          <a:p>
            <a:r>
              <a:rPr lang="en-US" dirty="0" smtClean="0"/>
              <a:t>Mercutio blames Romeo’s absence on Rosaline.</a:t>
            </a:r>
          </a:p>
          <a:p>
            <a:r>
              <a:rPr lang="en-US" dirty="0" smtClean="0"/>
              <a:t>They still don’t know about Juliet.</a:t>
            </a:r>
          </a:p>
        </p:txBody>
      </p:sp>
      <p:pic>
        <p:nvPicPr>
          <p:cNvPr id="5" name="Content Placeholder 4" descr="200px-Rosaline.jpg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lum bright="20000" contrast="30000"/>
          </a:blip>
          <a:stretch>
            <a:fillRect/>
          </a:stretch>
        </p:blipFill>
        <p:spPr>
          <a:xfrm>
            <a:off x="5638800" y="1981200"/>
            <a:ext cx="2535238" cy="3195638"/>
          </a:xfrm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5605" name="TextBox 5"/>
          <p:cNvSpPr txBox="1">
            <a:spLocks noChangeArrowheads="1"/>
          </p:cNvSpPr>
          <p:nvPr/>
        </p:nvSpPr>
        <p:spPr bwMode="auto">
          <a:xfrm>
            <a:off x="5638800" y="5334000"/>
            <a:ext cx="2667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i="1" dirty="0">
                <a:latin typeface="Calibri" pitchFamily="34" charset="0"/>
              </a:rPr>
              <a:t>Rosaline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Act 2, Scene 4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5" name="Content Placeholder 4" descr="TybaltFight.gif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524000" y="2133600"/>
            <a:ext cx="3581400" cy="2438400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850" y="1524000"/>
            <a:ext cx="3657600" cy="4664075"/>
          </a:xfrm>
        </p:spPr>
        <p:txBody>
          <a:bodyPr>
            <a:normAutofit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Tybalt has sent a letter to Romeo challenging him to a duel.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Benvolio believes Romeo will respond.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Tybalt can’t imagine Romeo, the romantic, fighting the fiery Tybalt.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Act 2, Scene 4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100" y="1524000"/>
            <a:ext cx="3657600" cy="4664075"/>
          </a:xfrm>
        </p:spPr>
        <p:txBody>
          <a:bodyPr>
            <a:normAutofit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Benvolio &amp; Mercutio discuss how Tybalt is an expert at dueling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Tybalt is still upset because Romeo was at the Capulet party.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Tybalt looks for fights; he is a hothead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  <p:pic>
        <p:nvPicPr>
          <p:cNvPr id="5" name="Content Placeholder 4" descr="Tybalt collage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05400" y="1676400"/>
            <a:ext cx="3532187" cy="3532187"/>
          </a:xfrm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Custom 1">
      <a:majorFont>
        <a:latin typeface="Cambria"/>
        <a:ea typeface=""/>
        <a:cs typeface=""/>
      </a:majorFont>
      <a:minorFont>
        <a:latin typeface="Calibri"/>
        <a:ea typeface=""/>
        <a:cs typeface="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805</Words>
  <Application>Microsoft Office PowerPoint</Application>
  <PresentationFormat>On-screen Show (4:3)</PresentationFormat>
  <Paragraphs>96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Solstice</vt:lpstr>
      <vt:lpstr>Romeo and Juliet  by William Shakespeare</vt:lpstr>
      <vt:lpstr>Act 2, Scene 3</vt:lpstr>
      <vt:lpstr>Act 2, Scene 3</vt:lpstr>
      <vt:lpstr>Act 2, Scene 3</vt:lpstr>
      <vt:lpstr>Act 2, Scene 3</vt:lpstr>
      <vt:lpstr>Act 2, Scene 3</vt:lpstr>
      <vt:lpstr>Act 2, Scene 4</vt:lpstr>
      <vt:lpstr>Act 2, Scene 4</vt:lpstr>
      <vt:lpstr>Act 2, Scene 4</vt:lpstr>
      <vt:lpstr>Act 2, Scene 4</vt:lpstr>
      <vt:lpstr>Act 2, Scene 4</vt:lpstr>
      <vt:lpstr>Act 2, Scene 4</vt:lpstr>
      <vt:lpstr>Act 2, Scene 4</vt:lpstr>
      <vt:lpstr>Act 2, Scene 5</vt:lpstr>
      <vt:lpstr>Act 2, Scene 5</vt:lpstr>
      <vt:lpstr>Act 2, Scene 6</vt:lpstr>
      <vt:lpstr>Act 2, Scene 6</vt:lpstr>
      <vt:lpstr>Act 2, Scene 6</vt:lpstr>
      <vt:lpstr>Act 2, Scene 6</vt:lpstr>
      <vt:lpstr>Works Cited</vt:lpstr>
    </vt:vector>
  </TitlesOfParts>
  <Company>Carmel Clay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Romeo and Juliet  by William Shakespeare</dc:title>
  <dc:creator>wwalker</dc:creator>
  <cp:lastModifiedBy>nicole</cp:lastModifiedBy>
  <cp:revision>2</cp:revision>
  <dcterms:created xsi:type="dcterms:W3CDTF">2010-05-27T14:43:58Z</dcterms:created>
  <dcterms:modified xsi:type="dcterms:W3CDTF">2012-04-29T21:57:40Z</dcterms:modified>
</cp:coreProperties>
</file>