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4" r:id="rId5"/>
    <p:sldId id="265" r:id="rId6"/>
    <p:sldId id="259" r:id="rId7"/>
    <p:sldId id="260" r:id="rId8"/>
    <p:sldId id="261" r:id="rId9"/>
    <p:sldId id="266" r:id="rId10"/>
    <p:sldId id="268" r:id="rId11"/>
    <p:sldId id="267" r:id="rId12"/>
    <p:sldId id="269" r:id="rId13"/>
    <p:sldId id="263" r:id="rId14"/>
    <p:sldId id="270" r:id="rId15"/>
    <p:sldId id="26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4" d="100"/>
          <a:sy n="94" d="100"/>
        </p:scale>
        <p:origin x="-882"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7E1790-5A42-DD4C-9339-4D5CA0F62998}" type="datetimeFigureOut">
              <a:rPr lang="en-US" smtClean="0"/>
              <a:pPr/>
              <a:t>9/29/2015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7E1790-5A42-DD4C-9339-4D5CA0F62998}" type="datetimeFigureOut">
              <a:rPr lang="en-US" smtClean="0"/>
              <a:pPr/>
              <a:t>9/29/2015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7E1790-5A42-DD4C-9339-4D5CA0F62998}" type="datetimeFigureOut">
              <a:rPr lang="en-US" smtClean="0"/>
              <a:pPr/>
              <a:t>9/29/2015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7E1790-5A42-DD4C-9339-4D5CA0F62998}" type="datetimeFigureOut">
              <a:rPr lang="en-US" smtClean="0"/>
              <a:pPr/>
              <a:t>9/29/2015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7E1790-5A42-DD4C-9339-4D5CA0F62998}" type="datetimeFigureOut">
              <a:rPr lang="en-US" smtClean="0"/>
              <a:pPr/>
              <a:t>9/29/2015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7E1790-5A42-DD4C-9339-4D5CA0F62998}" type="datetimeFigureOut">
              <a:rPr lang="en-US" smtClean="0"/>
              <a:pPr/>
              <a:t>9/29/2015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7E1790-5A42-DD4C-9339-4D5CA0F62998}" type="datetimeFigureOut">
              <a:rPr lang="en-US" smtClean="0"/>
              <a:pPr/>
              <a:t>9/29/2015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7E1790-5A42-DD4C-9339-4D5CA0F62998}" type="datetimeFigureOut">
              <a:rPr lang="en-US" smtClean="0"/>
              <a:pPr/>
              <a:t>9/29/2015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7E1790-5A42-DD4C-9339-4D5CA0F62998}" type="datetimeFigureOut">
              <a:rPr lang="en-US" smtClean="0"/>
              <a:pPr/>
              <a:t>9/29/2015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7E1790-5A42-DD4C-9339-4D5CA0F62998}" type="datetimeFigureOut">
              <a:rPr lang="en-US" smtClean="0"/>
              <a:pPr/>
              <a:t>9/29/2015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7E1790-5A42-DD4C-9339-4D5CA0F62998}" type="datetimeFigureOut">
              <a:rPr lang="en-US" smtClean="0"/>
              <a:pPr/>
              <a:t>9/29/2015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7E1790-5A42-DD4C-9339-4D5CA0F62998}" type="datetimeFigureOut">
              <a:rPr lang="en-US" smtClean="0"/>
              <a:pPr/>
              <a:t>9/29/2015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5EEBBD-50AA-3E40-884A-B4B81B9D5C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kHt8RjkFs9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localhost\Users\hannahsagaser\Music\iTunes\iTunes%20Music\Mike%20Koenig%20SoundBible.com\Unknown%20Album\Ship%20Bell.mp3" TargetMode="Externa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ACgsh6pHrps"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2768" y="660400"/>
            <a:ext cx="8481603" cy="1470025"/>
          </a:xfrm>
        </p:spPr>
        <p:txBody>
          <a:bodyPr/>
          <a:lstStyle/>
          <a:p>
            <a:r>
              <a:rPr lang="en-US" dirty="0" smtClean="0">
                <a:solidFill>
                  <a:srgbClr val="604A7B"/>
                </a:solidFill>
              </a:rPr>
              <a:t>Direct </a:t>
            </a:r>
            <a:r>
              <a:rPr lang="en-US" baseline="30000" dirty="0" err="1" smtClean="0"/>
              <a:t>vs</a:t>
            </a:r>
            <a:r>
              <a:rPr lang="en-US" dirty="0" smtClean="0">
                <a:solidFill>
                  <a:srgbClr val="604A7B"/>
                </a:solidFill>
              </a:rPr>
              <a:t> Indirect Characterization</a:t>
            </a:r>
            <a:endParaRPr lang="en-US" dirty="0">
              <a:solidFill>
                <a:srgbClr val="604A7B"/>
              </a:solidFill>
            </a:endParaRPr>
          </a:p>
        </p:txBody>
      </p:sp>
      <p:sp>
        <p:nvSpPr>
          <p:cNvPr id="3" name="Subtitle 2"/>
          <p:cNvSpPr>
            <a:spLocks noGrp="1"/>
          </p:cNvSpPr>
          <p:nvPr>
            <p:ph type="subTitle" idx="1"/>
          </p:nvPr>
        </p:nvSpPr>
        <p:spPr>
          <a:xfrm>
            <a:off x="1520042" y="5105400"/>
            <a:ext cx="6400800" cy="1752600"/>
          </a:xfrm>
        </p:spPr>
        <p:txBody>
          <a:bodyPr/>
          <a:lstStyle/>
          <a:p>
            <a:r>
              <a:rPr lang="en-US" b="1" dirty="0" smtClean="0"/>
              <a:t>English</a:t>
            </a:r>
            <a:endParaRPr lang="en-US" b="1" dirty="0"/>
          </a:p>
        </p:txBody>
      </p:sp>
      <p:cxnSp>
        <p:nvCxnSpPr>
          <p:cNvPr id="7" name="Straight Arrow Connector 6"/>
          <p:cNvCxnSpPr/>
          <p:nvPr/>
        </p:nvCxnSpPr>
        <p:spPr>
          <a:xfrm rot="10800000">
            <a:off x="1520043" y="1871309"/>
            <a:ext cx="6640181" cy="2338998"/>
          </a:xfrm>
          <a:prstGeom prst="straightConnector1">
            <a:avLst/>
          </a:prstGeom>
          <a:ln w="38100">
            <a:solidFill>
              <a:schemeClr val="accent4"/>
            </a:solidFill>
            <a:tailEnd type="arrow"/>
          </a:ln>
          <a:effectLst>
            <a:innerShdw blurRad="63500" dist="50800" dir="12900000">
              <a:srgbClr val="000000">
                <a:alpha val="50000"/>
              </a:srgbClr>
            </a:innerShdw>
          </a:effectLst>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1030028" y="1873921"/>
            <a:ext cx="3993474" cy="2846423"/>
          </a:xfrm>
          <a:custGeom>
            <a:avLst/>
            <a:gdLst>
              <a:gd name="connsiteX0" fmla="*/ 0 w 3993474"/>
              <a:gd name="connsiteY0" fmla="*/ 2846423 h 2846423"/>
              <a:gd name="connsiteX1" fmla="*/ 40001 w 3993474"/>
              <a:gd name="connsiteY1" fmla="*/ 2826422 h 2846423"/>
              <a:gd name="connsiteX2" fmla="*/ 90003 w 3993474"/>
              <a:gd name="connsiteY2" fmla="*/ 2816421 h 2846423"/>
              <a:gd name="connsiteX3" fmla="*/ 160005 w 3993474"/>
              <a:gd name="connsiteY3" fmla="*/ 2796420 h 2846423"/>
              <a:gd name="connsiteX4" fmla="*/ 310009 w 3993474"/>
              <a:gd name="connsiteY4" fmla="*/ 2716414 h 2846423"/>
              <a:gd name="connsiteX5" fmla="*/ 410011 w 3993474"/>
              <a:gd name="connsiteY5" fmla="*/ 2676411 h 2846423"/>
              <a:gd name="connsiteX6" fmla="*/ 680019 w 3993474"/>
              <a:gd name="connsiteY6" fmla="*/ 2506398 h 2846423"/>
              <a:gd name="connsiteX7" fmla="*/ 750021 w 3993474"/>
              <a:gd name="connsiteY7" fmla="*/ 2446394 h 2846423"/>
              <a:gd name="connsiteX8" fmla="*/ 880024 w 3993474"/>
              <a:gd name="connsiteY8" fmla="*/ 2346387 h 2846423"/>
              <a:gd name="connsiteX9" fmla="*/ 960026 w 3993474"/>
              <a:gd name="connsiteY9" fmla="*/ 2196376 h 2846423"/>
              <a:gd name="connsiteX10" fmla="*/ 980027 w 3993474"/>
              <a:gd name="connsiteY10" fmla="*/ 2156373 h 2846423"/>
              <a:gd name="connsiteX11" fmla="*/ 980027 w 3993474"/>
              <a:gd name="connsiteY11" fmla="*/ 2006362 h 2846423"/>
              <a:gd name="connsiteX12" fmla="*/ 970027 w 3993474"/>
              <a:gd name="connsiteY12" fmla="*/ 1976360 h 2846423"/>
              <a:gd name="connsiteX13" fmla="*/ 920025 w 3993474"/>
              <a:gd name="connsiteY13" fmla="*/ 1926356 h 2846423"/>
              <a:gd name="connsiteX14" fmla="*/ 790022 w 3993474"/>
              <a:gd name="connsiteY14" fmla="*/ 1936357 h 2846423"/>
              <a:gd name="connsiteX15" fmla="*/ 740020 w 3993474"/>
              <a:gd name="connsiteY15" fmla="*/ 1946358 h 2846423"/>
              <a:gd name="connsiteX16" fmla="*/ 700019 w 3993474"/>
              <a:gd name="connsiteY16" fmla="*/ 1976360 h 2846423"/>
              <a:gd name="connsiteX17" fmla="*/ 680019 w 3993474"/>
              <a:gd name="connsiteY17" fmla="*/ 2016363 h 2846423"/>
              <a:gd name="connsiteX18" fmla="*/ 700019 w 3993474"/>
              <a:gd name="connsiteY18" fmla="*/ 2126371 h 2846423"/>
              <a:gd name="connsiteX19" fmla="*/ 740020 w 3993474"/>
              <a:gd name="connsiteY19" fmla="*/ 2186375 h 2846423"/>
              <a:gd name="connsiteX20" fmla="*/ 760021 w 3993474"/>
              <a:gd name="connsiteY20" fmla="*/ 2216377 h 2846423"/>
              <a:gd name="connsiteX21" fmla="*/ 840023 w 3993474"/>
              <a:gd name="connsiteY21" fmla="*/ 2276382 h 2846423"/>
              <a:gd name="connsiteX22" fmla="*/ 930026 w 3993474"/>
              <a:gd name="connsiteY22" fmla="*/ 2316385 h 2846423"/>
              <a:gd name="connsiteX23" fmla="*/ 1280035 w 3993474"/>
              <a:gd name="connsiteY23" fmla="*/ 2306384 h 2846423"/>
              <a:gd name="connsiteX24" fmla="*/ 1370038 w 3993474"/>
              <a:gd name="connsiteY24" fmla="*/ 2276382 h 2846423"/>
              <a:gd name="connsiteX25" fmla="*/ 1520042 w 3993474"/>
              <a:gd name="connsiteY25" fmla="*/ 2166374 h 2846423"/>
              <a:gd name="connsiteX26" fmla="*/ 1550043 w 3993474"/>
              <a:gd name="connsiteY26" fmla="*/ 2116370 h 2846423"/>
              <a:gd name="connsiteX27" fmla="*/ 1580043 w 3993474"/>
              <a:gd name="connsiteY27" fmla="*/ 2006362 h 2846423"/>
              <a:gd name="connsiteX28" fmla="*/ 1600044 w 3993474"/>
              <a:gd name="connsiteY28" fmla="*/ 1956358 h 2846423"/>
              <a:gd name="connsiteX29" fmla="*/ 1610044 w 3993474"/>
              <a:gd name="connsiteY29" fmla="*/ 1676338 h 2846423"/>
              <a:gd name="connsiteX30" fmla="*/ 1560043 w 3993474"/>
              <a:gd name="connsiteY30" fmla="*/ 1586331 h 2846423"/>
              <a:gd name="connsiteX31" fmla="*/ 1540042 w 3993474"/>
              <a:gd name="connsiteY31" fmla="*/ 1546328 h 2846423"/>
              <a:gd name="connsiteX32" fmla="*/ 1500041 w 3993474"/>
              <a:gd name="connsiteY32" fmla="*/ 1506325 h 2846423"/>
              <a:gd name="connsiteX33" fmla="*/ 1470040 w 3993474"/>
              <a:gd name="connsiteY33" fmla="*/ 1466323 h 2846423"/>
              <a:gd name="connsiteX34" fmla="*/ 1430039 w 3993474"/>
              <a:gd name="connsiteY34" fmla="*/ 1436320 h 2846423"/>
              <a:gd name="connsiteX35" fmla="*/ 1400038 w 3993474"/>
              <a:gd name="connsiteY35" fmla="*/ 1406318 h 2846423"/>
              <a:gd name="connsiteX36" fmla="*/ 1320036 w 3993474"/>
              <a:gd name="connsiteY36" fmla="*/ 1366315 h 2846423"/>
              <a:gd name="connsiteX37" fmla="*/ 1280035 w 3993474"/>
              <a:gd name="connsiteY37" fmla="*/ 1376316 h 2846423"/>
              <a:gd name="connsiteX38" fmla="*/ 1270035 w 3993474"/>
              <a:gd name="connsiteY38" fmla="*/ 1416319 h 2846423"/>
              <a:gd name="connsiteX39" fmla="*/ 1250034 w 3993474"/>
              <a:gd name="connsiteY39" fmla="*/ 1476323 h 2846423"/>
              <a:gd name="connsiteX40" fmla="*/ 1270035 w 3993474"/>
              <a:gd name="connsiteY40" fmla="*/ 1546328 h 2846423"/>
              <a:gd name="connsiteX41" fmla="*/ 1440040 w 3993474"/>
              <a:gd name="connsiteY41" fmla="*/ 1646336 h 2846423"/>
              <a:gd name="connsiteX42" fmla="*/ 1510041 w 3993474"/>
              <a:gd name="connsiteY42" fmla="*/ 1656336 h 2846423"/>
              <a:gd name="connsiteX43" fmla="*/ 1590044 w 3993474"/>
              <a:gd name="connsiteY43" fmla="*/ 1676338 h 2846423"/>
              <a:gd name="connsiteX44" fmla="*/ 1720047 w 3993474"/>
              <a:gd name="connsiteY44" fmla="*/ 1696339 h 2846423"/>
              <a:gd name="connsiteX45" fmla="*/ 1900052 w 3993474"/>
              <a:gd name="connsiteY45" fmla="*/ 1686339 h 2846423"/>
              <a:gd name="connsiteX46" fmla="*/ 1990055 w 3993474"/>
              <a:gd name="connsiteY46" fmla="*/ 1666337 h 2846423"/>
              <a:gd name="connsiteX47" fmla="*/ 2140059 w 3993474"/>
              <a:gd name="connsiteY47" fmla="*/ 1636335 h 2846423"/>
              <a:gd name="connsiteX48" fmla="*/ 2250062 w 3993474"/>
              <a:gd name="connsiteY48" fmla="*/ 1616333 h 2846423"/>
              <a:gd name="connsiteX49" fmla="*/ 2340064 w 3993474"/>
              <a:gd name="connsiteY49" fmla="*/ 1606333 h 2846423"/>
              <a:gd name="connsiteX50" fmla="*/ 2530069 w 3993474"/>
              <a:gd name="connsiteY50" fmla="*/ 1566330 h 2846423"/>
              <a:gd name="connsiteX51" fmla="*/ 2640072 w 3993474"/>
              <a:gd name="connsiteY51" fmla="*/ 1546328 h 2846423"/>
              <a:gd name="connsiteX52" fmla="*/ 2740075 w 3993474"/>
              <a:gd name="connsiteY52" fmla="*/ 1536328 h 2846423"/>
              <a:gd name="connsiteX53" fmla="*/ 3220088 w 3993474"/>
              <a:gd name="connsiteY53" fmla="*/ 1556329 h 2846423"/>
              <a:gd name="connsiteX54" fmla="*/ 3280090 w 3993474"/>
              <a:gd name="connsiteY54" fmla="*/ 1586331 h 2846423"/>
              <a:gd name="connsiteX55" fmla="*/ 3320091 w 3993474"/>
              <a:gd name="connsiteY55" fmla="*/ 1606333 h 2846423"/>
              <a:gd name="connsiteX56" fmla="*/ 3350092 w 3993474"/>
              <a:gd name="connsiteY56" fmla="*/ 1626334 h 2846423"/>
              <a:gd name="connsiteX57" fmla="*/ 3380093 w 3993474"/>
              <a:gd name="connsiteY57" fmla="*/ 1636335 h 2846423"/>
              <a:gd name="connsiteX58" fmla="*/ 3470095 w 3993474"/>
              <a:gd name="connsiteY58" fmla="*/ 1706340 h 2846423"/>
              <a:gd name="connsiteX59" fmla="*/ 3580098 w 3993474"/>
              <a:gd name="connsiteY59" fmla="*/ 1766344 h 2846423"/>
              <a:gd name="connsiteX60" fmla="*/ 3630099 w 3993474"/>
              <a:gd name="connsiteY60" fmla="*/ 1796347 h 2846423"/>
              <a:gd name="connsiteX61" fmla="*/ 3660100 w 3993474"/>
              <a:gd name="connsiteY61" fmla="*/ 1816348 h 2846423"/>
              <a:gd name="connsiteX62" fmla="*/ 3740102 w 3993474"/>
              <a:gd name="connsiteY62" fmla="*/ 1846350 h 2846423"/>
              <a:gd name="connsiteX63" fmla="*/ 3980109 w 3993474"/>
              <a:gd name="connsiteY63" fmla="*/ 1826349 h 2846423"/>
              <a:gd name="connsiteX64" fmla="*/ 3990109 w 3993474"/>
              <a:gd name="connsiteY64" fmla="*/ 1786346 h 2846423"/>
              <a:gd name="connsiteX65" fmla="*/ 3980109 w 3993474"/>
              <a:gd name="connsiteY65" fmla="*/ 1696339 h 2846423"/>
              <a:gd name="connsiteX66" fmla="*/ 3930108 w 3993474"/>
              <a:gd name="connsiteY66" fmla="*/ 1586331 h 2846423"/>
              <a:gd name="connsiteX67" fmla="*/ 3880106 w 3993474"/>
              <a:gd name="connsiteY67" fmla="*/ 1536328 h 2846423"/>
              <a:gd name="connsiteX68" fmla="*/ 3740102 w 3993474"/>
              <a:gd name="connsiteY68" fmla="*/ 1476323 h 2846423"/>
              <a:gd name="connsiteX69" fmla="*/ 3600099 w 3993474"/>
              <a:gd name="connsiteY69" fmla="*/ 1416319 h 2846423"/>
              <a:gd name="connsiteX70" fmla="*/ 3500096 w 3993474"/>
              <a:gd name="connsiteY70" fmla="*/ 1396317 h 2846423"/>
              <a:gd name="connsiteX71" fmla="*/ 3360092 w 3993474"/>
              <a:gd name="connsiteY71" fmla="*/ 1366315 h 2846423"/>
              <a:gd name="connsiteX72" fmla="*/ 3260089 w 3993474"/>
              <a:gd name="connsiteY72" fmla="*/ 1346314 h 2846423"/>
              <a:gd name="connsiteX73" fmla="*/ 3150086 w 3993474"/>
              <a:gd name="connsiteY73" fmla="*/ 1336313 h 2846423"/>
              <a:gd name="connsiteX74" fmla="*/ 3080084 w 3993474"/>
              <a:gd name="connsiteY74" fmla="*/ 1326312 h 2846423"/>
              <a:gd name="connsiteX75" fmla="*/ 3000082 w 3993474"/>
              <a:gd name="connsiteY75" fmla="*/ 1316312 h 2846423"/>
              <a:gd name="connsiteX76" fmla="*/ 2780076 w 3993474"/>
              <a:gd name="connsiteY76" fmla="*/ 1286309 h 2846423"/>
              <a:gd name="connsiteX77" fmla="*/ 2710074 w 3993474"/>
              <a:gd name="connsiteY77" fmla="*/ 1266308 h 2846423"/>
              <a:gd name="connsiteX78" fmla="*/ 2550070 w 3993474"/>
              <a:gd name="connsiteY78" fmla="*/ 1246306 h 2846423"/>
              <a:gd name="connsiteX79" fmla="*/ 2410066 w 3993474"/>
              <a:gd name="connsiteY79" fmla="*/ 1206304 h 2846423"/>
              <a:gd name="connsiteX80" fmla="*/ 2310063 w 3993474"/>
              <a:gd name="connsiteY80" fmla="*/ 1186302 h 2846423"/>
              <a:gd name="connsiteX81" fmla="*/ 2230061 w 3993474"/>
              <a:gd name="connsiteY81" fmla="*/ 1146299 h 2846423"/>
              <a:gd name="connsiteX82" fmla="*/ 2200060 w 3993474"/>
              <a:gd name="connsiteY82" fmla="*/ 1136298 h 2846423"/>
              <a:gd name="connsiteX83" fmla="*/ 2140059 w 3993474"/>
              <a:gd name="connsiteY83" fmla="*/ 1096296 h 2846423"/>
              <a:gd name="connsiteX84" fmla="*/ 2080057 w 3993474"/>
              <a:gd name="connsiteY84" fmla="*/ 1046292 h 2846423"/>
              <a:gd name="connsiteX85" fmla="*/ 2050056 w 3993474"/>
              <a:gd name="connsiteY85" fmla="*/ 946285 h 2846423"/>
              <a:gd name="connsiteX86" fmla="*/ 2090057 w 3993474"/>
              <a:gd name="connsiteY86" fmla="*/ 936284 h 2846423"/>
              <a:gd name="connsiteX87" fmla="*/ 2120058 w 3993474"/>
              <a:gd name="connsiteY87" fmla="*/ 926283 h 2846423"/>
              <a:gd name="connsiteX88" fmla="*/ 2250062 w 3993474"/>
              <a:gd name="connsiteY88" fmla="*/ 936284 h 2846423"/>
              <a:gd name="connsiteX89" fmla="*/ 2430067 w 3993474"/>
              <a:gd name="connsiteY89" fmla="*/ 956285 h 2846423"/>
              <a:gd name="connsiteX90" fmla="*/ 2740075 w 3993474"/>
              <a:gd name="connsiteY90" fmla="*/ 946285 h 2846423"/>
              <a:gd name="connsiteX91" fmla="*/ 2810077 w 3993474"/>
              <a:gd name="connsiteY91" fmla="*/ 936284 h 2846423"/>
              <a:gd name="connsiteX92" fmla="*/ 2940081 w 3993474"/>
              <a:gd name="connsiteY92" fmla="*/ 906282 h 2846423"/>
              <a:gd name="connsiteX93" fmla="*/ 3050084 w 3993474"/>
              <a:gd name="connsiteY93" fmla="*/ 866279 h 2846423"/>
              <a:gd name="connsiteX94" fmla="*/ 3130086 w 3993474"/>
              <a:gd name="connsiteY94" fmla="*/ 826276 h 2846423"/>
              <a:gd name="connsiteX95" fmla="*/ 3200088 w 3993474"/>
              <a:gd name="connsiteY95" fmla="*/ 786273 h 2846423"/>
              <a:gd name="connsiteX96" fmla="*/ 3210088 w 3993474"/>
              <a:gd name="connsiteY96" fmla="*/ 756271 h 2846423"/>
              <a:gd name="connsiteX97" fmla="*/ 3230088 w 3993474"/>
              <a:gd name="connsiteY97" fmla="*/ 736269 h 2846423"/>
              <a:gd name="connsiteX98" fmla="*/ 3250089 w 3993474"/>
              <a:gd name="connsiteY98" fmla="*/ 676265 h 2846423"/>
              <a:gd name="connsiteX99" fmla="*/ 3270090 w 3993474"/>
              <a:gd name="connsiteY99" fmla="*/ 616261 h 2846423"/>
              <a:gd name="connsiteX100" fmla="*/ 3260089 w 3993474"/>
              <a:gd name="connsiteY100" fmla="*/ 486251 h 2846423"/>
              <a:gd name="connsiteX101" fmla="*/ 3250089 w 3993474"/>
              <a:gd name="connsiteY101" fmla="*/ 446248 h 2846423"/>
              <a:gd name="connsiteX102" fmla="*/ 3150086 w 3993474"/>
              <a:gd name="connsiteY102" fmla="*/ 356242 h 2846423"/>
              <a:gd name="connsiteX103" fmla="*/ 3130086 w 3993474"/>
              <a:gd name="connsiteY103" fmla="*/ 336240 h 2846423"/>
              <a:gd name="connsiteX104" fmla="*/ 3050084 w 3993474"/>
              <a:gd name="connsiteY104" fmla="*/ 316239 h 2846423"/>
              <a:gd name="connsiteX105" fmla="*/ 3030083 w 3993474"/>
              <a:gd name="connsiteY105" fmla="*/ 296237 h 2846423"/>
              <a:gd name="connsiteX106" fmla="*/ 2960081 w 3993474"/>
              <a:gd name="connsiteY106" fmla="*/ 366242 h 2846423"/>
              <a:gd name="connsiteX107" fmla="*/ 2960081 w 3993474"/>
              <a:gd name="connsiteY107" fmla="*/ 446248 h 2846423"/>
              <a:gd name="connsiteX108" fmla="*/ 3020083 w 3993474"/>
              <a:gd name="connsiteY108" fmla="*/ 486251 h 2846423"/>
              <a:gd name="connsiteX109" fmla="*/ 3100085 w 3993474"/>
              <a:gd name="connsiteY109" fmla="*/ 526254 h 2846423"/>
              <a:gd name="connsiteX110" fmla="*/ 3150086 w 3993474"/>
              <a:gd name="connsiteY110" fmla="*/ 556256 h 2846423"/>
              <a:gd name="connsiteX111" fmla="*/ 3200088 w 3993474"/>
              <a:gd name="connsiteY111" fmla="*/ 566257 h 2846423"/>
              <a:gd name="connsiteX112" fmla="*/ 3310091 w 3993474"/>
              <a:gd name="connsiteY112" fmla="*/ 576258 h 2846423"/>
              <a:gd name="connsiteX113" fmla="*/ 3600099 w 3993474"/>
              <a:gd name="connsiteY113" fmla="*/ 566257 h 2846423"/>
              <a:gd name="connsiteX114" fmla="*/ 3670101 w 3993474"/>
              <a:gd name="connsiteY114" fmla="*/ 536255 h 2846423"/>
              <a:gd name="connsiteX115" fmla="*/ 3720102 w 3993474"/>
              <a:gd name="connsiteY115" fmla="*/ 486251 h 2846423"/>
              <a:gd name="connsiteX116" fmla="*/ 3730102 w 3993474"/>
              <a:gd name="connsiteY116" fmla="*/ 446248 h 2846423"/>
              <a:gd name="connsiteX117" fmla="*/ 3720102 w 3993474"/>
              <a:gd name="connsiteY117" fmla="*/ 406245 h 2846423"/>
              <a:gd name="connsiteX118" fmla="*/ 3680101 w 3993474"/>
              <a:gd name="connsiteY118" fmla="*/ 316239 h 2846423"/>
              <a:gd name="connsiteX119" fmla="*/ 3660100 w 3993474"/>
              <a:gd name="connsiteY119" fmla="*/ 296237 h 2846423"/>
              <a:gd name="connsiteX120" fmla="*/ 3570098 w 3993474"/>
              <a:gd name="connsiteY120" fmla="*/ 186229 h 2846423"/>
              <a:gd name="connsiteX121" fmla="*/ 3500096 w 3993474"/>
              <a:gd name="connsiteY121" fmla="*/ 136226 h 2846423"/>
              <a:gd name="connsiteX122" fmla="*/ 3470095 w 3993474"/>
              <a:gd name="connsiteY122" fmla="*/ 126225 h 2846423"/>
              <a:gd name="connsiteX123" fmla="*/ 3440094 w 3993474"/>
              <a:gd name="connsiteY123" fmla="*/ 106223 h 2846423"/>
              <a:gd name="connsiteX124" fmla="*/ 3350092 w 3993474"/>
              <a:gd name="connsiteY124" fmla="*/ 56220 h 2846423"/>
              <a:gd name="connsiteX125" fmla="*/ 3310091 w 3993474"/>
              <a:gd name="connsiteY125" fmla="*/ 46219 h 2846423"/>
              <a:gd name="connsiteX126" fmla="*/ 3280090 w 3993474"/>
              <a:gd name="connsiteY126" fmla="*/ 36218 h 2846423"/>
              <a:gd name="connsiteX127" fmla="*/ 3300090 w 3993474"/>
              <a:gd name="connsiteY127" fmla="*/ 126225 h 2846423"/>
              <a:gd name="connsiteX128" fmla="*/ 3310091 w 3993474"/>
              <a:gd name="connsiteY128" fmla="*/ 156227 h 2846423"/>
              <a:gd name="connsiteX129" fmla="*/ 3320091 w 3993474"/>
              <a:gd name="connsiteY129" fmla="*/ 126225 h 2846423"/>
              <a:gd name="connsiteX130" fmla="*/ 3310091 w 3993474"/>
              <a:gd name="connsiteY130" fmla="*/ 96223 h 2846423"/>
              <a:gd name="connsiteX131" fmla="*/ 3280090 w 3993474"/>
              <a:gd name="connsiteY131" fmla="*/ 36218 h 2846423"/>
              <a:gd name="connsiteX132" fmla="*/ 3290090 w 3993474"/>
              <a:gd name="connsiteY132" fmla="*/ 6216 h 2846423"/>
              <a:gd name="connsiteX133" fmla="*/ 3440094 w 3993474"/>
              <a:gd name="connsiteY133" fmla="*/ 16217 h 2846423"/>
              <a:gd name="connsiteX134" fmla="*/ 3500096 w 3993474"/>
              <a:gd name="connsiteY134" fmla="*/ 26218 h 2846423"/>
              <a:gd name="connsiteX135" fmla="*/ 3310091 w 3993474"/>
              <a:gd name="connsiteY135" fmla="*/ 6216 h 2846423"/>
              <a:gd name="connsiteX136" fmla="*/ 3290090 w 3993474"/>
              <a:gd name="connsiteY136" fmla="*/ 6216 h 2846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3993474" h="2846423">
                <a:moveTo>
                  <a:pt x="0" y="2846423"/>
                </a:moveTo>
                <a:cubicBezTo>
                  <a:pt x="13334" y="2839756"/>
                  <a:pt x="25858" y="2831136"/>
                  <a:pt x="40001" y="2826422"/>
                </a:cubicBezTo>
                <a:cubicBezTo>
                  <a:pt x="56126" y="2821047"/>
                  <a:pt x="73513" y="2820544"/>
                  <a:pt x="90003" y="2816421"/>
                </a:cubicBezTo>
                <a:cubicBezTo>
                  <a:pt x="113546" y="2810535"/>
                  <a:pt x="137151" y="2804583"/>
                  <a:pt x="160005" y="2796420"/>
                </a:cubicBezTo>
                <a:cubicBezTo>
                  <a:pt x="281160" y="2753148"/>
                  <a:pt x="180917" y="2780963"/>
                  <a:pt x="310009" y="2716414"/>
                </a:cubicBezTo>
                <a:cubicBezTo>
                  <a:pt x="342121" y="2700358"/>
                  <a:pt x="377565" y="2691781"/>
                  <a:pt x="410011" y="2676411"/>
                </a:cubicBezTo>
                <a:cubicBezTo>
                  <a:pt x="481073" y="2642748"/>
                  <a:pt x="643713" y="2537518"/>
                  <a:pt x="680019" y="2506398"/>
                </a:cubicBezTo>
                <a:cubicBezTo>
                  <a:pt x="703353" y="2486397"/>
                  <a:pt x="726023" y="2465593"/>
                  <a:pt x="750021" y="2446394"/>
                </a:cubicBezTo>
                <a:cubicBezTo>
                  <a:pt x="792713" y="2412239"/>
                  <a:pt x="836690" y="2379723"/>
                  <a:pt x="880024" y="2346387"/>
                </a:cubicBezTo>
                <a:cubicBezTo>
                  <a:pt x="929201" y="2264422"/>
                  <a:pt x="901330" y="2313773"/>
                  <a:pt x="960026" y="2196376"/>
                </a:cubicBezTo>
                <a:lnTo>
                  <a:pt x="980027" y="2156373"/>
                </a:lnTo>
                <a:cubicBezTo>
                  <a:pt x="994791" y="2082545"/>
                  <a:pt x="995276" y="2105490"/>
                  <a:pt x="980027" y="2006362"/>
                </a:cubicBezTo>
                <a:cubicBezTo>
                  <a:pt x="978424" y="1995943"/>
                  <a:pt x="976352" y="1984793"/>
                  <a:pt x="970027" y="1976360"/>
                </a:cubicBezTo>
                <a:cubicBezTo>
                  <a:pt x="955884" y="1957502"/>
                  <a:pt x="920025" y="1926356"/>
                  <a:pt x="920025" y="1926356"/>
                </a:cubicBezTo>
                <a:cubicBezTo>
                  <a:pt x="876691" y="1929690"/>
                  <a:pt x="833219" y="1931557"/>
                  <a:pt x="790022" y="1936357"/>
                </a:cubicBezTo>
                <a:cubicBezTo>
                  <a:pt x="773129" y="1938234"/>
                  <a:pt x="755552" y="1939454"/>
                  <a:pt x="740020" y="1946358"/>
                </a:cubicBezTo>
                <a:cubicBezTo>
                  <a:pt x="724789" y="1953127"/>
                  <a:pt x="713353" y="1966359"/>
                  <a:pt x="700019" y="1976360"/>
                </a:cubicBezTo>
                <a:cubicBezTo>
                  <a:pt x="693352" y="1989694"/>
                  <a:pt x="680019" y="2001455"/>
                  <a:pt x="680019" y="2016363"/>
                </a:cubicBezTo>
                <a:cubicBezTo>
                  <a:pt x="680019" y="2053633"/>
                  <a:pt x="687615" y="2091225"/>
                  <a:pt x="700019" y="2126371"/>
                </a:cubicBezTo>
                <a:cubicBezTo>
                  <a:pt x="708019" y="2149039"/>
                  <a:pt x="726686" y="2166374"/>
                  <a:pt x="740020" y="2186375"/>
                </a:cubicBezTo>
                <a:cubicBezTo>
                  <a:pt x="746687" y="2196376"/>
                  <a:pt x="750406" y="2209165"/>
                  <a:pt x="760021" y="2216377"/>
                </a:cubicBezTo>
                <a:cubicBezTo>
                  <a:pt x="786688" y="2236379"/>
                  <a:pt x="810208" y="2261474"/>
                  <a:pt x="840023" y="2276382"/>
                </a:cubicBezTo>
                <a:cubicBezTo>
                  <a:pt x="896080" y="2304411"/>
                  <a:pt x="866183" y="2290846"/>
                  <a:pt x="930026" y="2316385"/>
                </a:cubicBezTo>
                <a:cubicBezTo>
                  <a:pt x="1046696" y="2313051"/>
                  <a:pt x="1163797" y="2316952"/>
                  <a:pt x="1280035" y="2306384"/>
                </a:cubicBezTo>
                <a:cubicBezTo>
                  <a:pt x="1311529" y="2303521"/>
                  <a:pt x="1341753" y="2290525"/>
                  <a:pt x="1370038" y="2276382"/>
                </a:cubicBezTo>
                <a:cubicBezTo>
                  <a:pt x="1414807" y="2253996"/>
                  <a:pt x="1484512" y="2212057"/>
                  <a:pt x="1520042" y="2166374"/>
                </a:cubicBezTo>
                <a:cubicBezTo>
                  <a:pt x="1531975" y="2151030"/>
                  <a:pt x="1542000" y="2134066"/>
                  <a:pt x="1550043" y="2116370"/>
                </a:cubicBezTo>
                <a:cubicBezTo>
                  <a:pt x="1583289" y="2043225"/>
                  <a:pt x="1559562" y="2074634"/>
                  <a:pt x="1580043" y="2006362"/>
                </a:cubicBezTo>
                <a:cubicBezTo>
                  <a:pt x="1585201" y="1989167"/>
                  <a:pt x="1593377" y="1973026"/>
                  <a:pt x="1600044" y="1956358"/>
                </a:cubicBezTo>
                <a:cubicBezTo>
                  <a:pt x="1626344" y="1824848"/>
                  <a:pt x="1631626" y="1841810"/>
                  <a:pt x="1610044" y="1676338"/>
                </a:cubicBezTo>
                <a:cubicBezTo>
                  <a:pt x="1604228" y="1631748"/>
                  <a:pt x="1581898" y="1621300"/>
                  <a:pt x="1560043" y="1586331"/>
                </a:cubicBezTo>
                <a:cubicBezTo>
                  <a:pt x="1552142" y="1573689"/>
                  <a:pt x="1548987" y="1558255"/>
                  <a:pt x="1540042" y="1546328"/>
                </a:cubicBezTo>
                <a:cubicBezTo>
                  <a:pt x="1528728" y="1531242"/>
                  <a:pt x="1512458" y="1520517"/>
                  <a:pt x="1500041" y="1506325"/>
                </a:cubicBezTo>
                <a:cubicBezTo>
                  <a:pt x="1489066" y="1493781"/>
                  <a:pt x="1481825" y="1478109"/>
                  <a:pt x="1470040" y="1466323"/>
                </a:cubicBezTo>
                <a:cubicBezTo>
                  <a:pt x="1458255" y="1454537"/>
                  <a:pt x="1442694" y="1447167"/>
                  <a:pt x="1430039" y="1436320"/>
                </a:cubicBezTo>
                <a:cubicBezTo>
                  <a:pt x="1419301" y="1427116"/>
                  <a:pt x="1410903" y="1415372"/>
                  <a:pt x="1400038" y="1406318"/>
                </a:cubicBezTo>
                <a:cubicBezTo>
                  <a:pt x="1372385" y="1383273"/>
                  <a:pt x="1355383" y="1380455"/>
                  <a:pt x="1320036" y="1366315"/>
                </a:cubicBezTo>
                <a:cubicBezTo>
                  <a:pt x="1306702" y="1369649"/>
                  <a:pt x="1289753" y="1366597"/>
                  <a:pt x="1280035" y="1376316"/>
                </a:cubicBezTo>
                <a:cubicBezTo>
                  <a:pt x="1270316" y="1386035"/>
                  <a:pt x="1273984" y="1403154"/>
                  <a:pt x="1270035" y="1416319"/>
                </a:cubicBezTo>
                <a:cubicBezTo>
                  <a:pt x="1263977" y="1436513"/>
                  <a:pt x="1256701" y="1456322"/>
                  <a:pt x="1250034" y="1476323"/>
                </a:cubicBezTo>
                <a:cubicBezTo>
                  <a:pt x="1256701" y="1499658"/>
                  <a:pt x="1257807" y="1525365"/>
                  <a:pt x="1270035" y="1546328"/>
                </a:cubicBezTo>
                <a:cubicBezTo>
                  <a:pt x="1300587" y="1598705"/>
                  <a:pt x="1390368" y="1639240"/>
                  <a:pt x="1440040" y="1646336"/>
                </a:cubicBezTo>
                <a:cubicBezTo>
                  <a:pt x="1463374" y="1649669"/>
                  <a:pt x="1486928" y="1651713"/>
                  <a:pt x="1510041" y="1656336"/>
                </a:cubicBezTo>
                <a:cubicBezTo>
                  <a:pt x="1536996" y="1661727"/>
                  <a:pt x="1563166" y="1670578"/>
                  <a:pt x="1590044" y="1676338"/>
                </a:cubicBezTo>
                <a:cubicBezTo>
                  <a:pt x="1617808" y="1682288"/>
                  <a:pt x="1694476" y="1692686"/>
                  <a:pt x="1720047" y="1696339"/>
                </a:cubicBezTo>
                <a:cubicBezTo>
                  <a:pt x="1780049" y="1693006"/>
                  <a:pt x="1840184" y="1691545"/>
                  <a:pt x="1900052" y="1686339"/>
                </a:cubicBezTo>
                <a:cubicBezTo>
                  <a:pt x="1926766" y="1684016"/>
                  <a:pt x="1963292" y="1672072"/>
                  <a:pt x="1990055" y="1666337"/>
                </a:cubicBezTo>
                <a:cubicBezTo>
                  <a:pt x="2039915" y="1655652"/>
                  <a:pt x="2090058" y="1646336"/>
                  <a:pt x="2140059" y="1636335"/>
                </a:cubicBezTo>
                <a:cubicBezTo>
                  <a:pt x="2177767" y="1628793"/>
                  <a:pt x="2211679" y="1621451"/>
                  <a:pt x="2250062" y="1616333"/>
                </a:cubicBezTo>
                <a:cubicBezTo>
                  <a:pt x="2279982" y="1612344"/>
                  <a:pt x="2310063" y="1609666"/>
                  <a:pt x="2340064" y="1606333"/>
                </a:cubicBezTo>
                <a:cubicBezTo>
                  <a:pt x="2456790" y="1572980"/>
                  <a:pt x="2373209" y="1594012"/>
                  <a:pt x="2530069" y="1566330"/>
                </a:cubicBezTo>
                <a:cubicBezTo>
                  <a:pt x="2579800" y="1557554"/>
                  <a:pt x="2587346" y="1552919"/>
                  <a:pt x="2640072" y="1546328"/>
                </a:cubicBezTo>
                <a:cubicBezTo>
                  <a:pt x="2673314" y="1542173"/>
                  <a:pt x="2706741" y="1539661"/>
                  <a:pt x="2740075" y="1536328"/>
                </a:cubicBezTo>
                <a:cubicBezTo>
                  <a:pt x="2786122" y="1537451"/>
                  <a:pt x="3081565" y="1528622"/>
                  <a:pt x="3220088" y="1556329"/>
                </a:cubicBezTo>
                <a:cubicBezTo>
                  <a:pt x="3255346" y="1563381"/>
                  <a:pt x="3248325" y="1568179"/>
                  <a:pt x="3280090" y="1586331"/>
                </a:cubicBezTo>
                <a:cubicBezTo>
                  <a:pt x="3293033" y="1593728"/>
                  <a:pt x="3307148" y="1598936"/>
                  <a:pt x="3320091" y="1606333"/>
                </a:cubicBezTo>
                <a:cubicBezTo>
                  <a:pt x="3330526" y="1612296"/>
                  <a:pt x="3339342" y="1620959"/>
                  <a:pt x="3350092" y="1626334"/>
                </a:cubicBezTo>
                <a:cubicBezTo>
                  <a:pt x="3359520" y="1631048"/>
                  <a:pt x="3370878" y="1631215"/>
                  <a:pt x="3380093" y="1636335"/>
                </a:cubicBezTo>
                <a:cubicBezTo>
                  <a:pt x="3471084" y="1686889"/>
                  <a:pt x="3411787" y="1657749"/>
                  <a:pt x="3470095" y="1706340"/>
                </a:cubicBezTo>
                <a:cubicBezTo>
                  <a:pt x="3501432" y="1732455"/>
                  <a:pt x="3547573" y="1746827"/>
                  <a:pt x="3580098" y="1766344"/>
                </a:cubicBezTo>
                <a:cubicBezTo>
                  <a:pt x="3596765" y="1776345"/>
                  <a:pt x="3613616" y="1786045"/>
                  <a:pt x="3630099" y="1796347"/>
                </a:cubicBezTo>
                <a:cubicBezTo>
                  <a:pt x="3640291" y="1802717"/>
                  <a:pt x="3649053" y="1811613"/>
                  <a:pt x="3660100" y="1816348"/>
                </a:cubicBezTo>
                <a:cubicBezTo>
                  <a:pt x="3850727" y="1898049"/>
                  <a:pt x="3540117" y="1746355"/>
                  <a:pt x="3740102" y="1846350"/>
                </a:cubicBezTo>
                <a:cubicBezTo>
                  <a:pt x="3820104" y="1839683"/>
                  <a:pt x="3902046" y="1845085"/>
                  <a:pt x="3980109" y="1826349"/>
                </a:cubicBezTo>
                <a:cubicBezTo>
                  <a:pt x="3993474" y="1823141"/>
                  <a:pt x="3990109" y="1800091"/>
                  <a:pt x="3990109" y="1786346"/>
                </a:cubicBezTo>
                <a:cubicBezTo>
                  <a:pt x="3990109" y="1756159"/>
                  <a:pt x="3986029" y="1725940"/>
                  <a:pt x="3980109" y="1696339"/>
                </a:cubicBezTo>
                <a:cubicBezTo>
                  <a:pt x="3972831" y="1659946"/>
                  <a:pt x="3953558" y="1615645"/>
                  <a:pt x="3930108" y="1586331"/>
                </a:cubicBezTo>
                <a:cubicBezTo>
                  <a:pt x="3915383" y="1567925"/>
                  <a:pt x="3899486" y="1549745"/>
                  <a:pt x="3880106" y="1536328"/>
                </a:cubicBezTo>
                <a:cubicBezTo>
                  <a:pt x="3771904" y="1461416"/>
                  <a:pt x="3834996" y="1523771"/>
                  <a:pt x="3740102" y="1476323"/>
                </a:cubicBezTo>
                <a:cubicBezTo>
                  <a:pt x="3699505" y="1456024"/>
                  <a:pt x="3638043" y="1423908"/>
                  <a:pt x="3600099" y="1416319"/>
                </a:cubicBezTo>
                <a:cubicBezTo>
                  <a:pt x="3566765" y="1409652"/>
                  <a:pt x="3533076" y="1404562"/>
                  <a:pt x="3500096" y="1396317"/>
                </a:cubicBezTo>
                <a:cubicBezTo>
                  <a:pt x="3361065" y="1361558"/>
                  <a:pt x="3476241" y="1388094"/>
                  <a:pt x="3360092" y="1366315"/>
                </a:cubicBezTo>
                <a:cubicBezTo>
                  <a:pt x="3326680" y="1360050"/>
                  <a:pt x="3293944" y="1349392"/>
                  <a:pt x="3260089" y="1346314"/>
                </a:cubicBezTo>
                <a:cubicBezTo>
                  <a:pt x="3223421" y="1342980"/>
                  <a:pt x="3186680" y="1340379"/>
                  <a:pt x="3150086" y="1336313"/>
                </a:cubicBezTo>
                <a:cubicBezTo>
                  <a:pt x="3126659" y="1333710"/>
                  <a:pt x="3103448" y="1329427"/>
                  <a:pt x="3080084" y="1326312"/>
                </a:cubicBezTo>
                <a:lnTo>
                  <a:pt x="3000082" y="1316312"/>
                </a:lnTo>
                <a:cubicBezTo>
                  <a:pt x="2899820" y="1305172"/>
                  <a:pt x="2884591" y="1308313"/>
                  <a:pt x="2780076" y="1286309"/>
                </a:cubicBezTo>
                <a:cubicBezTo>
                  <a:pt x="2756329" y="1281309"/>
                  <a:pt x="2733983" y="1270466"/>
                  <a:pt x="2710074" y="1266308"/>
                </a:cubicBezTo>
                <a:cubicBezTo>
                  <a:pt x="2657119" y="1257098"/>
                  <a:pt x="2550070" y="1246306"/>
                  <a:pt x="2550070" y="1246306"/>
                </a:cubicBezTo>
                <a:cubicBezTo>
                  <a:pt x="2503402" y="1232972"/>
                  <a:pt x="2457659" y="1215823"/>
                  <a:pt x="2410066" y="1206304"/>
                </a:cubicBezTo>
                <a:lnTo>
                  <a:pt x="2310063" y="1186302"/>
                </a:lnTo>
                <a:cubicBezTo>
                  <a:pt x="2283396" y="1172968"/>
                  <a:pt x="2258346" y="1155728"/>
                  <a:pt x="2230061" y="1146299"/>
                </a:cubicBezTo>
                <a:cubicBezTo>
                  <a:pt x="2220061" y="1142965"/>
                  <a:pt x="2209275" y="1141417"/>
                  <a:pt x="2200060" y="1136298"/>
                </a:cubicBezTo>
                <a:cubicBezTo>
                  <a:pt x="2179047" y="1124624"/>
                  <a:pt x="2159033" y="1111054"/>
                  <a:pt x="2140059" y="1096296"/>
                </a:cubicBezTo>
                <a:cubicBezTo>
                  <a:pt x="2024570" y="1006467"/>
                  <a:pt x="2187253" y="1117757"/>
                  <a:pt x="2080057" y="1046292"/>
                </a:cubicBezTo>
                <a:cubicBezTo>
                  <a:pt x="2065655" y="1024688"/>
                  <a:pt x="2015230" y="981113"/>
                  <a:pt x="2050056" y="946285"/>
                </a:cubicBezTo>
                <a:cubicBezTo>
                  <a:pt x="2059774" y="936566"/>
                  <a:pt x="2076842" y="940060"/>
                  <a:pt x="2090057" y="936284"/>
                </a:cubicBezTo>
                <a:cubicBezTo>
                  <a:pt x="2100193" y="933388"/>
                  <a:pt x="2110058" y="929617"/>
                  <a:pt x="2120058" y="926283"/>
                </a:cubicBezTo>
                <a:lnTo>
                  <a:pt x="2250062" y="936284"/>
                </a:lnTo>
                <a:cubicBezTo>
                  <a:pt x="2310152" y="942099"/>
                  <a:pt x="2430067" y="956285"/>
                  <a:pt x="2430067" y="956285"/>
                </a:cubicBezTo>
                <a:cubicBezTo>
                  <a:pt x="2533403" y="952952"/>
                  <a:pt x="2636828" y="951719"/>
                  <a:pt x="2740075" y="946285"/>
                </a:cubicBezTo>
                <a:cubicBezTo>
                  <a:pt x="2763613" y="945046"/>
                  <a:pt x="2786780" y="939868"/>
                  <a:pt x="2810077" y="936284"/>
                </a:cubicBezTo>
                <a:cubicBezTo>
                  <a:pt x="2876334" y="926090"/>
                  <a:pt x="2871745" y="927309"/>
                  <a:pt x="2940081" y="906282"/>
                </a:cubicBezTo>
                <a:cubicBezTo>
                  <a:pt x="2971576" y="896591"/>
                  <a:pt x="3019280" y="880497"/>
                  <a:pt x="3050084" y="866279"/>
                </a:cubicBezTo>
                <a:cubicBezTo>
                  <a:pt x="3077155" y="853784"/>
                  <a:pt x="3103419" y="839610"/>
                  <a:pt x="3130086" y="826276"/>
                </a:cubicBezTo>
                <a:cubicBezTo>
                  <a:pt x="3180834" y="800900"/>
                  <a:pt x="3157685" y="814542"/>
                  <a:pt x="3200088" y="786273"/>
                </a:cubicBezTo>
                <a:cubicBezTo>
                  <a:pt x="3203421" y="776272"/>
                  <a:pt x="3204665" y="765311"/>
                  <a:pt x="3210088" y="756271"/>
                </a:cubicBezTo>
                <a:cubicBezTo>
                  <a:pt x="3214939" y="748186"/>
                  <a:pt x="3225872" y="744702"/>
                  <a:pt x="3230088" y="736269"/>
                </a:cubicBezTo>
                <a:cubicBezTo>
                  <a:pt x="3239516" y="717411"/>
                  <a:pt x="3243422" y="696266"/>
                  <a:pt x="3250089" y="676265"/>
                </a:cubicBezTo>
                <a:lnTo>
                  <a:pt x="3270090" y="616261"/>
                </a:lnTo>
                <a:cubicBezTo>
                  <a:pt x="3266756" y="572924"/>
                  <a:pt x="3265167" y="529418"/>
                  <a:pt x="3260089" y="486251"/>
                </a:cubicBezTo>
                <a:cubicBezTo>
                  <a:pt x="3258483" y="472600"/>
                  <a:pt x="3256764" y="458263"/>
                  <a:pt x="3250089" y="446248"/>
                </a:cubicBezTo>
                <a:cubicBezTo>
                  <a:pt x="3204123" y="363504"/>
                  <a:pt x="3217655" y="423818"/>
                  <a:pt x="3150086" y="356242"/>
                </a:cubicBezTo>
                <a:cubicBezTo>
                  <a:pt x="3143419" y="349575"/>
                  <a:pt x="3138171" y="341091"/>
                  <a:pt x="3130086" y="336240"/>
                </a:cubicBezTo>
                <a:cubicBezTo>
                  <a:pt x="3114710" y="327014"/>
                  <a:pt x="3060841" y="318390"/>
                  <a:pt x="3050084" y="316239"/>
                </a:cubicBezTo>
                <a:cubicBezTo>
                  <a:pt x="3043417" y="309572"/>
                  <a:pt x="3039417" y="294904"/>
                  <a:pt x="3030083" y="296237"/>
                </a:cubicBezTo>
                <a:cubicBezTo>
                  <a:pt x="2982754" y="302998"/>
                  <a:pt x="2976920" y="332563"/>
                  <a:pt x="2960081" y="366242"/>
                </a:cubicBezTo>
                <a:cubicBezTo>
                  <a:pt x="2954155" y="389947"/>
                  <a:pt x="2939340" y="422543"/>
                  <a:pt x="2960081" y="446248"/>
                </a:cubicBezTo>
                <a:cubicBezTo>
                  <a:pt x="2975910" y="464339"/>
                  <a:pt x="2998583" y="475500"/>
                  <a:pt x="3020083" y="486251"/>
                </a:cubicBezTo>
                <a:cubicBezTo>
                  <a:pt x="3046750" y="499585"/>
                  <a:pt x="3074519" y="510914"/>
                  <a:pt x="3100085" y="526254"/>
                </a:cubicBezTo>
                <a:cubicBezTo>
                  <a:pt x="3116752" y="536255"/>
                  <a:pt x="3132039" y="549037"/>
                  <a:pt x="3150086" y="556256"/>
                </a:cubicBezTo>
                <a:cubicBezTo>
                  <a:pt x="3165868" y="562569"/>
                  <a:pt x="3183222" y="564149"/>
                  <a:pt x="3200088" y="566257"/>
                </a:cubicBezTo>
                <a:cubicBezTo>
                  <a:pt x="3236623" y="570824"/>
                  <a:pt x="3273423" y="572924"/>
                  <a:pt x="3310091" y="576258"/>
                </a:cubicBezTo>
                <a:cubicBezTo>
                  <a:pt x="3406760" y="572924"/>
                  <a:pt x="3503549" y="572109"/>
                  <a:pt x="3600099" y="566257"/>
                </a:cubicBezTo>
                <a:cubicBezTo>
                  <a:pt x="3627623" y="564589"/>
                  <a:pt x="3649772" y="554044"/>
                  <a:pt x="3670101" y="536255"/>
                </a:cubicBezTo>
                <a:cubicBezTo>
                  <a:pt x="3687840" y="520733"/>
                  <a:pt x="3720102" y="486251"/>
                  <a:pt x="3720102" y="486251"/>
                </a:cubicBezTo>
                <a:cubicBezTo>
                  <a:pt x="3723435" y="472917"/>
                  <a:pt x="3730102" y="459993"/>
                  <a:pt x="3730102" y="446248"/>
                </a:cubicBezTo>
                <a:cubicBezTo>
                  <a:pt x="3730102" y="432503"/>
                  <a:pt x="3724051" y="419410"/>
                  <a:pt x="3720102" y="406245"/>
                </a:cubicBezTo>
                <a:cubicBezTo>
                  <a:pt x="3706782" y="361842"/>
                  <a:pt x="3705820" y="348390"/>
                  <a:pt x="3680101" y="316239"/>
                </a:cubicBezTo>
                <a:cubicBezTo>
                  <a:pt x="3674211" y="308876"/>
                  <a:pt x="3666071" y="303535"/>
                  <a:pt x="3660100" y="296237"/>
                </a:cubicBezTo>
                <a:cubicBezTo>
                  <a:pt x="3652941" y="287486"/>
                  <a:pt x="3599947" y="211105"/>
                  <a:pt x="3570098" y="186229"/>
                </a:cubicBezTo>
                <a:cubicBezTo>
                  <a:pt x="3563301" y="180565"/>
                  <a:pt x="3513088" y="142722"/>
                  <a:pt x="3500096" y="136226"/>
                </a:cubicBezTo>
                <a:cubicBezTo>
                  <a:pt x="3490668" y="131512"/>
                  <a:pt x="3479523" y="130939"/>
                  <a:pt x="3470095" y="126225"/>
                </a:cubicBezTo>
                <a:cubicBezTo>
                  <a:pt x="3459345" y="120850"/>
                  <a:pt x="3450286" y="112593"/>
                  <a:pt x="3440094" y="106223"/>
                </a:cubicBezTo>
                <a:cubicBezTo>
                  <a:pt x="3420997" y="94287"/>
                  <a:pt x="3373972" y="65175"/>
                  <a:pt x="3350092" y="56220"/>
                </a:cubicBezTo>
                <a:cubicBezTo>
                  <a:pt x="3337223" y="51394"/>
                  <a:pt x="3323306" y="49995"/>
                  <a:pt x="3310091" y="46219"/>
                </a:cubicBezTo>
                <a:cubicBezTo>
                  <a:pt x="3299955" y="43323"/>
                  <a:pt x="3290090" y="39552"/>
                  <a:pt x="3280090" y="36218"/>
                </a:cubicBezTo>
                <a:cubicBezTo>
                  <a:pt x="3286757" y="66220"/>
                  <a:pt x="3292636" y="96408"/>
                  <a:pt x="3300090" y="126225"/>
                </a:cubicBezTo>
                <a:cubicBezTo>
                  <a:pt x="3302647" y="136452"/>
                  <a:pt x="3299549" y="156227"/>
                  <a:pt x="3310091" y="156227"/>
                </a:cubicBezTo>
                <a:cubicBezTo>
                  <a:pt x="3320633" y="156227"/>
                  <a:pt x="3316758" y="136226"/>
                  <a:pt x="3320091" y="126225"/>
                </a:cubicBezTo>
                <a:cubicBezTo>
                  <a:pt x="3316758" y="116224"/>
                  <a:pt x="3314805" y="105652"/>
                  <a:pt x="3310091" y="96223"/>
                </a:cubicBezTo>
                <a:cubicBezTo>
                  <a:pt x="3271319" y="18676"/>
                  <a:pt x="3305225" y="111628"/>
                  <a:pt x="3280090" y="36218"/>
                </a:cubicBezTo>
                <a:cubicBezTo>
                  <a:pt x="3283423" y="26217"/>
                  <a:pt x="3279630" y="7524"/>
                  <a:pt x="3290090" y="6216"/>
                </a:cubicBezTo>
                <a:cubicBezTo>
                  <a:pt x="3339815" y="0"/>
                  <a:pt x="3390207" y="11466"/>
                  <a:pt x="3440094" y="16217"/>
                </a:cubicBezTo>
                <a:cubicBezTo>
                  <a:pt x="3460279" y="18140"/>
                  <a:pt x="3520313" y="27773"/>
                  <a:pt x="3500096" y="26218"/>
                </a:cubicBezTo>
                <a:cubicBezTo>
                  <a:pt x="3436599" y="21333"/>
                  <a:pt x="3373776" y="6216"/>
                  <a:pt x="3310091" y="6216"/>
                </a:cubicBezTo>
                <a:lnTo>
                  <a:pt x="3290090" y="6216"/>
                </a:lnTo>
              </a:path>
            </a:pathLst>
          </a:custGeom>
          <a:ln w="38100">
            <a:solidFill>
              <a:schemeClr val="accent4"/>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accel="50000" decel="5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1+#ppt_w/2"/>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iterate type="lt">
                                    <p:tmPct val="5000"/>
                                  </p:iterate>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fltVal val="0"/>
                                          </p:val>
                                        </p:tav>
                                        <p:tav tm="100000">
                                          <p:val>
                                            <p:strVal val="#ppt_w"/>
                                          </p:val>
                                        </p:tav>
                                      </p:tavLst>
                                    </p:anim>
                                    <p:anim calcmode="lin" valueType="num">
                                      <p:cBhvr>
                                        <p:cTn id="14" dur="1000" fill="hold"/>
                                        <p:tgtEl>
                                          <p:spTgt spid="9"/>
                                        </p:tgtEl>
                                        <p:attrNameLst>
                                          <p:attrName>ppt_h</p:attrName>
                                        </p:attrNameLst>
                                      </p:cBhvr>
                                      <p:tavLst>
                                        <p:tav tm="0">
                                          <p:val>
                                            <p:fltVal val="0"/>
                                          </p:val>
                                        </p:tav>
                                        <p:tav tm="100000">
                                          <p:val>
                                            <p:strVal val="#ppt_h"/>
                                          </p:val>
                                        </p:tav>
                                      </p:tavLst>
                                    </p:anim>
                                    <p:anim calcmode="lin" valueType="num">
                                      <p:cBhvr>
                                        <p:cTn id="15" dur="1000" fill="hold"/>
                                        <p:tgtEl>
                                          <p:spTgt spid="9"/>
                                        </p:tgtEl>
                                        <p:attrNameLst>
                                          <p:attrName>style.rotation</p:attrName>
                                        </p:attrNameLst>
                                      </p:cBhvr>
                                      <p:tavLst>
                                        <p:tav tm="0">
                                          <p:val>
                                            <p:fltVal val="90"/>
                                          </p:val>
                                        </p:tav>
                                        <p:tav tm="100000">
                                          <p:val>
                                            <p:fltVal val="0"/>
                                          </p:val>
                                        </p:tav>
                                      </p:tavLst>
                                    </p:anim>
                                    <p:animEffect transition="in" filter="fade">
                                      <p:cBhvr>
                                        <p:cTn id="1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99" y="0"/>
            <a:ext cx="8669867" cy="745067"/>
          </a:xfrm>
        </p:spPr>
        <p:txBody>
          <a:bodyPr>
            <a:normAutofit fontScale="90000"/>
          </a:bodyPr>
          <a:lstStyle/>
          <a:p>
            <a:r>
              <a:rPr lang="en-US" dirty="0" smtClean="0">
                <a:solidFill>
                  <a:schemeClr val="accent4"/>
                </a:solidFill>
              </a:rPr>
              <a:t>DIRECTS into INDIRECT:</a:t>
            </a:r>
            <a:endParaRPr lang="en-US" dirty="0">
              <a:solidFill>
                <a:schemeClr val="accent4"/>
              </a:solidFill>
            </a:endParaRPr>
          </a:p>
        </p:txBody>
      </p:sp>
      <p:sp>
        <p:nvSpPr>
          <p:cNvPr id="3" name="Content Placeholder 2"/>
          <p:cNvSpPr>
            <a:spLocks noGrp="1"/>
          </p:cNvSpPr>
          <p:nvPr>
            <p:ph idx="1"/>
          </p:nvPr>
        </p:nvSpPr>
        <p:spPr>
          <a:xfrm>
            <a:off x="0" y="973667"/>
            <a:ext cx="9144000" cy="5444066"/>
          </a:xfrm>
        </p:spPr>
        <p:txBody>
          <a:bodyPr/>
          <a:lstStyle/>
          <a:p>
            <a:pPr marL="514350" indent="-514350">
              <a:buFont typeface="+mj-lt"/>
              <a:buAutoNum type="arabicPeriod"/>
            </a:pPr>
            <a:r>
              <a:rPr lang="en-US" dirty="0" smtClean="0"/>
              <a:t>As Mr. Bird walked by, mothers pulled their children </a:t>
            </a:r>
            <a:r>
              <a:rPr lang="en-US" i="1" dirty="0" smtClean="0"/>
              <a:t>really</a:t>
            </a:r>
            <a:r>
              <a:rPr lang="en-US" dirty="0" smtClean="0"/>
              <a:t> close to them.</a:t>
            </a:r>
            <a:br>
              <a:rPr lang="en-US" dirty="0" smtClean="0"/>
            </a:br>
            <a:endParaRPr lang="en-US" dirty="0" smtClean="0"/>
          </a:p>
          <a:p>
            <a:pPr marL="514350" indent="-514350">
              <a:buFont typeface="+mj-lt"/>
              <a:buAutoNum type="arabicPeriod"/>
            </a:pPr>
            <a:r>
              <a:rPr lang="en-US" dirty="0" smtClean="0"/>
              <a:t>Kylie's name was called, and she </a:t>
            </a:r>
            <a:r>
              <a:rPr lang="en-US" i="1" dirty="0" smtClean="0"/>
              <a:t>slowly</a:t>
            </a:r>
            <a:r>
              <a:rPr lang="en-US" dirty="0" smtClean="0"/>
              <a:t> walked toward the stage while staring at the ground.</a:t>
            </a:r>
            <a:br>
              <a:rPr lang="en-US" dirty="0" smtClean="0"/>
            </a:br>
            <a:endParaRPr lang="en-US" dirty="0" smtClean="0"/>
          </a:p>
          <a:p>
            <a:pPr marL="514350" indent="-514350">
              <a:buFont typeface="+mj-lt"/>
              <a:buAutoNum type="arabicPeriod"/>
            </a:pPr>
            <a:r>
              <a:rPr lang="en-US" dirty="0" smtClean="0"/>
              <a:t>Tom cried and cried when </a:t>
            </a:r>
            <a:r>
              <a:rPr lang="en-US" i="1" dirty="0" smtClean="0"/>
              <a:t>my </a:t>
            </a:r>
            <a:r>
              <a:rPr lang="en-US" dirty="0" smtClean="0"/>
              <a:t>goldfish died.</a:t>
            </a:r>
            <a:br>
              <a:rPr lang="en-US" dirty="0" smtClean="0"/>
            </a:br>
            <a:endParaRPr lang="en-US" dirty="0" smtClean="0"/>
          </a:p>
          <a:p>
            <a:pPr marL="514350" indent="-514350">
              <a:buFont typeface="+mj-lt"/>
              <a:buAutoNum type="arabicPeriod"/>
            </a:pPr>
            <a:r>
              <a:rPr lang="en-US" dirty="0" smtClean="0"/>
              <a:t>Ali’s ability to notice the smallest or most incorrect of details in the movie stunned me. </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endParaRPr lang="en-US" dirty="0"/>
          </a:p>
        </p:txBody>
      </p:sp>
      <p:sp>
        <p:nvSpPr>
          <p:cNvPr id="4" name="TextBox 3"/>
          <p:cNvSpPr txBox="1"/>
          <p:nvPr/>
        </p:nvSpPr>
        <p:spPr>
          <a:xfrm>
            <a:off x="528658" y="1946702"/>
            <a:ext cx="8344408" cy="415498"/>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Mr. Bird smelled of sweat, wore tattered clothes, and had scruff across his face.</a:t>
            </a:r>
            <a:endParaRPr lang="en-US" sz="2100" dirty="0">
              <a:solidFill>
                <a:srgbClr val="8064A2"/>
              </a:solidFill>
              <a:latin typeface="Bernard MT Condensed"/>
              <a:cs typeface="Bernard MT Condensed"/>
            </a:endParaRPr>
          </a:p>
        </p:txBody>
      </p:sp>
      <p:sp>
        <p:nvSpPr>
          <p:cNvPr id="5" name="TextBox 4"/>
          <p:cNvSpPr txBox="1"/>
          <p:nvPr/>
        </p:nvSpPr>
        <p:spPr>
          <a:xfrm>
            <a:off x="528658" y="3537804"/>
            <a:ext cx="7235236" cy="415498"/>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Indeed, Kylie was afraid of crowds as she had complete stage fright.</a:t>
            </a:r>
            <a:endParaRPr lang="en-US" sz="2100" dirty="0">
              <a:solidFill>
                <a:srgbClr val="8064A2"/>
              </a:solidFill>
              <a:latin typeface="Bernard MT Condensed"/>
              <a:cs typeface="Bernard MT Condensed"/>
            </a:endParaRPr>
          </a:p>
        </p:txBody>
      </p:sp>
      <p:sp>
        <p:nvSpPr>
          <p:cNvPr id="6" name="TextBox 5"/>
          <p:cNvSpPr txBox="1"/>
          <p:nvPr/>
        </p:nvSpPr>
        <p:spPr>
          <a:xfrm>
            <a:off x="524933" y="4621537"/>
            <a:ext cx="8789128" cy="415498"/>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Tom was an extremely sensitive, emotional guy who loved animals, especially fish.</a:t>
            </a:r>
            <a:endParaRPr lang="en-US" sz="2100" dirty="0">
              <a:solidFill>
                <a:srgbClr val="8064A2"/>
              </a:solidFill>
              <a:latin typeface="Bernard MT Condensed"/>
              <a:cs typeface="Bernard MT Condensed"/>
            </a:endParaRPr>
          </a:p>
        </p:txBody>
      </p:sp>
      <p:sp>
        <p:nvSpPr>
          <p:cNvPr id="7" name="TextBox 6"/>
          <p:cNvSpPr txBox="1"/>
          <p:nvPr/>
        </p:nvSpPr>
        <p:spPr>
          <a:xfrm>
            <a:off x="528658" y="6104467"/>
            <a:ext cx="6607410" cy="415498"/>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Ali was the most observant and perceptive movie-goer I knew.</a:t>
            </a:r>
            <a:endParaRPr lang="en-US" sz="2100" dirty="0">
              <a:solidFill>
                <a:srgbClr val="8064A2"/>
              </a:solidFill>
              <a:latin typeface="Bernard MT Condensed"/>
              <a:cs typeface="Bernard MT Condensed"/>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67" y="0"/>
            <a:ext cx="8856133" cy="1126067"/>
          </a:xfrm>
        </p:spPr>
        <p:txBody>
          <a:bodyPr>
            <a:normAutofit/>
          </a:bodyPr>
          <a:lstStyle/>
          <a:p>
            <a:r>
              <a:rPr lang="en-US" dirty="0" smtClean="0">
                <a:solidFill>
                  <a:schemeClr val="accent4"/>
                </a:solidFill>
              </a:rPr>
              <a:t>Turn these INDIRECTS into DIRECTS:</a:t>
            </a:r>
            <a:endParaRPr lang="en-US" dirty="0">
              <a:solidFill>
                <a:schemeClr val="accent4"/>
              </a:solidFill>
            </a:endParaRPr>
          </a:p>
        </p:txBody>
      </p:sp>
      <p:sp>
        <p:nvSpPr>
          <p:cNvPr id="3" name="Content Placeholder 2"/>
          <p:cNvSpPr>
            <a:spLocks noGrp="1"/>
          </p:cNvSpPr>
          <p:nvPr>
            <p:ph idx="1"/>
          </p:nvPr>
        </p:nvSpPr>
        <p:spPr>
          <a:xfrm>
            <a:off x="0" y="1413934"/>
            <a:ext cx="9144000" cy="4487334"/>
          </a:xfrm>
        </p:spPr>
        <p:txBody>
          <a:bodyPr/>
          <a:lstStyle/>
          <a:p>
            <a:pPr marL="514350" indent="-514350">
              <a:buFont typeface="+mj-lt"/>
              <a:buAutoNum type="arabicPeriod"/>
            </a:pPr>
            <a:r>
              <a:rPr lang="en-US" dirty="0" smtClean="0"/>
              <a:t>Seriously, Lou is an amazing musician.</a:t>
            </a:r>
            <a:br>
              <a:rPr lang="en-US" dirty="0" smtClean="0"/>
            </a:br>
            <a:endParaRPr lang="en-US" dirty="0" smtClean="0"/>
          </a:p>
          <a:p>
            <a:pPr marL="514350" indent="-514350">
              <a:buFont typeface="+mj-lt"/>
              <a:buAutoNum type="arabicPeriod"/>
            </a:pPr>
            <a:r>
              <a:rPr lang="en-US" dirty="0" smtClean="0"/>
              <a:t>Judy really is a such wonderful friend.</a:t>
            </a:r>
            <a:br>
              <a:rPr lang="en-US" dirty="0" smtClean="0"/>
            </a:br>
            <a:endParaRPr lang="en-US" dirty="0" smtClean="0"/>
          </a:p>
          <a:p>
            <a:pPr marL="514350" indent="-514350">
              <a:buFont typeface="+mj-lt"/>
              <a:buAutoNum type="arabicPeriod"/>
            </a:pPr>
            <a:r>
              <a:rPr lang="en-US" dirty="0" smtClean="0"/>
              <a:t>Arnold, my neighbor, is a total klutz.</a:t>
            </a:r>
            <a:br>
              <a:rPr lang="en-US" dirty="0" smtClean="0"/>
            </a:br>
            <a:endParaRPr lang="en-US" dirty="0" smtClean="0"/>
          </a:p>
          <a:p>
            <a:pPr marL="514350" indent="-514350">
              <a:buFont typeface="+mj-lt"/>
              <a:buAutoNum type="arabicPeriod"/>
            </a:pPr>
            <a:r>
              <a:rPr lang="en-US" dirty="0" smtClean="0"/>
              <a:t>Mrs. Monte is the most unorganized lady! </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67" y="1"/>
            <a:ext cx="8856133" cy="990600"/>
          </a:xfrm>
        </p:spPr>
        <p:txBody>
          <a:bodyPr>
            <a:normAutofit/>
          </a:bodyPr>
          <a:lstStyle/>
          <a:p>
            <a:r>
              <a:rPr lang="en-US" dirty="0" smtClean="0">
                <a:solidFill>
                  <a:schemeClr val="accent4"/>
                </a:solidFill>
              </a:rPr>
              <a:t>Turn these INDIRECTS into DIRECTS:</a:t>
            </a:r>
            <a:endParaRPr lang="en-US" dirty="0">
              <a:solidFill>
                <a:schemeClr val="accent4"/>
              </a:solidFill>
            </a:endParaRPr>
          </a:p>
        </p:txBody>
      </p:sp>
      <p:sp>
        <p:nvSpPr>
          <p:cNvPr id="3" name="Content Placeholder 2"/>
          <p:cNvSpPr>
            <a:spLocks noGrp="1"/>
          </p:cNvSpPr>
          <p:nvPr>
            <p:ph idx="1"/>
          </p:nvPr>
        </p:nvSpPr>
        <p:spPr>
          <a:xfrm>
            <a:off x="0" y="1126067"/>
            <a:ext cx="9144000" cy="4775201"/>
          </a:xfrm>
        </p:spPr>
        <p:txBody>
          <a:bodyPr>
            <a:normAutofit lnSpcReduction="10000"/>
          </a:bodyPr>
          <a:lstStyle/>
          <a:p>
            <a:pPr marL="514350" indent="-514350">
              <a:buFont typeface="+mj-lt"/>
              <a:buAutoNum type="arabicPeriod"/>
            </a:pPr>
            <a:r>
              <a:rPr lang="en-US" dirty="0" smtClean="0"/>
              <a:t>Seriously, Lou is an amazing musician.</a:t>
            </a:r>
            <a:br>
              <a:rPr lang="en-US" dirty="0" smtClean="0"/>
            </a:br>
            <a:r>
              <a:rPr lang="en-US" dirty="0" smtClean="0"/>
              <a:t/>
            </a:r>
            <a:br>
              <a:rPr lang="en-US" dirty="0" smtClean="0"/>
            </a:br>
            <a:endParaRPr lang="en-US" dirty="0" smtClean="0"/>
          </a:p>
          <a:p>
            <a:pPr marL="514350" indent="-514350">
              <a:buFont typeface="+mj-lt"/>
              <a:buAutoNum type="arabicPeriod"/>
            </a:pPr>
            <a:r>
              <a:rPr lang="en-US" dirty="0" smtClean="0"/>
              <a:t>Judy really is a such wonderful friend.</a:t>
            </a:r>
            <a:br>
              <a:rPr lang="en-US" dirty="0" smtClean="0"/>
            </a:br>
            <a:r>
              <a:rPr lang="en-US" dirty="0" smtClean="0"/>
              <a:t/>
            </a:r>
            <a:br>
              <a:rPr lang="en-US" dirty="0" smtClean="0"/>
            </a:br>
            <a:endParaRPr lang="en-US" dirty="0" smtClean="0"/>
          </a:p>
          <a:p>
            <a:pPr marL="514350" indent="-514350">
              <a:buFont typeface="+mj-lt"/>
              <a:buAutoNum type="arabicPeriod"/>
            </a:pPr>
            <a:r>
              <a:rPr lang="en-US" dirty="0" smtClean="0"/>
              <a:t>Arnold, my neighbor, is a total klutz.</a:t>
            </a:r>
            <a:br>
              <a:rPr lang="en-US" dirty="0" smtClean="0"/>
            </a:br>
            <a:r>
              <a:rPr lang="en-US" dirty="0" smtClean="0"/>
              <a:t/>
            </a:r>
            <a:br>
              <a:rPr lang="en-US" dirty="0" smtClean="0"/>
            </a:br>
            <a:endParaRPr lang="en-US" dirty="0" smtClean="0"/>
          </a:p>
          <a:p>
            <a:pPr marL="514350" indent="-514350">
              <a:buFont typeface="+mj-lt"/>
              <a:buAutoNum type="arabicPeriod"/>
            </a:pPr>
            <a:r>
              <a:rPr lang="en-US" dirty="0" smtClean="0"/>
              <a:t>Mrs. Monte is the most unorganized lady! </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endParaRPr lang="en-US" dirty="0"/>
          </a:p>
        </p:txBody>
      </p:sp>
      <p:sp>
        <p:nvSpPr>
          <p:cNvPr id="4" name="TextBox 3"/>
          <p:cNvSpPr txBox="1"/>
          <p:nvPr/>
        </p:nvSpPr>
        <p:spPr>
          <a:xfrm>
            <a:off x="524933" y="1693333"/>
            <a:ext cx="8536919" cy="738664"/>
          </a:xfrm>
          <a:prstGeom prst="rect">
            <a:avLst/>
          </a:prstGeom>
          <a:noFill/>
        </p:spPr>
        <p:txBody>
          <a:bodyPr wrap="square" rtlCol="0">
            <a:spAutoFit/>
          </a:bodyPr>
          <a:lstStyle/>
          <a:p>
            <a:r>
              <a:rPr lang="en-US" sz="2100" dirty="0" smtClean="0">
                <a:solidFill>
                  <a:srgbClr val="8064A2"/>
                </a:solidFill>
                <a:latin typeface="Bernard MT Condensed"/>
                <a:cs typeface="Bernard MT Condensed"/>
              </a:rPr>
              <a:t>Lou has an aptitude for music; he effortlessly plays any instrument, causing</a:t>
            </a:r>
            <a:br>
              <a:rPr lang="en-US" sz="2100" dirty="0" smtClean="0">
                <a:solidFill>
                  <a:srgbClr val="8064A2"/>
                </a:solidFill>
                <a:latin typeface="Bernard MT Condensed"/>
                <a:cs typeface="Bernard MT Condensed"/>
              </a:rPr>
            </a:br>
            <a:r>
              <a:rPr lang="en-US" sz="2100" dirty="0" smtClean="0">
                <a:solidFill>
                  <a:srgbClr val="8064A2"/>
                </a:solidFill>
                <a:latin typeface="Bernard MT Condensed"/>
                <a:cs typeface="Bernard MT Condensed"/>
              </a:rPr>
              <a:t>crowds to immediately stop to listen to him.</a:t>
            </a:r>
            <a:endParaRPr lang="en-US" sz="2100" dirty="0">
              <a:solidFill>
                <a:srgbClr val="8064A2"/>
              </a:solidFill>
              <a:latin typeface="Bernard MT Condensed"/>
              <a:cs typeface="Bernard MT Condensed"/>
            </a:endParaRPr>
          </a:p>
        </p:txBody>
      </p:sp>
      <p:sp>
        <p:nvSpPr>
          <p:cNvPr id="5" name="TextBox 4"/>
          <p:cNvSpPr txBox="1"/>
          <p:nvPr/>
        </p:nvSpPr>
        <p:spPr>
          <a:xfrm>
            <a:off x="524933" y="3088269"/>
            <a:ext cx="8238153" cy="738664"/>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Judy treats each of her friends with respect and sympathy, treating their every </a:t>
            </a:r>
            <a:br>
              <a:rPr lang="en-US" sz="2100" dirty="0" smtClean="0">
                <a:solidFill>
                  <a:srgbClr val="8064A2"/>
                </a:solidFill>
                <a:latin typeface="Bernard MT Condensed"/>
                <a:cs typeface="Bernard MT Condensed"/>
              </a:rPr>
            </a:br>
            <a:r>
              <a:rPr lang="en-US" sz="2100" dirty="0" smtClean="0">
                <a:solidFill>
                  <a:srgbClr val="8064A2"/>
                </a:solidFill>
                <a:latin typeface="Bernard MT Condensed"/>
                <a:cs typeface="Bernard MT Condensed"/>
              </a:rPr>
              <a:t>need before her own.</a:t>
            </a:r>
            <a:endParaRPr lang="en-US" sz="2100" dirty="0">
              <a:solidFill>
                <a:srgbClr val="8064A2"/>
              </a:solidFill>
              <a:latin typeface="Bernard MT Condensed"/>
              <a:cs typeface="Bernard MT Condensed"/>
            </a:endParaRPr>
          </a:p>
        </p:txBody>
      </p:sp>
      <p:sp>
        <p:nvSpPr>
          <p:cNvPr id="6" name="TextBox 5"/>
          <p:cNvSpPr txBox="1"/>
          <p:nvPr/>
        </p:nvSpPr>
        <p:spPr>
          <a:xfrm>
            <a:off x="524933" y="4495169"/>
            <a:ext cx="8268534" cy="738664"/>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No a soul can trust Arnold with their fragile items; he has countless times been </a:t>
            </a:r>
            <a:br>
              <a:rPr lang="en-US" sz="2100" dirty="0" smtClean="0">
                <a:solidFill>
                  <a:srgbClr val="8064A2"/>
                </a:solidFill>
                <a:latin typeface="Bernard MT Condensed"/>
                <a:cs typeface="Bernard MT Condensed"/>
              </a:rPr>
            </a:br>
            <a:r>
              <a:rPr lang="en-US" sz="2100" dirty="0" smtClean="0">
                <a:solidFill>
                  <a:srgbClr val="8064A2"/>
                </a:solidFill>
                <a:latin typeface="Bernard MT Condensed"/>
                <a:cs typeface="Bernard MT Condensed"/>
              </a:rPr>
              <a:t>caught tripping </a:t>
            </a:r>
            <a:r>
              <a:rPr lang="en-US" sz="2100" i="1" dirty="0" smtClean="0">
                <a:solidFill>
                  <a:srgbClr val="8064A2"/>
                </a:solidFill>
                <a:latin typeface="Bernard MT Condensed"/>
                <a:cs typeface="Bernard MT Condensed"/>
              </a:rPr>
              <a:t>up</a:t>
            </a:r>
            <a:r>
              <a:rPr lang="en-US" sz="2100" dirty="0" smtClean="0">
                <a:solidFill>
                  <a:srgbClr val="8064A2"/>
                </a:solidFill>
                <a:latin typeface="Bernard MT Condensed"/>
                <a:cs typeface="Bernard MT Condensed"/>
              </a:rPr>
              <a:t> the stairs. He is why we can’t have nice things!</a:t>
            </a:r>
            <a:endParaRPr lang="en-US" sz="2100" dirty="0">
              <a:solidFill>
                <a:srgbClr val="8064A2"/>
              </a:solidFill>
              <a:latin typeface="Bernard MT Condensed"/>
              <a:cs typeface="Bernard MT Condensed"/>
            </a:endParaRPr>
          </a:p>
        </p:txBody>
      </p:sp>
      <p:sp>
        <p:nvSpPr>
          <p:cNvPr id="7" name="TextBox 6"/>
          <p:cNvSpPr txBox="1"/>
          <p:nvPr/>
        </p:nvSpPr>
        <p:spPr>
          <a:xfrm>
            <a:off x="524933" y="5901268"/>
            <a:ext cx="8302273" cy="738664"/>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Atop Mrs. Monte’s desk sit mounds and mounds of scattered paper. Finding any </a:t>
            </a:r>
            <a:br>
              <a:rPr lang="en-US" sz="2100" dirty="0" smtClean="0">
                <a:solidFill>
                  <a:srgbClr val="8064A2"/>
                </a:solidFill>
                <a:latin typeface="Bernard MT Condensed"/>
                <a:cs typeface="Bernard MT Condensed"/>
              </a:rPr>
            </a:br>
            <a:r>
              <a:rPr lang="en-US" sz="2100" dirty="0" smtClean="0">
                <a:solidFill>
                  <a:srgbClr val="8064A2"/>
                </a:solidFill>
                <a:latin typeface="Bernard MT Condensed"/>
                <a:cs typeface="Bernard MT Condensed"/>
              </a:rPr>
              <a:t>material she needs is a rough task – who knows where it is!?</a:t>
            </a:r>
            <a:endParaRPr lang="en-US" sz="2100" dirty="0">
              <a:solidFill>
                <a:srgbClr val="8064A2"/>
              </a:solidFill>
              <a:latin typeface="Bernard MT Condensed"/>
              <a:cs typeface="Bernard MT Condensed"/>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50069"/>
          </a:xfrm>
        </p:spPr>
        <p:txBody>
          <a:bodyPr>
            <a:normAutofit/>
          </a:bodyPr>
          <a:lstStyle/>
          <a:p>
            <a:r>
              <a:rPr lang="en-US" sz="5000" dirty="0" smtClean="0">
                <a:solidFill>
                  <a:schemeClr val="accent4"/>
                </a:solidFill>
              </a:rPr>
              <a:t>a VISUAL </a:t>
            </a:r>
            <a:r>
              <a:rPr lang="en-US" sz="5000" b="1" dirty="0" smtClean="0">
                <a:solidFill>
                  <a:schemeClr val="accent4"/>
                </a:solidFill>
                <a:latin typeface="Bernard MT Condensed"/>
                <a:cs typeface="Bernard MT Condensed"/>
              </a:rPr>
              <a:t>refresher</a:t>
            </a:r>
            <a:r>
              <a:rPr lang="en-US" sz="5000" dirty="0" smtClean="0">
                <a:solidFill>
                  <a:schemeClr val="accent4"/>
                </a:solidFill>
              </a:rPr>
              <a:t>!</a:t>
            </a:r>
            <a:endParaRPr lang="en-US" sz="5000" dirty="0">
              <a:solidFill>
                <a:schemeClr val="accent4"/>
              </a:solidFill>
            </a:endParaRPr>
          </a:p>
        </p:txBody>
      </p:sp>
      <p:sp>
        <p:nvSpPr>
          <p:cNvPr id="3" name="Content Placeholder 2"/>
          <p:cNvSpPr>
            <a:spLocks noGrp="1"/>
          </p:cNvSpPr>
          <p:nvPr>
            <p:ph idx="1"/>
          </p:nvPr>
        </p:nvSpPr>
        <p:spPr>
          <a:xfrm>
            <a:off x="0" y="1761067"/>
            <a:ext cx="8805333" cy="3774969"/>
          </a:xfrm>
        </p:spPr>
        <p:txBody>
          <a:bodyPr/>
          <a:lstStyle/>
          <a:p>
            <a:pPr algn="ctr"/>
            <a:r>
              <a:rPr lang="en-US" dirty="0" smtClean="0"/>
              <a:t>Watch this quick, cute clip on the </a:t>
            </a:r>
            <a:r>
              <a:rPr lang="en-US" dirty="0" smtClean="0">
                <a:latin typeface="Bernard MT Condensed"/>
                <a:cs typeface="Bernard MT Condensed"/>
              </a:rPr>
              <a:t>STEAL</a:t>
            </a:r>
            <a:r>
              <a:rPr lang="en-US" dirty="0" smtClean="0"/>
              <a:t> </a:t>
            </a:r>
            <a:r>
              <a:rPr lang="en-US" dirty="0" smtClean="0">
                <a:latin typeface="Bernard MT Condensed"/>
                <a:cs typeface="Bernard MT Condensed"/>
              </a:rPr>
              <a:t>Method</a:t>
            </a:r>
            <a:r>
              <a:rPr lang="en-US" dirty="0" smtClean="0"/>
              <a:t> of understanding indirect characterization:</a:t>
            </a:r>
          </a:p>
          <a:p>
            <a:pPr algn="ctr"/>
            <a:r>
              <a:rPr lang="en-US" sz="1500" dirty="0" smtClean="0">
                <a:hlinkClick r:id="rId2"/>
              </a:rPr>
              <a:t>https://www.youtube.com/watch?v=kHt8RjkFs98</a:t>
            </a:r>
            <a:endParaRPr lang="en-US" sz="1500" dirty="0" smtClean="0"/>
          </a:p>
          <a:p>
            <a:endParaRPr lang="en-US" sz="2000" dirty="0"/>
          </a:p>
        </p:txBody>
      </p:sp>
      <p:pic>
        <p:nvPicPr>
          <p:cNvPr id="4" name="Picture 3">
            <a:hlinkClick r:id="rId2"/>
          </p:cNvPr>
          <p:cNvPicPr>
            <a:picLocks noChangeAspect="1"/>
          </p:cNvPicPr>
          <p:nvPr/>
        </p:nvPicPr>
        <p:blipFill>
          <a:blip r:embed="rId3"/>
          <a:stretch>
            <a:fillRect/>
          </a:stretch>
        </p:blipFill>
        <p:spPr>
          <a:xfrm>
            <a:off x="2734228" y="3602114"/>
            <a:ext cx="2095500" cy="2794000"/>
          </a:xfrm>
          <a:prstGeom prst="rect">
            <a:avLst/>
          </a:prstGeom>
        </p:spPr>
      </p:pic>
      <p:sp>
        <p:nvSpPr>
          <p:cNvPr id="5" name="Freeform 4"/>
          <p:cNvSpPr/>
          <p:nvPr/>
        </p:nvSpPr>
        <p:spPr>
          <a:xfrm>
            <a:off x="4950135" y="4500328"/>
            <a:ext cx="3247986" cy="931200"/>
          </a:xfrm>
          <a:custGeom>
            <a:avLst/>
            <a:gdLst>
              <a:gd name="connsiteX0" fmla="*/ 0 w 3247986"/>
              <a:gd name="connsiteY0" fmla="*/ 0 h 931200"/>
              <a:gd name="connsiteX1" fmla="*/ 310009 w 3247986"/>
              <a:gd name="connsiteY1" fmla="*/ 20002 h 931200"/>
              <a:gd name="connsiteX2" fmla="*/ 360010 w 3247986"/>
              <a:gd name="connsiteY2" fmla="*/ 50004 h 931200"/>
              <a:gd name="connsiteX3" fmla="*/ 410012 w 3247986"/>
              <a:gd name="connsiteY3" fmla="*/ 60004 h 931200"/>
              <a:gd name="connsiteX4" fmla="*/ 440012 w 3247986"/>
              <a:gd name="connsiteY4" fmla="*/ 90007 h 931200"/>
              <a:gd name="connsiteX5" fmla="*/ 500014 w 3247986"/>
              <a:gd name="connsiteY5" fmla="*/ 140010 h 931200"/>
              <a:gd name="connsiteX6" fmla="*/ 560016 w 3247986"/>
              <a:gd name="connsiteY6" fmla="*/ 220016 h 931200"/>
              <a:gd name="connsiteX7" fmla="*/ 580016 w 3247986"/>
              <a:gd name="connsiteY7" fmla="*/ 290021 h 931200"/>
              <a:gd name="connsiteX8" fmla="*/ 600017 w 3247986"/>
              <a:gd name="connsiteY8" fmla="*/ 330024 h 931200"/>
              <a:gd name="connsiteX9" fmla="*/ 610017 w 3247986"/>
              <a:gd name="connsiteY9" fmla="*/ 370027 h 931200"/>
              <a:gd name="connsiteX10" fmla="*/ 620017 w 3247986"/>
              <a:gd name="connsiteY10" fmla="*/ 400029 h 931200"/>
              <a:gd name="connsiteX11" fmla="*/ 610017 w 3247986"/>
              <a:gd name="connsiteY11" fmla="*/ 510037 h 931200"/>
              <a:gd name="connsiteX12" fmla="*/ 590016 w 3247986"/>
              <a:gd name="connsiteY12" fmla="*/ 540039 h 931200"/>
              <a:gd name="connsiteX13" fmla="*/ 560016 w 3247986"/>
              <a:gd name="connsiteY13" fmla="*/ 570042 h 931200"/>
              <a:gd name="connsiteX14" fmla="*/ 520015 w 3247986"/>
              <a:gd name="connsiteY14" fmla="*/ 590043 h 931200"/>
              <a:gd name="connsiteX15" fmla="*/ 310009 w 3247986"/>
              <a:gd name="connsiteY15" fmla="*/ 610045 h 931200"/>
              <a:gd name="connsiteX16" fmla="*/ 190006 w 3247986"/>
              <a:gd name="connsiteY16" fmla="*/ 600044 h 931200"/>
              <a:gd name="connsiteX17" fmla="*/ 120004 w 3247986"/>
              <a:gd name="connsiteY17" fmla="*/ 580042 h 931200"/>
              <a:gd name="connsiteX18" fmla="*/ 110003 w 3247986"/>
              <a:gd name="connsiteY18" fmla="*/ 550040 h 931200"/>
              <a:gd name="connsiteX19" fmla="*/ 120004 w 3247986"/>
              <a:gd name="connsiteY19" fmla="*/ 460034 h 931200"/>
              <a:gd name="connsiteX20" fmla="*/ 140004 w 3247986"/>
              <a:gd name="connsiteY20" fmla="*/ 440032 h 931200"/>
              <a:gd name="connsiteX21" fmla="*/ 220006 w 3247986"/>
              <a:gd name="connsiteY21" fmla="*/ 400029 h 931200"/>
              <a:gd name="connsiteX22" fmla="*/ 430012 w 3247986"/>
              <a:gd name="connsiteY22" fmla="*/ 420031 h 931200"/>
              <a:gd name="connsiteX23" fmla="*/ 480013 w 3247986"/>
              <a:gd name="connsiteY23" fmla="*/ 430031 h 931200"/>
              <a:gd name="connsiteX24" fmla="*/ 530015 w 3247986"/>
              <a:gd name="connsiteY24" fmla="*/ 460034 h 931200"/>
              <a:gd name="connsiteX25" fmla="*/ 620017 w 3247986"/>
              <a:gd name="connsiteY25" fmla="*/ 510037 h 931200"/>
              <a:gd name="connsiteX26" fmla="*/ 650018 w 3247986"/>
              <a:gd name="connsiteY26" fmla="*/ 540039 h 931200"/>
              <a:gd name="connsiteX27" fmla="*/ 690019 w 3247986"/>
              <a:gd name="connsiteY27" fmla="*/ 570042 h 931200"/>
              <a:gd name="connsiteX28" fmla="*/ 740021 w 3247986"/>
              <a:gd name="connsiteY28" fmla="*/ 630046 h 931200"/>
              <a:gd name="connsiteX29" fmla="*/ 770021 w 3247986"/>
              <a:gd name="connsiteY29" fmla="*/ 680050 h 931200"/>
              <a:gd name="connsiteX30" fmla="*/ 930026 w 3247986"/>
              <a:gd name="connsiteY30" fmla="*/ 800058 h 931200"/>
              <a:gd name="connsiteX31" fmla="*/ 1100030 w 3247986"/>
              <a:gd name="connsiteY31" fmla="*/ 880064 h 931200"/>
              <a:gd name="connsiteX32" fmla="*/ 1220034 w 3247986"/>
              <a:gd name="connsiteY32" fmla="*/ 910066 h 931200"/>
              <a:gd name="connsiteX33" fmla="*/ 1310036 w 3247986"/>
              <a:gd name="connsiteY33" fmla="*/ 920067 h 931200"/>
              <a:gd name="connsiteX34" fmla="*/ 1390038 w 3247986"/>
              <a:gd name="connsiteY34" fmla="*/ 930068 h 931200"/>
              <a:gd name="connsiteX35" fmla="*/ 1560043 w 3247986"/>
              <a:gd name="connsiteY35" fmla="*/ 920067 h 931200"/>
              <a:gd name="connsiteX36" fmla="*/ 1640045 w 3247986"/>
              <a:gd name="connsiteY36" fmla="*/ 880064 h 931200"/>
              <a:gd name="connsiteX37" fmla="*/ 1750048 w 3247986"/>
              <a:gd name="connsiteY37" fmla="*/ 750055 h 931200"/>
              <a:gd name="connsiteX38" fmla="*/ 1780049 w 3247986"/>
              <a:gd name="connsiteY38" fmla="*/ 680050 h 931200"/>
              <a:gd name="connsiteX39" fmla="*/ 1810050 w 3247986"/>
              <a:gd name="connsiteY39" fmla="*/ 620045 h 931200"/>
              <a:gd name="connsiteX40" fmla="*/ 1840051 w 3247986"/>
              <a:gd name="connsiteY40" fmla="*/ 470034 h 931200"/>
              <a:gd name="connsiteX41" fmla="*/ 1820050 w 3247986"/>
              <a:gd name="connsiteY41" fmla="*/ 320023 h 931200"/>
              <a:gd name="connsiteX42" fmla="*/ 1810050 w 3247986"/>
              <a:gd name="connsiteY42" fmla="*/ 290021 h 931200"/>
              <a:gd name="connsiteX43" fmla="*/ 1750048 w 3247986"/>
              <a:gd name="connsiteY43" fmla="*/ 250018 h 931200"/>
              <a:gd name="connsiteX44" fmla="*/ 1660046 w 3247986"/>
              <a:gd name="connsiteY44" fmla="*/ 200015 h 931200"/>
              <a:gd name="connsiteX45" fmla="*/ 1620045 w 3247986"/>
              <a:gd name="connsiteY45" fmla="*/ 180013 h 931200"/>
              <a:gd name="connsiteX46" fmla="*/ 1520042 w 3247986"/>
              <a:gd name="connsiteY46" fmla="*/ 170013 h 931200"/>
              <a:gd name="connsiteX47" fmla="*/ 1420039 w 3247986"/>
              <a:gd name="connsiteY47" fmla="*/ 180013 h 931200"/>
              <a:gd name="connsiteX48" fmla="*/ 1390038 w 3247986"/>
              <a:gd name="connsiteY48" fmla="*/ 190014 h 931200"/>
              <a:gd name="connsiteX49" fmla="*/ 1350037 w 3247986"/>
              <a:gd name="connsiteY49" fmla="*/ 250018 h 931200"/>
              <a:gd name="connsiteX50" fmla="*/ 1340037 w 3247986"/>
              <a:gd name="connsiteY50" fmla="*/ 410030 h 931200"/>
              <a:gd name="connsiteX51" fmla="*/ 1370038 w 3247986"/>
              <a:gd name="connsiteY51" fmla="*/ 420031 h 931200"/>
              <a:gd name="connsiteX52" fmla="*/ 1400039 w 3247986"/>
              <a:gd name="connsiteY52" fmla="*/ 460034 h 931200"/>
              <a:gd name="connsiteX53" fmla="*/ 1430039 w 3247986"/>
              <a:gd name="connsiteY53" fmla="*/ 470034 h 931200"/>
              <a:gd name="connsiteX54" fmla="*/ 1500041 w 3247986"/>
              <a:gd name="connsiteY54" fmla="*/ 500037 h 931200"/>
              <a:gd name="connsiteX55" fmla="*/ 1600044 w 3247986"/>
              <a:gd name="connsiteY55" fmla="*/ 460034 h 931200"/>
              <a:gd name="connsiteX56" fmla="*/ 1620045 w 3247986"/>
              <a:gd name="connsiteY56" fmla="*/ 400029 h 931200"/>
              <a:gd name="connsiteX57" fmla="*/ 1610044 w 3247986"/>
              <a:gd name="connsiteY57" fmla="*/ 310023 h 931200"/>
              <a:gd name="connsiteX58" fmla="*/ 1490041 w 3247986"/>
              <a:gd name="connsiteY58" fmla="*/ 350026 h 931200"/>
              <a:gd name="connsiteX59" fmla="*/ 1500041 w 3247986"/>
              <a:gd name="connsiteY59" fmla="*/ 400029 h 931200"/>
              <a:gd name="connsiteX60" fmla="*/ 1560043 w 3247986"/>
              <a:gd name="connsiteY60" fmla="*/ 430031 h 931200"/>
              <a:gd name="connsiteX61" fmla="*/ 2560070 w 3247986"/>
              <a:gd name="connsiteY61" fmla="*/ 440032 h 931200"/>
              <a:gd name="connsiteX62" fmla="*/ 3020083 w 3247986"/>
              <a:gd name="connsiteY62" fmla="*/ 430031 h 931200"/>
              <a:gd name="connsiteX63" fmla="*/ 3230089 w 3247986"/>
              <a:gd name="connsiteY63" fmla="*/ 410030 h 931200"/>
              <a:gd name="connsiteX64" fmla="*/ 3160087 w 3247986"/>
              <a:gd name="connsiteY64" fmla="*/ 390029 h 931200"/>
              <a:gd name="connsiteX65" fmla="*/ 3090085 w 3247986"/>
              <a:gd name="connsiteY65" fmla="*/ 370027 h 931200"/>
              <a:gd name="connsiteX66" fmla="*/ 3060084 w 3247986"/>
              <a:gd name="connsiteY66" fmla="*/ 350026 h 931200"/>
              <a:gd name="connsiteX67" fmla="*/ 3030083 w 3247986"/>
              <a:gd name="connsiteY67" fmla="*/ 340025 h 931200"/>
              <a:gd name="connsiteX68" fmla="*/ 3100085 w 3247986"/>
              <a:gd name="connsiteY68" fmla="*/ 370027 h 931200"/>
              <a:gd name="connsiteX69" fmla="*/ 3130086 w 3247986"/>
              <a:gd name="connsiteY69" fmla="*/ 390029 h 931200"/>
              <a:gd name="connsiteX70" fmla="*/ 3170087 w 3247986"/>
              <a:gd name="connsiteY70" fmla="*/ 400029 h 931200"/>
              <a:gd name="connsiteX71" fmla="*/ 3200088 w 3247986"/>
              <a:gd name="connsiteY71" fmla="*/ 410030 h 931200"/>
              <a:gd name="connsiteX72" fmla="*/ 3180087 w 3247986"/>
              <a:gd name="connsiteY72" fmla="*/ 440032 h 931200"/>
              <a:gd name="connsiteX73" fmla="*/ 3090085 w 3247986"/>
              <a:gd name="connsiteY73" fmla="*/ 520038 h 931200"/>
              <a:gd name="connsiteX74" fmla="*/ 3070084 w 3247986"/>
              <a:gd name="connsiteY74" fmla="*/ 550040 h 931200"/>
              <a:gd name="connsiteX75" fmla="*/ 3100085 w 3247986"/>
              <a:gd name="connsiteY75" fmla="*/ 520038 h 931200"/>
              <a:gd name="connsiteX76" fmla="*/ 3160087 w 3247986"/>
              <a:gd name="connsiteY76" fmla="*/ 460034 h 931200"/>
              <a:gd name="connsiteX77" fmla="*/ 3180087 w 3247986"/>
              <a:gd name="connsiteY77" fmla="*/ 440032 h 931200"/>
              <a:gd name="connsiteX78" fmla="*/ 3200088 w 3247986"/>
              <a:gd name="connsiteY78" fmla="*/ 410030 h 93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3247986" h="931200">
                <a:moveTo>
                  <a:pt x="0" y="0"/>
                </a:moveTo>
                <a:cubicBezTo>
                  <a:pt x="103336" y="6667"/>
                  <a:pt x="207442" y="5756"/>
                  <a:pt x="310009" y="20002"/>
                </a:cubicBezTo>
                <a:cubicBezTo>
                  <a:pt x="329261" y="22676"/>
                  <a:pt x="341963" y="42785"/>
                  <a:pt x="360010" y="50004"/>
                </a:cubicBezTo>
                <a:cubicBezTo>
                  <a:pt x="375792" y="56317"/>
                  <a:pt x="393345" y="56671"/>
                  <a:pt x="410012" y="60004"/>
                </a:cubicBezTo>
                <a:cubicBezTo>
                  <a:pt x="420012" y="70005"/>
                  <a:pt x="429147" y="80953"/>
                  <a:pt x="440012" y="90007"/>
                </a:cubicBezTo>
                <a:cubicBezTo>
                  <a:pt x="470973" y="115809"/>
                  <a:pt x="474232" y="103914"/>
                  <a:pt x="500014" y="140010"/>
                </a:cubicBezTo>
                <a:cubicBezTo>
                  <a:pt x="571100" y="239534"/>
                  <a:pt x="455524" y="115518"/>
                  <a:pt x="560016" y="220016"/>
                </a:cubicBezTo>
                <a:cubicBezTo>
                  <a:pt x="565090" y="240314"/>
                  <a:pt x="571409" y="269936"/>
                  <a:pt x="580016" y="290021"/>
                </a:cubicBezTo>
                <a:cubicBezTo>
                  <a:pt x="585888" y="303724"/>
                  <a:pt x="593350" y="316690"/>
                  <a:pt x="600017" y="330024"/>
                </a:cubicBezTo>
                <a:cubicBezTo>
                  <a:pt x="603350" y="343358"/>
                  <a:pt x="606241" y="356811"/>
                  <a:pt x="610017" y="370027"/>
                </a:cubicBezTo>
                <a:cubicBezTo>
                  <a:pt x="612913" y="380163"/>
                  <a:pt x="620017" y="389487"/>
                  <a:pt x="620017" y="400029"/>
                </a:cubicBezTo>
                <a:cubicBezTo>
                  <a:pt x="620017" y="436850"/>
                  <a:pt x="617732" y="474034"/>
                  <a:pt x="610017" y="510037"/>
                </a:cubicBezTo>
                <a:cubicBezTo>
                  <a:pt x="607499" y="521789"/>
                  <a:pt x="597710" y="530805"/>
                  <a:pt x="590016" y="540039"/>
                </a:cubicBezTo>
                <a:cubicBezTo>
                  <a:pt x="580962" y="550904"/>
                  <a:pt x="571524" y="561821"/>
                  <a:pt x="560016" y="570042"/>
                </a:cubicBezTo>
                <a:cubicBezTo>
                  <a:pt x="547885" y="578707"/>
                  <a:pt x="533973" y="584808"/>
                  <a:pt x="520015" y="590043"/>
                </a:cubicBezTo>
                <a:cubicBezTo>
                  <a:pt x="462528" y="611601"/>
                  <a:pt x="338500" y="608369"/>
                  <a:pt x="310009" y="610045"/>
                </a:cubicBezTo>
                <a:cubicBezTo>
                  <a:pt x="270008" y="606711"/>
                  <a:pt x="229836" y="605023"/>
                  <a:pt x="190006" y="600044"/>
                </a:cubicBezTo>
                <a:cubicBezTo>
                  <a:pt x="169912" y="597532"/>
                  <a:pt x="139932" y="586685"/>
                  <a:pt x="120004" y="580042"/>
                </a:cubicBezTo>
                <a:cubicBezTo>
                  <a:pt x="116670" y="570041"/>
                  <a:pt x="110003" y="560582"/>
                  <a:pt x="110003" y="550040"/>
                </a:cubicBezTo>
                <a:cubicBezTo>
                  <a:pt x="110003" y="519853"/>
                  <a:pt x="112062" y="489157"/>
                  <a:pt x="120004" y="460034"/>
                </a:cubicBezTo>
                <a:cubicBezTo>
                  <a:pt x="122485" y="450938"/>
                  <a:pt x="132761" y="446068"/>
                  <a:pt x="140004" y="440032"/>
                </a:cubicBezTo>
                <a:cubicBezTo>
                  <a:pt x="183713" y="403605"/>
                  <a:pt x="169844" y="412570"/>
                  <a:pt x="220006" y="400029"/>
                </a:cubicBezTo>
                <a:cubicBezTo>
                  <a:pt x="290008" y="406696"/>
                  <a:pt x="360157" y="411970"/>
                  <a:pt x="430012" y="420031"/>
                </a:cubicBezTo>
                <a:cubicBezTo>
                  <a:pt x="446897" y="421979"/>
                  <a:pt x="464232" y="423718"/>
                  <a:pt x="480013" y="430031"/>
                </a:cubicBezTo>
                <a:cubicBezTo>
                  <a:pt x="498060" y="437250"/>
                  <a:pt x="513024" y="450594"/>
                  <a:pt x="530015" y="460034"/>
                </a:cubicBezTo>
                <a:cubicBezTo>
                  <a:pt x="566654" y="480390"/>
                  <a:pt x="584284" y="483236"/>
                  <a:pt x="620017" y="510037"/>
                </a:cubicBezTo>
                <a:cubicBezTo>
                  <a:pt x="631331" y="518523"/>
                  <a:pt x="639280" y="530835"/>
                  <a:pt x="650018" y="540039"/>
                </a:cubicBezTo>
                <a:cubicBezTo>
                  <a:pt x="662673" y="550886"/>
                  <a:pt x="678234" y="558256"/>
                  <a:pt x="690019" y="570042"/>
                </a:cubicBezTo>
                <a:cubicBezTo>
                  <a:pt x="708429" y="588452"/>
                  <a:pt x="724708" y="608990"/>
                  <a:pt x="740021" y="630046"/>
                </a:cubicBezTo>
                <a:cubicBezTo>
                  <a:pt x="751453" y="645766"/>
                  <a:pt x="756277" y="666305"/>
                  <a:pt x="770021" y="680050"/>
                </a:cubicBezTo>
                <a:cubicBezTo>
                  <a:pt x="795675" y="705705"/>
                  <a:pt x="886939" y="775436"/>
                  <a:pt x="930026" y="800058"/>
                </a:cubicBezTo>
                <a:cubicBezTo>
                  <a:pt x="956892" y="815411"/>
                  <a:pt x="1073626" y="871262"/>
                  <a:pt x="1100030" y="880064"/>
                </a:cubicBezTo>
                <a:cubicBezTo>
                  <a:pt x="1139146" y="893103"/>
                  <a:pt x="1179530" y="902351"/>
                  <a:pt x="1220034" y="910066"/>
                </a:cubicBezTo>
                <a:cubicBezTo>
                  <a:pt x="1249686" y="915714"/>
                  <a:pt x="1280057" y="916540"/>
                  <a:pt x="1310036" y="920067"/>
                </a:cubicBezTo>
                <a:lnTo>
                  <a:pt x="1390038" y="930068"/>
                </a:lnTo>
                <a:cubicBezTo>
                  <a:pt x="1446706" y="926734"/>
                  <a:pt x="1504379" y="931200"/>
                  <a:pt x="1560043" y="920067"/>
                </a:cubicBezTo>
                <a:cubicBezTo>
                  <a:pt x="1589279" y="914219"/>
                  <a:pt x="1615784" y="897394"/>
                  <a:pt x="1640045" y="880064"/>
                </a:cubicBezTo>
                <a:cubicBezTo>
                  <a:pt x="1676032" y="854358"/>
                  <a:pt x="1728509" y="787749"/>
                  <a:pt x="1750048" y="750055"/>
                </a:cubicBezTo>
                <a:cubicBezTo>
                  <a:pt x="1762643" y="728012"/>
                  <a:pt x="1769411" y="703101"/>
                  <a:pt x="1780049" y="680050"/>
                </a:cubicBezTo>
                <a:cubicBezTo>
                  <a:pt x="1789420" y="659746"/>
                  <a:pt x="1800050" y="640047"/>
                  <a:pt x="1810050" y="620045"/>
                </a:cubicBezTo>
                <a:cubicBezTo>
                  <a:pt x="1817701" y="589437"/>
                  <a:pt x="1841653" y="505284"/>
                  <a:pt x="1840051" y="470034"/>
                </a:cubicBezTo>
                <a:cubicBezTo>
                  <a:pt x="1837761" y="419640"/>
                  <a:pt x="1828343" y="369783"/>
                  <a:pt x="1820050" y="320023"/>
                </a:cubicBezTo>
                <a:cubicBezTo>
                  <a:pt x="1818317" y="309625"/>
                  <a:pt x="1817504" y="297475"/>
                  <a:pt x="1810050" y="290021"/>
                </a:cubicBezTo>
                <a:cubicBezTo>
                  <a:pt x="1793053" y="273023"/>
                  <a:pt x="1769278" y="264441"/>
                  <a:pt x="1750048" y="250018"/>
                </a:cubicBezTo>
                <a:cubicBezTo>
                  <a:pt x="1686842" y="202611"/>
                  <a:pt x="1735048" y="233351"/>
                  <a:pt x="1660046" y="200015"/>
                </a:cubicBezTo>
                <a:cubicBezTo>
                  <a:pt x="1646423" y="193960"/>
                  <a:pt x="1634622" y="183137"/>
                  <a:pt x="1620045" y="180013"/>
                </a:cubicBezTo>
                <a:cubicBezTo>
                  <a:pt x="1587288" y="172993"/>
                  <a:pt x="1553376" y="173346"/>
                  <a:pt x="1520042" y="170013"/>
                </a:cubicBezTo>
                <a:cubicBezTo>
                  <a:pt x="1486708" y="173346"/>
                  <a:pt x="1453150" y="174919"/>
                  <a:pt x="1420039" y="180013"/>
                </a:cubicBezTo>
                <a:cubicBezTo>
                  <a:pt x="1409620" y="181616"/>
                  <a:pt x="1397492" y="182560"/>
                  <a:pt x="1390038" y="190014"/>
                </a:cubicBezTo>
                <a:cubicBezTo>
                  <a:pt x="1373041" y="207012"/>
                  <a:pt x="1350037" y="250018"/>
                  <a:pt x="1350037" y="250018"/>
                </a:cubicBezTo>
                <a:cubicBezTo>
                  <a:pt x="1329043" y="313005"/>
                  <a:pt x="1312685" y="334810"/>
                  <a:pt x="1340037" y="410030"/>
                </a:cubicBezTo>
                <a:cubicBezTo>
                  <a:pt x="1343639" y="419937"/>
                  <a:pt x="1360038" y="416697"/>
                  <a:pt x="1370038" y="420031"/>
                </a:cubicBezTo>
                <a:cubicBezTo>
                  <a:pt x="1380038" y="433365"/>
                  <a:pt x="1387235" y="449363"/>
                  <a:pt x="1400039" y="460034"/>
                </a:cubicBezTo>
                <a:cubicBezTo>
                  <a:pt x="1408137" y="466782"/>
                  <a:pt x="1420350" y="465882"/>
                  <a:pt x="1430039" y="470034"/>
                </a:cubicBezTo>
                <a:cubicBezTo>
                  <a:pt x="1516553" y="507113"/>
                  <a:pt x="1429677" y="476580"/>
                  <a:pt x="1500041" y="500037"/>
                </a:cubicBezTo>
                <a:cubicBezTo>
                  <a:pt x="1546495" y="493400"/>
                  <a:pt x="1575906" y="503485"/>
                  <a:pt x="1600044" y="460034"/>
                </a:cubicBezTo>
                <a:cubicBezTo>
                  <a:pt x="1610283" y="441604"/>
                  <a:pt x="1620045" y="400029"/>
                  <a:pt x="1620045" y="400029"/>
                </a:cubicBezTo>
                <a:cubicBezTo>
                  <a:pt x="1616711" y="370027"/>
                  <a:pt x="1635160" y="326768"/>
                  <a:pt x="1610044" y="310023"/>
                </a:cubicBezTo>
                <a:cubicBezTo>
                  <a:pt x="1514438" y="246283"/>
                  <a:pt x="1504555" y="306479"/>
                  <a:pt x="1490041" y="350026"/>
                </a:cubicBezTo>
                <a:cubicBezTo>
                  <a:pt x="1493374" y="366694"/>
                  <a:pt x="1491608" y="385271"/>
                  <a:pt x="1500041" y="400029"/>
                </a:cubicBezTo>
                <a:cubicBezTo>
                  <a:pt x="1505980" y="410422"/>
                  <a:pt x="1547435" y="429786"/>
                  <a:pt x="1560043" y="430031"/>
                </a:cubicBezTo>
                <a:lnTo>
                  <a:pt x="2560070" y="440032"/>
                </a:lnTo>
                <a:lnTo>
                  <a:pt x="3020083" y="430031"/>
                </a:lnTo>
                <a:cubicBezTo>
                  <a:pt x="3165151" y="425351"/>
                  <a:pt x="3137833" y="428482"/>
                  <a:pt x="3230089" y="410030"/>
                </a:cubicBezTo>
                <a:cubicBezTo>
                  <a:pt x="3158157" y="386051"/>
                  <a:pt x="3247986" y="415143"/>
                  <a:pt x="3160087" y="390029"/>
                </a:cubicBezTo>
                <a:cubicBezTo>
                  <a:pt x="3059621" y="361324"/>
                  <a:pt x="3215186" y="401305"/>
                  <a:pt x="3090085" y="370027"/>
                </a:cubicBezTo>
                <a:cubicBezTo>
                  <a:pt x="3080085" y="363360"/>
                  <a:pt x="3070834" y="355401"/>
                  <a:pt x="3060084" y="350026"/>
                </a:cubicBezTo>
                <a:cubicBezTo>
                  <a:pt x="3050656" y="345312"/>
                  <a:pt x="3020083" y="336691"/>
                  <a:pt x="3030083" y="340025"/>
                </a:cubicBezTo>
                <a:cubicBezTo>
                  <a:pt x="3063739" y="351244"/>
                  <a:pt x="3065487" y="350256"/>
                  <a:pt x="3100085" y="370027"/>
                </a:cubicBezTo>
                <a:cubicBezTo>
                  <a:pt x="3110520" y="375990"/>
                  <a:pt x="3119039" y="385294"/>
                  <a:pt x="3130086" y="390029"/>
                </a:cubicBezTo>
                <a:cubicBezTo>
                  <a:pt x="3142719" y="395443"/>
                  <a:pt x="3156872" y="396253"/>
                  <a:pt x="3170087" y="400029"/>
                </a:cubicBezTo>
                <a:cubicBezTo>
                  <a:pt x="3180223" y="402925"/>
                  <a:pt x="3190088" y="406696"/>
                  <a:pt x="3200088" y="410030"/>
                </a:cubicBezTo>
                <a:cubicBezTo>
                  <a:pt x="3193421" y="420031"/>
                  <a:pt x="3188586" y="431533"/>
                  <a:pt x="3180087" y="440032"/>
                </a:cubicBezTo>
                <a:cubicBezTo>
                  <a:pt x="3119967" y="500154"/>
                  <a:pt x="3174080" y="394043"/>
                  <a:pt x="3090085" y="520038"/>
                </a:cubicBezTo>
                <a:cubicBezTo>
                  <a:pt x="3083418" y="530039"/>
                  <a:pt x="3058065" y="550040"/>
                  <a:pt x="3070084" y="550040"/>
                </a:cubicBezTo>
                <a:cubicBezTo>
                  <a:pt x="3084227" y="550040"/>
                  <a:pt x="3089347" y="529242"/>
                  <a:pt x="3100085" y="520038"/>
                </a:cubicBezTo>
                <a:cubicBezTo>
                  <a:pt x="3189034" y="443793"/>
                  <a:pt x="3102477" y="532050"/>
                  <a:pt x="3160087" y="460034"/>
                </a:cubicBezTo>
                <a:cubicBezTo>
                  <a:pt x="3165977" y="452671"/>
                  <a:pt x="3174197" y="447395"/>
                  <a:pt x="3180087" y="440032"/>
                </a:cubicBezTo>
                <a:cubicBezTo>
                  <a:pt x="3187595" y="430646"/>
                  <a:pt x="3200088" y="410030"/>
                  <a:pt x="3200088" y="410030"/>
                </a:cubicBezTo>
              </a:path>
            </a:pathLst>
          </a:custGeom>
          <a:ln w="31750">
            <a:solidFill>
              <a:schemeClr val="accent4"/>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7" name="Straight Arrow Connector 6"/>
          <p:cNvCxnSpPr/>
          <p:nvPr/>
        </p:nvCxnSpPr>
        <p:spPr>
          <a:xfrm>
            <a:off x="4950135" y="4190306"/>
            <a:ext cx="3247986" cy="20001"/>
          </a:xfrm>
          <a:prstGeom prst="straightConnector1">
            <a:avLst/>
          </a:prstGeom>
          <a:ln w="31750">
            <a:solidFill>
              <a:schemeClr val="accent4"/>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accel="50000" decel="50000"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73667"/>
          </a:xfrm>
        </p:spPr>
        <p:txBody>
          <a:bodyPr/>
          <a:lstStyle/>
          <a:p>
            <a:r>
              <a:rPr lang="en-US" dirty="0" smtClean="0">
                <a:solidFill>
                  <a:srgbClr val="8064A2"/>
                </a:solidFill>
              </a:rPr>
              <a:t>Now, remind </a:t>
            </a:r>
            <a:r>
              <a:rPr lang="en-US" b="1" dirty="0" smtClean="0">
                <a:solidFill>
                  <a:srgbClr val="8064A2"/>
                </a:solidFill>
              </a:rPr>
              <a:t>ME</a:t>
            </a:r>
            <a:r>
              <a:rPr lang="en-US" dirty="0" smtClean="0">
                <a:solidFill>
                  <a:srgbClr val="8064A2"/>
                </a:solidFill>
              </a:rPr>
              <a:t>….</a:t>
            </a:r>
            <a:endParaRPr lang="en-US" dirty="0">
              <a:solidFill>
                <a:srgbClr val="8064A2"/>
              </a:solidFill>
            </a:endParaRPr>
          </a:p>
        </p:txBody>
      </p:sp>
      <p:sp>
        <p:nvSpPr>
          <p:cNvPr id="3" name="Content Placeholder 2"/>
          <p:cNvSpPr>
            <a:spLocks noGrp="1"/>
          </p:cNvSpPr>
          <p:nvPr>
            <p:ph idx="1"/>
          </p:nvPr>
        </p:nvSpPr>
        <p:spPr>
          <a:xfrm>
            <a:off x="0" y="1083733"/>
            <a:ext cx="9033933" cy="5571067"/>
          </a:xfrm>
        </p:spPr>
        <p:txBody>
          <a:bodyPr/>
          <a:lstStyle/>
          <a:p>
            <a:pPr algn="ctr"/>
            <a:r>
              <a:rPr lang="en-US" b="1" dirty="0" smtClean="0"/>
              <a:t>FIRST: </a:t>
            </a:r>
            <a:r>
              <a:rPr lang="en-US" dirty="0" smtClean="0"/>
              <a:t>Define, in a complete sentence, Direct Characterization.</a:t>
            </a:r>
            <a:br>
              <a:rPr lang="en-US" dirty="0" smtClean="0"/>
            </a:br>
            <a:r>
              <a:rPr lang="en-US" dirty="0" smtClean="0"/>
              <a:t/>
            </a:r>
            <a:br>
              <a:rPr lang="en-US" dirty="0" smtClean="0"/>
            </a:br>
            <a:endParaRPr lang="en-US" dirty="0" smtClean="0"/>
          </a:p>
          <a:p>
            <a:pPr algn="ctr"/>
            <a:r>
              <a:rPr lang="en-US" b="1" dirty="0" smtClean="0"/>
              <a:t>SECOND: </a:t>
            </a:r>
            <a:r>
              <a:rPr lang="en-US" dirty="0" smtClean="0"/>
              <a:t>Define, in a complete sentence, Indirect Characterization.  </a:t>
            </a:r>
            <a:br>
              <a:rPr lang="en-US" dirty="0" smtClean="0"/>
            </a:br>
            <a:r>
              <a:rPr lang="en-US" dirty="0" smtClean="0"/>
              <a:t/>
            </a:r>
            <a:br>
              <a:rPr lang="en-US" dirty="0" smtClean="0"/>
            </a:br>
            <a:endParaRPr lang="en-US" dirty="0" smtClean="0"/>
          </a:p>
          <a:p>
            <a:pPr algn="ctr"/>
            <a:r>
              <a:rPr lang="en-US" dirty="0" smtClean="0"/>
              <a:t>What is a way to </a:t>
            </a:r>
            <a:r>
              <a:rPr lang="en-US" b="1" dirty="0" smtClean="0"/>
              <a:t>remember the difference </a:t>
            </a:r>
            <a:r>
              <a:rPr lang="en-US" dirty="0" smtClean="0"/>
              <a:t>between the two? </a:t>
            </a:r>
            <a:endParaRPr lang="en-US" dirty="0"/>
          </a:p>
        </p:txBody>
      </p:sp>
      <p:sp>
        <p:nvSpPr>
          <p:cNvPr id="4" name="TextBox 3"/>
          <p:cNvSpPr txBox="1"/>
          <p:nvPr/>
        </p:nvSpPr>
        <p:spPr>
          <a:xfrm>
            <a:off x="457200" y="2154451"/>
            <a:ext cx="8481690" cy="738664"/>
          </a:xfrm>
          <a:prstGeom prst="rect">
            <a:avLst/>
          </a:prstGeom>
          <a:noFill/>
        </p:spPr>
        <p:txBody>
          <a:bodyPr wrap="none" rtlCol="0">
            <a:spAutoFit/>
          </a:bodyPr>
          <a:lstStyle/>
          <a:p>
            <a:pPr algn="ctr"/>
            <a:r>
              <a:rPr lang="en-US" sz="2100" dirty="0" smtClean="0">
                <a:solidFill>
                  <a:srgbClr val="8064A2"/>
                </a:solidFill>
                <a:latin typeface="Bernard MT Condensed"/>
                <a:cs typeface="Bernard MT Condensed"/>
              </a:rPr>
              <a:t>Direct characterization outright tells the actual traits, attributes, or mental traits </a:t>
            </a:r>
            <a:br>
              <a:rPr lang="en-US" sz="2100" dirty="0" smtClean="0">
                <a:solidFill>
                  <a:srgbClr val="8064A2"/>
                </a:solidFill>
                <a:latin typeface="Bernard MT Condensed"/>
                <a:cs typeface="Bernard MT Condensed"/>
              </a:rPr>
            </a:br>
            <a:r>
              <a:rPr lang="en-US" sz="2100" dirty="0" smtClean="0">
                <a:solidFill>
                  <a:srgbClr val="8064A2"/>
                </a:solidFill>
                <a:latin typeface="Bernard MT Condensed"/>
                <a:cs typeface="Bernard MT Condensed"/>
              </a:rPr>
              <a:t>of a character.</a:t>
            </a:r>
            <a:endParaRPr lang="en-US" sz="2100" dirty="0">
              <a:solidFill>
                <a:srgbClr val="8064A2"/>
              </a:solidFill>
              <a:latin typeface="Bernard MT Condensed"/>
              <a:cs typeface="Bernard MT Condensed"/>
            </a:endParaRPr>
          </a:p>
        </p:txBody>
      </p:sp>
      <p:sp>
        <p:nvSpPr>
          <p:cNvPr id="5" name="TextBox 4"/>
          <p:cNvSpPr txBox="1"/>
          <p:nvPr/>
        </p:nvSpPr>
        <p:spPr>
          <a:xfrm>
            <a:off x="171955" y="4256669"/>
            <a:ext cx="8861978" cy="738664"/>
          </a:xfrm>
          <a:prstGeom prst="rect">
            <a:avLst/>
          </a:prstGeom>
          <a:noFill/>
        </p:spPr>
        <p:txBody>
          <a:bodyPr wrap="none" rtlCol="0">
            <a:spAutoFit/>
          </a:bodyPr>
          <a:lstStyle/>
          <a:p>
            <a:pPr algn="ctr"/>
            <a:r>
              <a:rPr lang="en-US" sz="2100" dirty="0" smtClean="0">
                <a:solidFill>
                  <a:srgbClr val="8064A2"/>
                </a:solidFill>
                <a:latin typeface="Bernard MT Condensed"/>
                <a:cs typeface="Bernard MT Condensed"/>
              </a:rPr>
              <a:t>Indirect characterization only shows the traits, attributes, or mental traits </a:t>
            </a:r>
            <a:br>
              <a:rPr lang="en-US" sz="2100" dirty="0" smtClean="0">
                <a:solidFill>
                  <a:srgbClr val="8064A2"/>
                </a:solidFill>
                <a:latin typeface="Bernard MT Condensed"/>
                <a:cs typeface="Bernard MT Condensed"/>
              </a:rPr>
            </a:br>
            <a:r>
              <a:rPr lang="en-US" sz="2100" dirty="0" smtClean="0">
                <a:solidFill>
                  <a:srgbClr val="8064A2"/>
                </a:solidFill>
                <a:latin typeface="Bernard MT Condensed"/>
                <a:cs typeface="Bernard MT Condensed"/>
              </a:rPr>
              <a:t>of a character through actions or thoughts of theirs, reactions of others, behaviors.</a:t>
            </a:r>
            <a:endParaRPr lang="en-US" sz="2100" dirty="0">
              <a:solidFill>
                <a:srgbClr val="8064A2"/>
              </a:solidFill>
              <a:latin typeface="Bernard MT Condensed"/>
              <a:cs typeface="Bernard MT Condensed"/>
            </a:endParaRPr>
          </a:p>
        </p:txBody>
      </p:sp>
      <p:sp>
        <p:nvSpPr>
          <p:cNvPr id="6" name="TextBox 5"/>
          <p:cNvSpPr txBox="1"/>
          <p:nvPr/>
        </p:nvSpPr>
        <p:spPr>
          <a:xfrm>
            <a:off x="2999110" y="6239302"/>
            <a:ext cx="3456689" cy="415498"/>
          </a:xfrm>
          <a:prstGeom prst="rect">
            <a:avLst/>
          </a:prstGeom>
          <a:noFill/>
        </p:spPr>
        <p:txBody>
          <a:bodyPr wrap="none" rtlCol="0">
            <a:spAutoFit/>
          </a:bodyPr>
          <a:lstStyle/>
          <a:p>
            <a:pPr algn="ctr"/>
            <a:r>
              <a:rPr lang="en-US" sz="2100" dirty="0" smtClean="0">
                <a:solidFill>
                  <a:srgbClr val="8064A2"/>
                </a:solidFill>
                <a:latin typeface="Bernard MT Condensed"/>
                <a:cs typeface="Bernard MT Condensed"/>
              </a:rPr>
              <a:t>This remembrance is up to </a:t>
            </a:r>
            <a:r>
              <a:rPr lang="en-US" sz="2100" i="1" dirty="0" smtClean="0">
                <a:solidFill>
                  <a:srgbClr val="8064A2"/>
                </a:solidFill>
                <a:latin typeface="Bernard MT Condensed"/>
                <a:cs typeface="Bernard MT Condensed"/>
              </a:rPr>
              <a:t>YOU</a:t>
            </a:r>
            <a:r>
              <a:rPr lang="en-US" sz="2100" dirty="0" smtClean="0">
                <a:solidFill>
                  <a:srgbClr val="8064A2"/>
                </a:solidFill>
                <a:latin typeface="Bernard MT Condensed"/>
                <a:cs typeface="Bernard MT Condensed"/>
              </a:rPr>
              <a:t>!</a:t>
            </a:r>
            <a:endParaRPr lang="en-US" sz="2100" dirty="0">
              <a:solidFill>
                <a:srgbClr val="8064A2"/>
              </a:solidFill>
              <a:latin typeface="Bernard MT Condensed"/>
              <a:cs typeface="Bernard MT Condense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accel="50000" decel="5000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accel="50000" decel="5000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1+#ppt_w/2"/>
                                          </p:val>
                                        </p:tav>
                                        <p:tav tm="100000">
                                          <p:val>
                                            <p:strVal val="#ppt_x"/>
                                          </p:val>
                                        </p:tav>
                                      </p:tavLst>
                                    </p:anim>
                                    <p:anim calcmode="lin" valueType="num">
                                      <p:cBhvr additive="base">
                                        <p:cTn id="14"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accel="50000" decel="5000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fill="hold"/>
                                        <p:tgtEl>
                                          <p:spTgt spid="6"/>
                                        </p:tgtEl>
                                        <p:attrNameLst>
                                          <p:attrName>ppt_x</p:attrName>
                                        </p:attrNameLst>
                                      </p:cBhvr>
                                      <p:tavLst>
                                        <p:tav tm="0">
                                          <p:val>
                                            <p:strVal val="0-#ppt_w/2"/>
                                          </p:val>
                                        </p:tav>
                                        <p:tav tm="100000">
                                          <p:val>
                                            <p:strVal val="#ppt_x"/>
                                          </p:val>
                                        </p:tav>
                                      </p:tavLst>
                                    </p:anim>
                                    <p:anim calcmode="lin" valueType="num">
                                      <p:cBhvr additive="base">
                                        <p:cTn id="20"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7711" y="0"/>
            <a:ext cx="7475142" cy="963552"/>
          </a:xfrm>
        </p:spPr>
        <p:txBody>
          <a:bodyPr/>
          <a:lstStyle/>
          <a:p>
            <a:r>
              <a:rPr lang="en-US" dirty="0" smtClean="0">
                <a:solidFill>
                  <a:srgbClr val="604A7B"/>
                </a:solidFill>
              </a:rPr>
              <a:t>Is all of that clear as a bell?</a:t>
            </a:r>
            <a:endParaRPr lang="en-US" dirty="0">
              <a:solidFill>
                <a:srgbClr val="604A7B"/>
              </a:solidFill>
            </a:endParaRPr>
          </a:p>
        </p:txBody>
      </p:sp>
      <p:sp>
        <p:nvSpPr>
          <p:cNvPr id="3" name="Content Placeholder 2"/>
          <p:cNvSpPr>
            <a:spLocks noGrp="1"/>
          </p:cNvSpPr>
          <p:nvPr>
            <p:ph idx="1"/>
          </p:nvPr>
        </p:nvSpPr>
        <p:spPr>
          <a:xfrm>
            <a:off x="0" y="963552"/>
            <a:ext cx="6185019" cy="5533116"/>
          </a:xfrm>
        </p:spPr>
        <p:txBody>
          <a:bodyPr>
            <a:normAutofit/>
          </a:bodyPr>
          <a:lstStyle/>
          <a:p>
            <a:pPr>
              <a:spcBef>
                <a:spcPts val="0"/>
              </a:spcBef>
            </a:pPr>
            <a:r>
              <a:rPr lang="en-US" dirty="0" smtClean="0"/>
              <a:t>If your ears are ringing, then you’ve got it!</a:t>
            </a:r>
          </a:p>
          <a:p>
            <a:pPr>
              <a:spcBef>
                <a:spcPts val="0"/>
              </a:spcBef>
            </a:pPr>
            <a:r>
              <a:rPr lang="en-US" dirty="0" smtClean="0"/>
              <a:t>So, let’s test your knowledge: in your notes, jot down a classmate. After that, characterize them directly. Then, characterize them indirectly. </a:t>
            </a:r>
          </a:p>
          <a:p>
            <a:pPr>
              <a:spcBef>
                <a:spcPts val="0"/>
              </a:spcBef>
            </a:pPr>
            <a:r>
              <a:rPr lang="en-US" dirty="0" smtClean="0"/>
              <a:t>Generate this like the examples on the previous slides. </a:t>
            </a:r>
          </a:p>
          <a:p>
            <a:pPr>
              <a:spcBef>
                <a:spcPts val="0"/>
              </a:spcBef>
            </a:pPr>
            <a:r>
              <a:rPr lang="en-US" dirty="0" smtClean="0"/>
              <a:t>We will Pair N’ Share once done! </a:t>
            </a:r>
            <a:endParaRPr lang="en-US" dirty="0"/>
          </a:p>
        </p:txBody>
      </p:sp>
      <p:pic>
        <p:nvPicPr>
          <p:cNvPr id="4" name="Picture 3"/>
          <p:cNvPicPr>
            <a:picLocks noChangeAspect="1"/>
          </p:cNvPicPr>
          <p:nvPr/>
        </p:nvPicPr>
        <p:blipFill>
          <a:blip r:embed="rId3"/>
          <a:stretch>
            <a:fillRect/>
          </a:stretch>
        </p:blipFill>
        <p:spPr>
          <a:xfrm rot="21184383">
            <a:off x="6000028" y="882891"/>
            <a:ext cx="2499672" cy="3242416"/>
          </a:xfrm>
          <a:prstGeom prst="rect">
            <a:avLst/>
          </a:prstGeom>
        </p:spPr>
      </p:pic>
      <p:pic>
        <p:nvPicPr>
          <p:cNvPr id="5" name="Ship Bell.mp3">
            <a:hlinkClick r:id="" action="ppaction://media"/>
          </p:cNvPr>
          <p:cNvPicPr>
            <a:picLocks noRot="1" noChangeAspect="1"/>
          </p:cNvPicPr>
          <p:nvPr>
            <a:audioFile r:link="rId1"/>
          </p:nvPr>
        </p:nvPicPr>
        <p:blipFill>
          <a:blip r:embed="rId4"/>
          <a:stretch>
            <a:fillRect/>
          </a:stretch>
        </p:blipFill>
        <p:spPr>
          <a:xfrm>
            <a:off x="2211632" y="635066"/>
            <a:ext cx="218989" cy="218989"/>
          </a:xfrm>
          <a:prstGeom prst="rect">
            <a:avLst/>
          </a:prstGeom>
        </p:spPr>
      </p:pic>
      <p:sp>
        <p:nvSpPr>
          <p:cNvPr id="6" name="Rectangle 5"/>
          <p:cNvSpPr/>
          <p:nvPr/>
        </p:nvSpPr>
        <p:spPr>
          <a:xfrm rot="19948733">
            <a:off x="4633417" y="4703614"/>
            <a:ext cx="4543873" cy="1219809"/>
          </a:xfrm>
          <a:prstGeom prst="rect">
            <a:avLst/>
          </a:prstGeom>
          <a:noFill/>
        </p:spPr>
        <p:txBody>
          <a:bodyPr wrap="none" lIns="91440" tIns="45720" rIns="91440" bIns="45720">
            <a:prstTxWarp prst="textCurveUp">
              <a:avLst/>
            </a:prstTxWarp>
            <a:spAutoFit/>
          </a:bodyPr>
          <a:lstStyle/>
          <a:p>
            <a:pPr algn="ct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Buzzzzz</a:t>
            </a: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to it!</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nodeType="withEffect">
                                  <p:stCondLst>
                                    <p:cond delay="0"/>
                                  </p:stCondLst>
                                  <p:childTnLst>
                                    <p:animClr clrSpc="rgb" dir="cw">
                                      <p:cBhvr override="childStyle">
                                        <p:cTn id="6" dur="200" fill="hold"/>
                                        <p:tgtEl>
                                          <p:spTgt spid="4"/>
                                        </p:tgtEl>
                                        <p:attrNameLst>
                                          <p:attrName>style.color</p:attrName>
                                        </p:attrNameLst>
                                      </p:cBhvr>
                                      <p:to>
                                        <a:schemeClr val="bg1"/>
                                      </p:to>
                                    </p:animClr>
                                    <p:animClr clrSpc="rgb" dir="cw">
                                      <p:cBhvr>
                                        <p:cTn id="7" dur="200" fill="hold"/>
                                        <p:tgtEl>
                                          <p:spTgt spid="4"/>
                                        </p:tgtEl>
                                        <p:attrNameLst>
                                          <p:attrName>fillcolor</p:attrName>
                                        </p:attrNameLst>
                                      </p:cBhvr>
                                      <p:to>
                                        <a:schemeClr val="bg1"/>
                                      </p:to>
                                    </p:animClr>
                                    <p:set>
                                      <p:cBhvr>
                                        <p:cTn id="8" dur="200" fill="hold"/>
                                        <p:tgtEl>
                                          <p:spTgt spid="4"/>
                                        </p:tgtEl>
                                        <p:attrNameLst>
                                          <p:attrName>fill.type</p:attrName>
                                        </p:attrNameLst>
                                      </p:cBhvr>
                                      <p:to>
                                        <p:strVal val="solid"/>
                                      </p:to>
                                    </p:set>
                                    <p:set>
                                      <p:cBhvr>
                                        <p:cTn id="9" dur="200" fill="hold"/>
                                        <p:tgtEl>
                                          <p:spTgt spid="4"/>
                                        </p:tgtEl>
                                        <p:attrNameLst>
                                          <p:attrName>fill.on</p:attrName>
                                        </p:attrNameLst>
                                      </p:cBhvr>
                                      <p:to>
                                        <p:strVal val="true"/>
                                      </p:to>
                                    </p:set>
                                    <p:animRot by="120000">
                                      <p:cBhvr>
                                        <p:cTn id="10" dur="200" fill="hold">
                                          <p:stCondLst>
                                            <p:cond delay="0"/>
                                          </p:stCondLst>
                                        </p:cTn>
                                        <p:tgtEl>
                                          <p:spTgt spid="4"/>
                                        </p:tgtEl>
                                        <p:attrNameLst>
                                          <p:attrName>r</p:attrName>
                                        </p:attrNameLst>
                                      </p:cBhvr>
                                    </p:animRot>
                                    <p:animRot by="-240000">
                                      <p:cBhvr>
                                        <p:cTn id="11" dur="400" fill="hold">
                                          <p:stCondLst>
                                            <p:cond delay="400"/>
                                          </p:stCondLst>
                                        </p:cTn>
                                        <p:tgtEl>
                                          <p:spTgt spid="4"/>
                                        </p:tgtEl>
                                        <p:attrNameLst>
                                          <p:attrName>r</p:attrName>
                                        </p:attrNameLst>
                                      </p:cBhvr>
                                    </p:animRot>
                                    <p:animRot by="240000">
                                      <p:cBhvr>
                                        <p:cTn id="12" dur="400" fill="hold">
                                          <p:stCondLst>
                                            <p:cond delay="800"/>
                                          </p:stCondLst>
                                        </p:cTn>
                                        <p:tgtEl>
                                          <p:spTgt spid="4"/>
                                        </p:tgtEl>
                                        <p:attrNameLst>
                                          <p:attrName>r</p:attrName>
                                        </p:attrNameLst>
                                      </p:cBhvr>
                                    </p:animRot>
                                    <p:animRot by="-240000">
                                      <p:cBhvr>
                                        <p:cTn id="13" dur="400" fill="hold">
                                          <p:stCondLst>
                                            <p:cond delay="1200"/>
                                          </p:stCondLst>
                                        </p:cTn>
                                        <p:tgtEl>
                                          <p:spTgt spid="4"/>
                                        </p:tgtEl>
                                        <p:attrNameLst>
                                          <p:attrName>r</p:attrName>
                                        </p:attrNameLst>
                                      </p:cBhvr>
                                    </p:animRot>
                                    <p:animRot by="120000">
                                      <p:cBhvr>
                                        <p:cTn id="14" dur="400" fill="hold">
                                          <p:stCondLst>
                                            <p:cond delay="1600"/>
                                          </p:stCondLst>
                                        </p:cTn>
                                        <p:tgtEl>
                                          <p:spTgt spid="4"/>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34" presetClass="emph" presetSubtype="0" fill="hold" grpId="0" nodeType="clickEffect">
                                  <p:stCondLst>
                                    <p:cond delay="0"/>
                                  </p:stCondLst>
                                  <p:iterate type="lt">
                                    <p:tmPct val="10000"/>
                                  </p:iterate>
                                  <p:childTnLst>
                                    <p:animMotion origin="layout" path="M 0.0 0.0 L 0.0 -0.07213" pathEditMode="relative" ptsTypes="">
                                      <p:cBhvr>
                                        <p:cTn id="18" dur="250" accel="50000" decel="50000" autoRev="1" fill="hold">
                                          <p:stCondLst>
                                            <p:cond delay="0"/>
                                          </p:stCondLst>
                                        </p:cTn>
                                        <p:tgtEl>
                                          <p:spTgt spid="6"/>
                                        </p:tgtEl>
                                        <p:attrNameLst>
                                          <p:attrName>ppt_x</p:attrName>
                                          <p:attrName>ppt_y</p:attrName>
                                        </p:attrNameLst>
                                      </p:cBhvr>
                                    </p:animMotion>
                                    <p:animRot by="1500000">
                                      <p:cBhvr>
                                        <p:cTn id="19" dur="125" fill="hold">
                                          <p:stCondLst>
                                            <p:cond delay="0"/>
                                          </p:stCondLst>
                                        </p:cTn>
                                        <p:tgtEl>
                                          <p:spTgt spid="6"/>
                                        </p:tgtEl>
                                        <p:attrNameLst>
                                          <p:attrName>r</p:attrName>
                                        </p:attrNameLst>
                                      </p:cBhvr>
                                    </p:animRot>
                                    <p:animRot by="-1500000">
                                      <p:cBhvr>
                                        <p:cTn id="20" dur="125" fill="hold">
                                          <p:stCondLst>
                                            <p:cond delay="125"/>
                                          </p:stCondLst>
                                        </p:cTn>
                                        <p:tgtEl>
                                          <p:spTgt spid="6"/>
                                        </p:tgtEl>
                                        <p:attrNameLst>
                                          <p:attrName>r</p:attrName>
                                        </p:attrNameLst>
                                      </p:cBhvr>
                                    </p:animRot>
                                    <p:animRot by="-1500000">
                                      <p:cBhvr>
                                        <p:cTn id="21" dur="125" fill="hold">
                                          <p:stCondLst>
                                            <p:cond delay="250"/>
                                          </p:stCondLst>
                                        </p:cTn>
                                        <p:tgtEl>
                                          <p:spTgt spid="6"/>
                                        </p:tgtEl>
                                        <p:attrNameLst>
                                          <p:attrName>r</p:attrName>
                                        </p:attrNameLst>
                                      </p:cBhvr>
                                    </p:animRot>
                                    <p:animRot by="1500000">
                                      <p:cBhvr>
                                        <p:cTn id="22" dur="125" fill="hold">
                                          <p:stCondLst>
                                            <p:cond delay="375"/>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3" restart="whenNotActive" fill="hold" evtFilter="cancelBubble" nodeType="interactiveSeq">
                <p:stCondLst>
                  <p:cond evt="onClick" delay="0">
                    <p:tgtEl>
                      <p:spTgt spid="5"/>
                    </p:tgtEl>
                  </p:cond>
                </p:stCondLst>
                <p:endSync evt="end" delay="0">
                  <p:rtn val="all"/>
                </p:endSync>
                <p:childTnLst>
                  <p:par>
                    <p:cTn id="24" fill="hold">
                      <p:stCondLst>
                        <p:cond delay="0"/>
                      </p:stCondLst>
                      <p:childTnLst>
                        <p:par>
                          <p:cTn id="25" fill="hold">
                            <p:stCondLst>
                              <p:cond delay="0"/>
                            </p:stCondLst>
                            <p:childTnLst>
                              <p:par>
                                <p:cTn id="26" presetID="1" presetClass="mediacall" presetSubtype="0" fill="hold" nodeType="withEffect">
                                  <p:stCondLst>
                                    <p:cond delay="0"/>
                                  </p:stCondLst>
                                  <p:childTnLst>
                                    <p:cmd type="call" cmd="playFrom(0.0)">
                                      <p:cBhvr>
                                        <p:cTn id="27" dur="3840" fill="hold"/>
                                        <p:tgtEl>
                                          <p:spTgt spid="5"/>
                                        </p:tgtEl>
                                      </p:cBhvr>
                                    </p:cmd>
                                  </p:childTnLst>
                                </p:cTn>
                              </p:par>
                            </p:childTnLst>
                          </p:cTn>
                        </p:par>
                      </p:childTnLst>
                    </p:cTn>
                  </p:par>
                </p:childTnLst>
              </p:cTn>
              <p:nextCondLst>
                <p:cond evt="onClick" delay="0">
                  <p:tgtEl>
                    <p:spTgt spid="5"/>
                  </p:tgtEl>
                </p:cond>
              </p:nextCondLst>
            </p:seq>
            <p:audio>
              <p:cMediaNode>
                <p:cTn id="28"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39800"/>
          </a:xfrm>
        </p:spPr>
        <p:txBody>
          <a:bodyPr>
            <a:normAutofit/>
          </a:bodyPr>
          <a:lstStyle/>
          <a:p>
            <a:r>
              <a:rPr lang="en-US" sz="5500" dirty="0" smtClean="0">
                <a:solidFill>
                  <a:schemeClr val="accent4">
                    <a:lumMod val="75000"/>
                  </a:schemeClr>
                </a:solidFill>
              </a:rPr>
              <a:t>What a story needs…</a:t>
            </a:r>
            <a:endParaRPr lang="en-US" sz="5500" dirty="0">
              <a:solidFill>
                <a:schemeClr val="accent4">
                  <a:lumMod val="75000"/>
                </a:schemeClr>
              </a:solidFill>
            </a:endParaRPr>
          </a:p>
        </p:txBody>
      </p:sp>
      <p:sp>
        <p:nvSpPr>
          <p:cNvPr id="4" name="Rectangle 3"/>
          <p:cNvSpPr/>
          <p:nvPr/>
        </p:nvSpPr>
        <p:spPr>
          <a:xfrm>
            <a:off x="1" y="1041400"/>
            <a:ext cx="9144000" cy="6140142"/>
          </a:xfrm>
          <a:prstGeom prst="rect">
            <a:avLst/>
          </a:prstGeom>
        </p:spPr>
        <p:txBody>
          <a:bodyPr wrap="square">
            <a:spAutoFit/>
          </a:bodyPr>
          <a:lstStyle/>
          <a:p>
            <a:pPr>
              <a:buFont typeface="Arial"/>
              <a:buChar char="•"/>
            </a:pPr>
            <a:r>
              <a:rPr lang="en-US" sz="3000" dirty="0"/>
              <a:t>T</a:t>
            </a:r>
            <a:r>
              <a:rPr lang="en-US" sz="3000" dirty="0" smtClean="0"/>
              <a:t>he development of the characters, which is known as characterization, is </a:t>
            </a:r>
            <a:r>
              <a:rPr lang="en-US" sz="3000" i="1" dirty="0" smtClean="0">
                <a:latin typeface="Bernard MT Condensed"/>
                <a:cs typeface="Bernard MT Condensed"/>
              </a:rPr>
              <a:t>extremely</a:t>
            </a:r>
            <a:r>
              <a:rPr lang="en-US" sz="3000" dirty="0" smtClean="0"/>
              <a:t> important to bring out the </a:t>
            </a:r>
            <a:r>
              <a:rPr lang="en-US" sz="3000" i="1" dirty="0" smtClean="0">
                <a:latin typeface="Bernard MT Condensed"/>
                <a:cs typeface="Bernard MT Condensed"/>
              </a:rPr>
              <a:t>essence</a:t>
            </a:r>
            <a:r>
              <a:rPr lang="en-US" sz="3000" dirty="0" smtClean="0"/>
              <a:t> of the story.</a:t>
            </a:r>
            <a:br>
              <a:rPr lang="en-US" sz="3000" dirty="0" smtClean="0"/>
            </a:br>
            <a:endParaRPr lang="en-US" sz="3000" dirty="0" smtClean="0"/>
          </a:p>
          <a:p>
            <a:pPr>
              <a:buFont typeface="Arial"/>
              <a:buChar char="•"/>
            </a:pPr>
            <a:r>
              <a:rPr lang="en-US" sz="3000" b="1" dirty="0" smtClean="0"/>
              <a:t>Characterization</a:t>
            </a:r>
            <a:r>
              <a:rPr lang="en-US" sz="3000" dirty="0" smtClean="0"/>
              <a:t> is the process through which the writer brings forth the nature, personality, and physical appearance of the characters for the reader's better understanding of them.</a:t>
            </a:r>
            <a:br>
              <a:rPr lang="en-US" sz="3000" dirty="0" smtClean="0"/>
            </a:br>
            <a:endParaRPr lang="en-US" sz="3000" dirty="0" smtClean="0"/>
          </a:p>
          <a:p>
            <a:pPr>
              <a:buFont typeface="Arial"/>
              <a:buChar char="•"/>
            </a:pPr>
            <a:r>
              <a:rPr lang="en-US" sz="3000" dirty="0" smtClean="0"/>
              <a:t>There are </a:t>
            </a:r>
            <a:r>
              <a:rPr lang="en-US" sz="3000" b="1" dirty="0" smtClean="0"/>
              <a:t>TWO</a:t>
            </a:r>
            <a:r>
              <a:rPr lang="en-US" sz="3000" dirty="0" smtClean="0"/>
              <a:t> ways to characterize: </a:t>
            </a:r>
          </a:p>
          <a:p>
            <a:pPr marL="2343150" lvl="4" indent="-514350">
              <a:buFont typeface="+mj-lt"/>
              <a:buAutoNum type="arabicPeriod"/>
            </a:pPr>
            <a:r>
              <a:rPr lang="en-US" sz="3000" dirty="0" smtClean="0"/>
              <a:t>Direct Characterization</a:t>
            </a:r>
          </a:p>
          <a:p>
            <a:pPr marL="2343150" lvl="4" indent="-514350">
              <a:buFont typeface="+mj-lt"/>
              <a:buAutoNum type="arabicPeriod"/>
            </a:pPr>
            <a:r>
              <a:rPr lang="en-US" sz="3000" dirty="0" smtClean="0"/>
              <a:t>Indirect Characterization</a:t>
            </a:r>
          </a:p>
          <a:p>
            <a:pPr>
              <a:buFont typeface="Arial"/>
              <a:buChar char="•"/>
            </a:pPr>
            <a:endParaRPr lang="en-US" sz="3300" dirty="0" smtClean="0"/>
          </a:p>
        </p:txBody>
      </p:sp>
      <p:pic>
        <p:nvPicPr>
          <p:cNvPr id="5" name="Picture 4"/>
          <p:cNvPicPr>
            <a:picLocks noChangeAspect="1"/>
          </p:cNvPicPr>
          <p:nvPr/>
        </p:nvPicPr>
        <p:blipFill>
          <a:blip r:embed="rId2"/>
          <a:stretch>
            <a:fillRect/>
          </a:stretch>
        </p:blipFill>
        <p:spPr>
          <a:xfrm>
            <a:off x="6521450" y="4443227"/>
            <a:ext cx="1767417" cy="228777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3000" fill="hold" nodeType="with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4900" dirty="0" smtClean="0">
                <a:solidFill>
                  <a:schemeClr val="accent4">
                    <a:lumMod val="75000"/>
                  </a:schemeClr>
                </a:solidFill>
              </a:rPr>
              <a:t>Ta-Ta-Ta-Tell me the difference!</a:t>
            </a:r>
            <a:endParaRPr lang="en-US" sz="4900" dirty="0">
              <a:solidFill>
                <a:schemeClr val="accent4">
                  <a:lumMod val="75000"/>
                </a:schemeClr>
              </a:solidFill>
            </a:endParaRPr>
          </a:p>
        </p:txBody>
      </p:sp>
      <p:sp>
        <p:nvSpPr>
          <p:cNvPr id="3" name="Content Placeholder 2"/>
          <p:cNvSpPr>
            <a:spLocks noGrp="1"/>
          </p:cNvSpPr>
          <p:nvPr>
            <p:ph idx="1"/>
          </p:nvPr>
        </p:nvSpPr>
        <p:spPr>
          <a:xfrm>
            <a:off x="204375" y="1143000"/>
            <a:ext cx="8715175" cy="5714999"/>
          </a:xfrm>
        </p:spPr>
        <p:txBody>
          <a:bodyPr>
            <a:normAutofit/>
          </a:bodyPr>
          <a:lstStyle/>
          <a:p>
            <a:r>
              <a:rPr lang="en-US" b="1" dirty="0" smtClean="0"/>
              <a:t>Direct Characterization </a:t>
            </a:r>
            <a:r>
              <a:rPr lang="en-US" dirty="0" smtClean="0"/>
              <a:t>– directly &amp; straight up telling the reader the character’s actual physical and mental traits. </a:t>
            </a:r>
            <a:r>
              <a:rPr lang="en-US" dirty="0" smtClean="0">
                <a:solidFill>
                  <a:srgbClr val="604A7B"/>
                </a:solidFill>
              </a:rPr>
              <a:t>Think “</a:t>
            </a:r>
            <a:r>
              <a:rPr lang="en-US" dirty="0" smtClean="0">
                <a:solidFill>
                  <a:srgbClr val="604A7B"/>
                </a:solidFill>
                <a:latin typeface="Bernard MT Condensed"/>
                <a:cs typeface="Bernard MT Condensed"/>
              </a:rPr>
              <a:t>telling</a:t>
            </a:r>
            <a:r>
              <a:rPr lang="en-US" dirty="0" smtClean="0">
                <a:solidFill>
                  <a:srgbClr val="604A7B"/>
                </a:solidFill>
              </a:rPr>
              <a:t>.”</a:t>
            </a:r>
            <a:br>
              <a:rPr lang="en-US" dirty="0" smtClean="0">
                <a:solidFill>
                  <a:srgbClr val="604A7B"/>
                </a:solidFill>
              </a:rPr>
            </a:br>
            <a:endParaRPr lang="en-US" dirty="0" smtClean="0">
              <a:solidFill>
                <a:srgbClr val="604A7B"/>
              </a:solidFill>
            </a:endParaRPr>
          </a:p>
          <a:p>
            <a:r>
              <a:rPr lang="en-US" b="1" dirty="0" smtClean="0"/>
              <a:t>Indirect Characterization </a:t>
            </a:r>
            <a:r>
              <a:rPr lang="en-US" dirty="0" smtClean="0"/>
              <a:t>– indirectly &amp; not outright providing the reader with information but forcing the reader to use their imagination; author will only show how the character speaks, thinks, acts, or how other characters react to </a:t>
            </a:r>
            <a:r>
              <a:rPr lang="en-US" i="1" dirty="0" smtClean="0"/>
              <a:t>him. </a:t>
            </a:r>
            <a:r>
              <a:rPr lang="en-US" dirty="0" smtClean="0">
                <a:solidFill>
                  <a:srgbClr val="604A7B"/>
                </a:solidFill>
              </a:rPr>
              <a:t>Think “</a:t>
            </a:r>
            <a:r>
              <a:rPr lang="en-US" dirty="0" smtClean="0">
                <a:solidFill>
                  <a:srgbClr val="604A7B"/>
                </a:solidFill>
                <a:latin typeface="Bernard MT Condensed"/>
                <a:cs typeface="Bernard MT Condensed"/>
              </a:rPr>
              <a:t>showing</a:t>
            </a:r>
            <a:r>
              <a:rPr lang="en-US" dirty="0" smtClean="0">
                <a:solidFill>
                  <a:srgbClr val="604A7B"/>
                </a:solidFill>
              </a:rPr>
              <a:t>.”</a:t>
            </a:r>
            <a:endParaRPr lang="en-US" b="1" dirty="0">
              <a:solidFill>
                <a:srgbClr val="604A7B"/>
              </a:solidFill>
            </a:endParaRPr>
          </a:p>
        </p:txBody>
      </p:sp>
      <p:cxnSp>
        <p:nvCxnSpPr>
          <p:cNvPr id="5" name="Straight Arrow Connector 4"/>
          <p:cNvCxnSpPr/>
          <p:nvPr/>
        </p:nvCxnSpPr>
        <p:spPr>
          <a:xfrm rot="10800000">
            <a:off x="6200170" y="2410177"/>
            <a:ext cx="2719380" cy="20001"/>
          </a:xfrm>
          <a:prstGeom prst="straightConnector1">
            <a:avLst/>
          </a:prstGeom>
          <a:ln w="34925">
            <a:solidFill>
              <a:schemeClr val="accent4"/>
            </a:solidFill>
            <a:tailEnd type="arrow"/>
          </a:ln>
          <a:effectLst>
            <a:innerShdw blurRad="63500" dist="50800" dir="12900000">
              <a:srgbClr val="000000">
                <a:alpha val="84000"/>
              </a:srgbClr>
            </a:innerShdw>
          </a:effectLst>
        </p:spPr>
        <p:style>
          <a:lnRef idx="2">
            <a:schemeClr val="accent1"/>
          </a:lnRef>
          <a:fillRef idx="0">
            <a:schemeClr val="accent1"/>
          </a:fillRef>
          <a:effectRef idx="1">
            <a:schemeClr val="accent1"/>
          </a:effectRef>
          <a:fontRef idx="minor">
            <a:schemeClr val="tx1"/>
          </a:fontRef>
        </p:style>
      </p:cxnSp>
      <p:sp>
        <p:nvSpPr>
          <p:cNvPr id="6" name="Freeform 5"/>
          <p:cNvSpPr/>
          <p:nvPr/>
        </p:nvSpPr>
        <p:spPr>
          <a:xfrm rot="313553">
            <a:off x="4311189" y="5710106"/>
            <a:ext cx="4581419" cy="800678"/>
          </a:xfrm>
          <a:custGeom>
            <a:avLst/>
            <a:gdLst>
              <a:gd name="connsiteX0" fmla="*/ 4552928 w 4581419"/>
              <a:gd name="connsiteY0" fmla="*/ 490036 h 800678"/>
              <a:gd name="connsiteX1" fmla="*/ 4512927 w 4581419"/>
              <a:gd name="connsiteY1" fmla="*/ 410030 h 800678"/>
              <a:gd name="connsiteX2" fmla="*/ 4462926 w 4581419"/>
              <a:gd name="connsiteY2" fmla="*/ 330024 h 800678"/>
              <a:gd name="connsiteX3" fmla="*/ 4382923 w 4581419"/>
              <a:gd name="connsiteY3" fmla="*/ 200015 h 800678"/>
              <a:gd name="connsiteX4" fmla="*/ 4342922 w 4581419"/>
              <a:gd name="connsiteY4" fmla="*/ 140011 h 800678"/>
              <a:gd name="connsiteX5" fmla="*/ 4322922 w 4581419"/>
              <a:gd name="connsiteY5" fmla="*/ 100008 h 800678"/>
              <a:gd name="connsiteX6" fmla="*/ 4262920 w 4581419"/>
              <a:gd name="connsiteY6" fmla="*/ 40003 h 800678"/>
              <a:gd name="connsiteX7" fmla="*/ 4202918 w 4581419"/>
              <a:gd name="connsiteY7" fmla="*/ 0 h 800678"/>
              <a:gd name="connsiteX8" fmla="*/ 4172918 w 4581419"/>
              <a:gd name="connsiteY8" fmla="*/ 80006 h 800678"/>
              <a:gd name="connsiteX9" fmla="*/ 4162917 w 4581419"/>
              <a:gd name="connsiteY9" fmla="*/ 150011 h 800678"/>
              <a:gd name="connsiteX10" fmla="*/ 4152917 w 4581419"/>
              <a:gd name="connsiteY10" fmla="*/ 180013 h 800678"/>
              <a:gd name="connsiteX11" fmla="*/ 4142917 w 4581419"/>
              <a:gd name="connsiteY11" fmla="*/ 220016 h 800678"/>
              <a:gd name="connsiteX12" fmla="*/ 4132916 w 4581419"/>
              <a:gd name="connsiteY12" fmla="*/ 280021 h 800678"/>
              <a:gd name="connsiteX13" fmla="*/ 4122916 w 4581419"/>
              <a:gd name="connsiteY13" fmla="*/ 310023 h 800678"/>
              <a:gd name="connsiteX14" fmla="*/ 4092915 w 4581419"/>
              <a:gd name="connsiteY14" fmla="*/ 390029 h 800678"/>
              <a:gd name="connsiteX15" fmla="*/ 4062915 w 4581419"/>
              <a:gd name="connsiteY15" fmla="*/ 470035 h 800678"/>
              <a:gd name="connsiteX16" fmla="*/ 4052914 w 4581419"/>
              <a:gd name="connsiteY16" fmla="*/ 510038 h 800678"/>
              <a:gd name="connsiteX17" fmla="*/ 4012913 w 4581419"/>
              <a:gd name="connsiteY17" fmla="*/ 570042 h 800678"/>
              <a:gd name="connsiteX18" fmla="*/ 3982912 w 4581419"/>
              <a:gd name="connsiteY18" fmla="*/ 620046 h 800678"/>
              <a:gd name="connsiteX19" fmla="*/ 3922911 w 4581419"/>
              <a:gd name="connsiteY19" fmla="*/ 680050 h 800678"/>
              <a:gd name="connsiteX20" fmla="*/ 3772907 w 4581419"/>
              <a:gd name="connsiteY20" fmla="*/ 610045 h 800678"/>
              <a:gd name="connsiteX21" fmla="*/ 3672904 w 4581419"/>
              <a:gd name="connsiteY21" fmla="*/ 530039 h 800678"/>
              <a:gd name="connsiteX22" fmla="*/ 3632903 w 4581419"/>
              <a:gd name="connsiteY22" fmla="*/ 500037 h 800678"/>
              <a:gd name="connsiteX23" fmla="*/ 3612902 w 4581419"/>
              <a:gd name="connsiteY23" fmla="*/ 480035 h 800678"/>
              <a:gd name="connsiteX24" fmla="*/ 3572901 w 4581419"/>
              <a:gd name="connsiteY24" fmla="*/ 470035 h 800678"/>
              <a:gd name="connsiteX25" fmla="*/ 3482899 w 4581419"/>
              <a:gd name="connsiteY25" fmla="*/ 490036 h 800678"/>
              <a:gd name="connsiteX26" fmla="*/ 3402897 w 4581419"/>
              <a:gd name="connsiteY26" fmla="*/ 540040 h 800678"/>
              <a:gd name="connsiteX27" fmla="*/ 3362895 w 4581419"/>
              <a:gd name="connsiteY27" fmla="*/ 560041 h 800678"/>
              <a:gd name="connsiteX28" fmla="*/ 3332895 w 4581419"/>
              <a:gd name="connsiteY28" fmla="*/ 590043 h 800678"/>
              <a:gd name="connsiteX29" fmla="*/ 3302894 w 4581419"/>
              <a:gd name="connsiteY29" fmla="*/ 610045 h 800678"/>
              <a:gd name="connsiteX30" fmla="*/ 3332895 w 4581419"/>
              <a:gd name="connsiteY30" fmla="*/ 730054 h 800678"/>
              <a:gd name="connsiteX31" fmla="*/ 3372896 w 4581419"/>
              <a:gd name="connsiteY31" fmla="*/ 740054 h 800678"/>
              <a:gd name="connsiteX32" fmla="*/ 3462898 w 4581419"/>
              <a:gd name="connsiteY32" fmla="*/ 700051 h 800678"/>
              <a:gd name="connsiteX33" fmla="*/ 3472898 w 4581419"/>
              <a:gd name="connsiteY33" fmla="*/ 670049 h 800678"/>
              <a:gd name="connsiteX34" fmla="*/ 3492899 w 4581419"/>
              <a:gd name="connsiteY34" fmla="*/ 640047 h 800678"/>
              <a:gd name="connsiteX35" fmla="*/ 3472898 w 4581419"/>
              <a:gd name="connsiteY35" fmla="*/ 580043 h 800678"/>
              <a:gd name="connsiteX36" fmla="*/ 3422897 w 4581419"/>
              <a:gd name="connsiteY36" fmla="*/ 540040 h 800678"/>
              <a:gd name="connsiteX37" fmla="*/ 3392896 w 4581419"/>
              <a:gd name="connsiteY37" fmla="*/ 530039 h 800678"/>
              <a:gd name="connsiteX38" fmla="*/ 3342895 w 4581419"/>
              <a:gd name="connsiteY38" fmla="*/ 500037 h 800678"/>
              <a:gd name="connsiteX39" fmla="*/ 3282893 w 4581419"/>
              <a:gd name="connsiteY39" fmla="*/ 480035 h 800678"/>
              <a:gd name="connsiteX40" fmla="*/ 3242892 w 4581419"/>
              <a:gd name="connsiteY40" fmla="*/ 460034 h 800678"/>
              <a:gd name="connsiteX41" fmla="*/ 3172890 w 4581419"/>
              <a:gd name="connsiteY41" fmla="*/ 440032 h 800678"/>
              <a:gd name="connsiteX42" fmla="*/ 2732878 w 4581419"/>
              <a:gd name="connsiteY42" fmla="*/ 460034 h 800678"/>
              <a:gd name="connsiteX43" fmla="*/ 2482871 w 4581419"/>
              <a:gd name="connsiteY43" fmla="*/ 500037 h 800678"/>
              <a:gd name="connsiteX44" fmla="*/ 2342868 w 4581419"/>
              <a:gd name="connsiteY44" fmla="*/ 550040 h 800678"/>
              <a:gd name="connsiteX45" fmla="*/ 2292866 w 4581419"/>
              <a:gd name="connsiteY45" fmla="*/ 560041 h 800678"/>
              <a:gd name="connsiteX46" fmla="*/ 2242865 w 4581419"/>
              <a:gd name="connsiteY46" fmla="*/ 580043 h 800678"/>
              <a:gd name="connsiteX47" fmla="*/ 2102861 w 4581419"/>
              <a:gd name="connsiteY47" fmla="*/ 610045 h 800678"/>
              <a:gd name="connsiteX48" fmla="*/ 1972857 w 4581419"/>
              <a:gd name="connsiteY48" fmla="*/ 620046 h 800678"/>
              <a:gd name="connsiteX49" fmla="*/ 1692850 w 4581419"/>
              <a:gd name="connsiteY49" fmla="*/ 660048 h 800678"/>
              <a:gd name="connsiteX50" fmla="*/ 1642848 w 4581419"/>
              <a:gd name="connsiteY50" fmla="*/ 670049 h 800678"/>
              <a:gd name="connsiteX51" fmla="*/ 1692850 w 4581419"/>
              <a:gd name="connsiteY51" fmla="*/ 730054 h 800678"/>
              <a:gd name="connsiteX52" fmla="*/ 1712850 w 4581419"/>
              <a:gd name="connsiteY52" fmla="*/ 760056 h 800678"/>
              <a:gd name="connsiteX53" fmla="*/ 1742851 w 4581419"/>
              <a:gd name="connsiteY53" fmla="*/ 780057 h 800678"/>
              <a:gd name="connsiteX54" fmla="*/ 1722851 w 4581419"/>
              <a:gd name="connsiteY54" fmla="*/ 800059 h 800678"/>
              <a:gd name="connsiteX55" fmla="*/ 1532845 w 4581419"/>
              <a:gd name="connsiteY55" fmla="*/ 780057 h 800678"/>
              <a:gd name="connsiteX56" fmla="*/ 1462843 w 4581419"/>
              <a:gd name="connsiteY56" fmla="*/ 760056 h 800678"/>
              <a:gd name="connsiteX57" fmla="*/ 1422842 w 4581419"/>
              <a:gd name="connsiteY57" fmla="*/ 740054 h 800678"/>
              <a:gd name="connsiteX58" fmla="*/ 1352840 w 4581419"/>
              <a:gd name="connsiteY58" fmla="*/ 640047 h 800678"/>
              <a:gd name="connsiteX59" fmla="*/ 1332840 w 4581419"/>
              <a:gd name="connsiteY59" fmla="*/ 610045 h 800678"/>
              <a:gd name="connsiteX60" fmla="*/ 1292839 w 4581419"/>
              <a:gd name="connsiteY60" fmla="*/ 520038 h 800678"/>
              <a:gd name="connsiteX61" fmla="*/ 1262838 w 4581419"/>
              <a:gd name="connsiteY61" fmla="*/ 490036 h 800678"/>
              <a:gd name="connsiteX62" fmla="*/ 1182836 w 4581419"/>
              <a:gd name="connsiteY62" fmla="*/ 430032 h 800678"/>
              <a:gd name="connsiteX63" fmla="*/ 1122834 w 4581419"/>
              <a:gd name="connsiteY63" fmla="*/ 410030 h 800678"/>
              <a:gd name="connsiteX64" fmla="*/ 962830 w 4581419"/>
              <a:gd name="connsiteY64" fmla="*/ 430032 h 800678"/>
              <a:gd name="connsiteX65" fmla="*/ 932829 w 4581419"/>
              <a:gd name="connsiteY65" fmla="*/ 440032 h 800678"/>
              <a:gd name="connsiteX66" fmla="*/ 912828 w 4581419"/>
              <a:gd name="connsiteY66" fmla="*/ 460034 h 800678"/>
              <a:gd name="connsiteX67" fmla="*/ 892828 w 4581419"/>
              <a:gd name="connsiteY67" fmla="*/ 530039 h 800678"/>
              <a:gd name="connsiteX68" fmla="*/ 902828 w 4581419"/>
              <a:gd name="connsiteY68" fmla="*/ 630046 h 800678"/>
              <a:gd name="connsiteX69" fmla="*/ 962830 w 4581419"/>
              <a:gd name="connsiteY69" fmla="*/ 670049 h 800678"/>
              <a:gd name="connsiteX70" fmla="*/ 992831 w 4581419"/>
              <a:gd name="connsiteY70" fmla="*/ 660048 h 800678"/>
              <a:gd name="connsiteX71" fmla="*/ 992831 w 4581419"/>
              <a:gd name="connsiteY71" fmla="*/ 570042 h 800678"/>
              <a:gd name="connsiteX72" fmla="*/ 942829 w 4581419"/>
              <a:gd name="connsiteY72" fmla="*/ 520038 h 800678"/>
              <a:gd name="connsiteX73" fmla="*/ 882828 w 4581419"/>
              <a:gd name="connsiteY73" fmla="*/ 500037 h 800678"/>
              <a:gd name="connsiteX74" fmla="*/ 812826 w 4581419"/>
              <a:gd name="connsiteY74" fmla="*/ 530039 h 800678"/>
              <a:gd name="connsiteX75" fmla="*/ 752824 w 4581419"/>
              <a:gd name="connsiteY75" fmla="*/ 570042 h 800678"/>
              <a:gd name="connsiteX76" fmla="*/ 712823 w 4581419"/>
              <a:gd name="connsiteY76" fmla="*/ 580043 h 800678"/>
              <a:gd name="connsiteX77" fmla="*/ 672822 w 4581419"/>
              <a:gd name="connsiteY77" fmla="*/ 610045 h 800678"/>
              <a:gd name="connsiteX78" fmla="*/ 582819 w 4581419"/>
              <a:gd name="connsiteY78" fmla="*/ 630046 h 800678"/>
              <a:gd name="connsiteX79" fmla="*/ 452816 w 4581419"/>
              <a:gd name="connsiteY79" fmla="*/ 610045 h 800678"/>
              <a:gd name="connsiteX80" fmla="*/ 392814 w 4581419"/>
              <a:gd name="connsiteY80" fmla="*/ 570042 h 800678"/>
              <a:gd name="connsiteX81" fmla="*/ 362813 w 4581419"/>
              <a:gd name="connsiteY81" fmla="*/ 550040 h 800678"/>
              <a:gd name="connsiteX82" fmla="*/ 32804 w 4581419"/>
              <a:gd name="connsiteY82" fmla="*/ 480035 h 800678"/>
              <a:gd name="connsiteX83" fmla="*/ 62805 w 4581419"/>
              <a:gd name="connsiteY83" fmla="*/ 470035 h 800678"/>
              <a:gd name="connsiteX84" fmla="*/ 82806 w 4581419"/>
              <a:gd name="connsiteY84" fmla="*/ 450033 h 800678"/>
              <a:gd name="connsiteX85" fmla="*/ 122807 w 4581419"/>
              <a:gd name="connsiteY85" fmla="*/ 440032 h 800678"/>
              <a:gd name="connsiteX86" fmla="*/ 152808 w 4581419"/>
              <a:gd name="connsiteY86" fmla="*/ 430032 h 800678"/>
              <a:gd name="connsiteX87" fmla="*/ 172808 w 4581419"/>
              <a:gd name="connsiteY87" fmla="*/ 410030 h 800678"/>
              <a:gd name="connsiteX88" fmla="*/ 82806 w 4581419"/>
              <a:gd name="connsiteY88" fmla="*/ 450033 h 800678"/>
              <a:gd name="connsiteX89" fmla="*/ 22804 w 4581419"/>
              <a:gd name="connsiteY89" fmla="*/ 480035 h 800678"/>
              <a:gd name="connsiteX90" fmla="*/ 32804 w 4581419"/>
              <a:gd name="connsiteY90" fmla="*/ 520038 h 800678"/>
              <a:gd name="connsiteX91" fmla="*/ 82806 w 4581419"/>
              <a:gd name="connsiteY91" fmla="*/ 560041 h 800678"/>
              <a:gd name="connsiteX92" fmla="*/ 132807 w 4581419"/>
              <a:gd name="connsiteY92" fmla="*/ 600044 h 800678"/>
              <a:gd name="connsiteX93" fmla="*/ 92806 w 4581419"/>
              <a:gd name="connsiteY93" fmla="*/ 550040 h 800678"/>
              <a:gd name="connsiteX94" fmla="*/ 62805 w 4581419"/>
              <a:gd name="connsiteY94" fmla="*/ 530039 h 800678"/>
              <a:gd name="connsiteX95" fmla="*/ 32804 w 4581419"/>
              <a:gd name="connsiteY95" fmla="*/ 490036 h 800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581419" h="800678">
                <a:moveTo>
                  <a:pt x="4552928" y="490036"/>
                </a:moveTo>
                <a:cubicBezTo>
                  <a:pt x="4493491" y="400879"/>
                  <a:pt x="4581419" y="537238"/>
                  <a:pt x="4512927" y="410030"/>
                </a:cubicBezTo>
                <a:cubicBezTo>
                  <a:pt x="4498018" y="382340"/>
                  <a:pt x="4479106" y="356991"/>
                  <a:pt x="4462926" y="330024"/>
                </a:cubicBezTo>
                <a:cubicBezTo>
                  <a:pt x="4396740" y="219710"/>
                  <a:pt x="4424488" y="262363"/>
                  <a:pt x="4382923" y="200015"/>
                </a:cubicBezTo>
                <a:cubicBezTo>
                  <a:pt x="4361471" y="135656"/>
                  <a:pt x="4389741" y="205561"/>
                  <a:pt x="4342922" y="140011"/>
                </a:cubicBezTo>
                <a:cubicBezTo>
                  <a:pt x="4334257" y="127880"/>
                  <a:pt x="4332235" y="111649"/>
                  <a:pt x="4322922" y="100008"/>
                </a:cubicBezTo>
                <a:cubicBezTo>
                  <a:pt x="4305253" y="77920"/>
                  <a:pt x="4282921" y="60005"/>
                  <a:pt x="4262920" y="40003"/>
                </a:cubicBezTo>
                <a:cubicBezTo>
                  <a:pt x="4225466" y="2547"/>
                  <a:pt x="4246336" y="14473"/>
                  <a:pt x="4202918" y="0"/>
                </a:cubicBezTo>
                <a:cubicBezTo>
                  <a:pt x="4200360" y="6395"/>
                  <a:pt x="4176053" y="64329"/>
                  <a:pt x="4172918" y="80006"/>
                </a:cubicBezTo>
                <a:cubicBezTo>
                  <a:pt x="4168295" y="103120"/>
                  <a:pt x="4167540" y="126897"/>
                  <a:pt x="4162917" y="150011"/>
                </a:cubicBezTo>
                <a:cubicBezTo>
                  <a:pt x="4160850" y="160348"/>
                  <a:pt x="4155813" y="169877"/>
                  <a:pt x="4152917" y="180013"/>
                </a:cubicBezTo>
                <a:cubicBezTo>
                  <a:pt x="4149141" y="193229"/>
                  <a:pt x="4145612" y="206538"/>
                  <a:pt x="4142917" y="220016"/>
                </a:cubicBezTo>
                <a:cubicBezTo>
                  <a:pt x="4138940" y="239900"/>
                  <a:pt x="4137315" y="260226"/>
                  <a:pt x="4132916" y="280021"/>
                </a:cubicBezTo>
                <a:cubicBezTo>
                  <a:pt x="4130629" y="290312"/>
                  <a:pt x="4125203" y="299732"/>
                  <a:pt x="4122916" y="310023"/>
                </a:cubicBezTo>
                <a:cubicBezTo>
                  <a:pt x="4106416" y="384278"/>
                  <a:pt x="4129555" y="353387"/>
                  <a:pt x="4092915" y="390029"/>
                </a:cubicBezTo>
                <a:cubicBezTo>
                  <a:pt x="4082343" y="416460"/>
                  <a:pt x="4070756" y="442592"/>
                  <a:pt x="4062915" y="470035"/>
                </a:cubicBezTo>
                <a:cubicBezTo>
                  <a:pt x="4059139" y="483251"/>
                  <a:pt x="4059061" y="497744"/>
                  <a:pt x="4052914" y="510038"/>
                </a:cubicBezTo>
                <a:cubicBezTo>
                  <a:pt x="4042164" y="531539"/>
                  <a:pt x="4025280" y="549429"/>
                  <a:pt x="4012913" y="570042"/>
                </a:cubicBezTo>
                <a:cubicBezTo>
                  <a:pt x="4002913" y="586710"/>
                  <a:pt x="3995220" y="605002"/>
                  <a:pt x="3982912" y="620046"/>
                </a:cubicBezTo>
                <a:cubicBezTo>
                  <a:pt x="3965001" y="641938"/>
                  <a:pt x="3922911" y="680050"/>
                  <a:pt x="3922911" y="680050"/>
                </a:cubicBezTo>
                <a:cubicBezTo>
                  <a:pt x="3845587" y="654275"/>
                  <a:pt x="3832249" y="658600"/>
                  <a:pt x="3772907" y="610045"/>
                </a:cubicBezTo>
                <a:cubicBezTo>
                  <a:pt x="3595209" y="464649"/>
                  <a:pt x="3837082" y="639496"/>
                  <a:pt x="3672904" y="530039"/>
                </a:cubicBezTo>
                <a:cubicBezTo>
                  <a:pt x="3659036" y="520793"/>
                  <a:pt x="3645707" y="510707"/>
                  <a:pt x="3632903" y="500037"/>
                </a:cubicBezTo>
                <a:cubicBezTo>
                  <a:pt x="3625660" y="494001"/>
                  <a:pt x="3621335" y="484252"/>
                  <a:pt x="3612902" y="480035"/>
                </a:cubicBezTo>
                <a:cubicBezTo>
                  <a:pt x="3600609" y="473888"/>
                  <a:pt x="3586235" y="473368"/>
                  <a:pt x="3572901" y="470035"/>
                </a:cubicBezTo>
                <a:cubicBezTo>
                  <a:pt x="3564989" y="471617"/>
                  <a:pt x="3494458" y="484898"/>
                  <a:pt x="3482899" y="490036"/>
                </a:cubicBezTo>
                <a:cubicBezTo>
                  <a:pt x="3440438" y="508908"/>
                  <a:pt x="3438034" y="519961"/>
                  <a:pt x="3402897" y="540040"/>
                </a:cubicBezTo>
                <a:cubicBezTo>
                  <a:pt x="3389953" y="547437"/>
                  <a:pt x="3376229" y="553374"/>
                  <a:pt x="3362895" y="560041"/>
                </a:cubicBezTo>
                <a:cubicBezTo>
                  <a:pt x="3352895" y="570042"/>
                  <a:pt x="3343759" y="580989"/>
                  <a:pt x="3332895" y="590043"/>
                </a:cubicBezTo>
                <a:cubicBezTo>
                  <a:pt x="3323662" y="597738"/>
                  <a:pt x="3305044" y="598220"/>
                  <a:pt x="3302894" y="610045"/>
                </a:cubicBezTo>
                <a:cubicBezTo>
                  <a:pt x="3300057" y="625647"/>
                  <a:pt x="3301790" y="709316"/>
                  <a:pt x="3332895" y="730054"/>
                </a:cubicBezTo>
                <a:cubicBezTo>
                  <a:pt x="3344331" y="737678"/>
                  <a:pt x="3359562" y="736721"/>
                  <a:pt x="3372896" y="740054"/>
                </a:cubicBezTo>
                <a:cubicBezTo>
                  <a:pt x="3391233" y="733941"/>
                  <a:pt x="3445609" y="721663"/>
                  <a:pt x="3462898" y="700051"/>
                </a:cubicBezTo>
                <a:cubicBezTo>
                  <a:pt x="3469483" y="691819"/>
                  <a:pt x="3468184" y="679478"/>
                  <a:pt x="3472898" y="670049"/>
                </a:cubicBezTo>
                <a:cubicBezTo>
                  <a:pt x="3478273" y="659299"/>
                  <a:pt x="3486232" y="650048"/>
                  <a:pt x="3492899" y="640047"/>
                </a:cubicBezTo>
                <a:cubicBezTo>
                  <a:pt x="3486232" y="620046"/>
                  <a:pt x="3482326" y="598901"/>
                  <a:pt x="3472898" y="580043"/>
                </a:cubicBezTo>
                <a:cubicBezTo>
                  <a:pt x="3466696" y="567638"/>
                  <a:pt x="3432321" y="544752"/>
                  <a:pt x="3422897" y="540040"/>
                </a:cubicBezTo>
                <a:cubicBezTo>
                  <a:pt x="3413469" y="535326"/>
                  <a:pt x="3402324" y="534753"/>
                  <a:pt x="3392896" y="530039"/>
                </a:cubicBezTo>
                <a:cubicBezTo>
                  <a:pt x="3375511" y="521346"/>
                  <a:pt x="3360590" y="508080"/>
                  <a:pt x="3342895" y="500037"/>
                </a:cubicBezTo>
                <a:cubicBezTo>
                  <a:pt x="3323702" y="491313"/>
                  <a:pt x="3301750" y="489464"/>
                  <a:pt x="3282893" y="480035"/>
                </a:cubicBezTo>
                <a:cubicBezTo>
                  <a:pt x="3269559" y="473368"/>
                  <a:pt x="3256594" y="465907"/>
                  <a:pt x="3242892" y="460034"/>
                </a:cubicBezTo>
                <a:cubicBezTo>
                  <a:pt x="3222806" y="451425"/>
                  <a:pt x="3193190" y="445107"/>
                  <a:pt x="3172890" y="440032"/>
                </a:cubicBezTo>
                <a:cubicBezTo>
                  <a:pt x="3026219" y="446699"/>
                  <a:pt x="2879148" y="447314"/>
                  <a:pt x="2732878" y="460034"/>
                </a:cubicBezTo>
                <a:cubicBezTo>
                  <a:pt x="2648800" y="467346"/>
                  <a:pt x="2482871" y="500037"/>
                  <a:pt x="2482871" y="500037"/>
                </a:cubicBezTo>
                <a:cubicBezTo>
                  <a:pt x="2452791" y="511318"/>
                  <a:pt x="2378323" y="540370"/>
                  <a:pt x="2342868" y="550040"/>
                </a:cubicBezTo>
                <a:cubicBezTo>
                  <a:pt x="2326470" y="554512"/>
                  <a:pt x="2309533" y="556707"/>
                  <a:pt x="2292866" y="560041"/>
                </a:cubicBezTo>
                <a:cubicBezTo>
                  <a:pt x="2276199" y="566708"/>
                  <a:pt x="2259895" y="574366"/>
                  <a:pt x="2242865" y="580043"/>
                </a:cubicBezTo>
                <a:cubicBezTo>
                  <a:pt x="2215631" y="589121"/>
                  <a:pt x="2103190" y="610020"/>
                  <a:pt x="2102861" y="610045"/>
                </a:cubicBezTo>
                <a:cubicBezTo>
                  <a:pt x="2059526" y="613379"/>
                  <a:pt x="2016089" y="615574"/>
                  <a:pt x="1972857" y="620046"/>
                </a:cubicBezTo>
                <a:cubicBezTo>
                  <a:pt x="1862504" y="631462"/>
                  <a:pt x="1798051" y="641482"/>
                  <a:pt x="1692850" y="660048"/>
                </a:cubicBezTo>
                <a:cubicBezTo>
                  <a:pt x="1676111" y="663002"/>
                  <a:pt x="1659515" y="666715"/>
                  <a:pt x="1642848" y="670049"/>
                </a:cubicBezTo>
                <a:cubicBezTo>
                  <a:pt x="1671272" y="698474"/>
                  <a:pt x="1663136" y="688452"/>
                  <a:pt x="1692850" y="730054"/>
                </a:cubicBezTo>
                <a:cubicBezTo>
                  <a:pt x="1699836" y="739834"/>
                  <a:pt x="1704351" y="751557"/>
                  <a:pt x="1712850" y="760056"/>
                </a:cubicBezTo>
                <a:cubicBezTo>
                  <a:pt x="1721349" y="768555"/>
                  <a:pt x="1732851" y="773390"/>
                  <a:pt x="1742851" y="780057"/>
                </a:cubicBezTo>
                <a:cubicBezTo>
                  <a:pt x="1736184" y="786724"/>
                  <a:pt x="1732247" y="799276"/>
                  <a:pt x="1722851" y="800059"/>
                </a:cubicBezTo>
                <a:cubicBezTo>
                  <a:pt x="1715420" y="800678"/>
                  <a:pt x="1545668" y="781482"/>
                  <a:pt x="1532845" y="780057"/>
                </a:cubicBezTo>
                <a:cubicBezTo>
                  <a:pt x="1512542" y="774981"/>
                  <a:pt x="1482931" y="768666"/>
                  <a:pt x="1462843" y="760056"/>
                </a:cubicBezTo>
                <a:cubicBezTo>
                  <a:pt x="1449141" y="754183"/>
                  <a:pt x="1436176" y="746721"/>
                  <a:pt x="1422842" y="740054"/>
                </a:cubicBezTo>
                <a:cubicBezTo>
                  <a:pt x="1378425" y="680827"/>
                  <a:pt x="1402080" y="713909"/>
                  <a:pt x="1352840" y="640047"/>
                </a:cubicBezTo>
                <a:cubicBezTo>
                  <a:pt x="1346173" y="630046"/>
                  <a:pt x="1336641" y="621447"/>
                  <a:pt x="1332840" y="610045"/>
                </a:cubicBezTo>
                <a:cubicBezTo>
                  <a:pt x="1318306" y="566441"/>
                  <a:pt x="1319250" y="551733"/>
                  <a:pt x="1292839" y="520038"/>
                </a:cubicBezTo>
                <a:cubicBezTo>
                  <a:pt x="1283785" y="509173"/>
                  <a:pt x="1273784" y="498992"/>
                  <a:pt x="1262838" y="490036"/>
                </a:cubicBezTo>
                <a:cubicBezTo>
                  <a:pt x="1237039" y="468927"/>
                  <a:pt x="1214460" y="440574"/>
                  <a:pt x="1182836" y="430032"/>
                </a:cubicBezTo>
                <a:lnTo>
                  <a:pt x="1122834" y="410030"/>
                </a:lnTo>
                <a:cubicBezTo>
                  <a:pt x="1069499" y="416697"/>
                  <a:pt x="1015922" y="421649"/>
                  <a:pt x="962830" y="430032"/>
                </a:cubicBezTo>
                <a:cubicBezTo>
                  <a:pt x="952418" y="431676"/>
                  <a:pt x="941868" y="434608"/>
                  <a:pt x="932829" y="440032"/>
                </a:cubicBezTo>
                <a:cubicBezTo>
                  <a:pt x="924744" y="444883"/>
                  <a:pt x="919495" y="453367"/>
                  <a:pt x="912828" y="460034"/>
                </a:cubicBezTo>
                <a:cubicBezTo>
                  <a:pt x="908112" y="474183"/>
                  <a:pt x="892828" y="517481"/>
                  <a:pt x="892828" y="530039"/>
                </a:cubicBezTo>
                <a:cubicBezTo>
                  <a:pt x="892828" y="563541"/>
                  <a:pt x="894703" y="597544"/>
                  <a:pt x="902828" y="630046"/>
                </a:cubicBezTo>
                <a:cubicBezTo>
                  <a:pt x="907191" y="647500"/>
                  <a:pt x="955786" y="666527"/>
                  <a:pt x="962830" y="670049"/>
                </a:cubicBezTo>
                <a:cubicBezTo>
                  <a:pt x="972830" y="666715"/>
                  <a:pt x="985377" y="667502"/>
                  <a:pt x="992831" y="660048"/>
                </a:cubicBezTo>
                <a:cubicBezTo>
                  <a:pt x="1011858" y="641020"/>
                  <a:pt x="999534" y="582332"/>
                  <a:pt x="992831" y="570042"/>
                </a:cubicBezTo>
                <a:cubicBezTo>
                  <a:pt x="981544" y="549348"/>
                  <a:pt x="965191" y="527492"/>
                  <a:pt x="942829" y="520038"/>
                </a:cubicBezTo>
                <a:lnTo>
                  <a:pt x="882828" y="500037"/>
                </a:lnTo>
                <a:cubicBezTo>
                  <a:pt x="851793" y="510383"/>
                  <a:pt x="843718" y="511503"/>
                  <a:pt x="812826" y="530039"/>
                </a:cubicBezTo>
                <a:cubicBezTo>
                  <a:pt x="792214" y="542407"/>
                  <a:pt x="776144" y="564211"/>
                  <a:pt x="752824" y="570042"/>
                </a:cubicBezTo>
                <a:lnTo>
                  <a:pt x="712823" y="580043"/>
                </a:lnTo>
                <a:cubicBezTo>
                  <a:pt x="699489" y="590044"/>
                  <a:pt x="687730" y="602591"/>
                  <a:pt x="672822" y="610045"/>
                </a:cubicBezTo>
                <a:cubicBezTo>
                  <a:pt x="663403" y="614755"/>
                  <a:pt x="588084" y="628993"/>
                  <a:pt x="582819" y="630046"/>
                </a:cubicBezTo>
                <a:cubicBezTo>
                  <a:pt x="568100" y="628574"/>
                  <a:pt x="484462" y="627627"/>
                  <a:pt x="452816" y="610045"/>
                </a:cubicBezTo>
                <a:cubicBezTo>
                  <a:pt x="431803" y="598371"/>
                  <a:pt x="412815" y="583376"/>
                  <a:pt x="392814" y="570042"/>
                </a:cubicBezTo>
                <a:lnTo>
                  <a:pt x="362813" y="550040"/>
                </a:lnTo>
                <a:cubicBezTo>
                  <a:pt x="269159" y="409553"/>
                  <a:pt x="346836" y="490864"/>
                  <a:pt x="32804" y="480035"/>
                </a:cubicBezTo>
                <a:cubicBezTo>
                  <a:pt x="42804" y="476702"/>
                  <a:pt x="53766" y="475459"/>
                  <a:pt x="62805" y="470035"/>
                </a:cubicBezTo>
                <a:cubicBezTo>
                  <a:pt x="70890" y="465184"/>
                  <a:pt x="74373" y="454250"/>
                  <a:pt x="82806" y="450033"/>
                </a:cubicBezTo>
                <a:cubicBezTo>
                  <a:pt x="95099" y="443886"/>
                  <a:pt x="109592" y="443808"/>
                  <a:pt x="122807" y="440032"/>
                </a:cubicBezTo>
                <a:cubicBezTo>
                  <a:pt x="132943" y="437136"/>
                  <a:pt x="142808" y="433365"/>
                  <a:pt x="152808" y="430032"/>
                </a:cubicBezTo>
                <a:cubicBezTo>
                  <a:pt x="159475" y="423365"/>
                  <a:pt x="182237" y="410030"/>
                  <a:pt x="172808" y="410030"/>
                </a:cubicBezTo>
                <a:cubicBezTo>
                  <a:pt x="121213" y="410030"/>
                  <a:pt x="119056" y="431907"/>
                  <a:pt x="82806" y="450033"/>
                </a:cubicBezTo>
                <a:cubicBezTo>
                  <a:pt x="0" y="491437"/>
                  <a:pt x="108783" y="422715"/>
                  <a:pt x="22804" y="480035"/>
                </a:cubicBezTo>
                <a:cubicBezTo>
                  <a:pt x="26137" y="493369"/>
                  <a:pt x="26657" y="507744"/>
                  <a:pt x="32804" y="520038"/>
                </a:cubicBezTo>
                <a:cubicBezTo>
                  <a:pt x="40853" y="536138"/>
                  <a:pt x="71028" y="550618"/>
                  <a:pt x="82806" y="560041"/>
                </a:cubicBezTo>
                <a:cubicBezTo>
                  <a:pt x="154053" y="617042"/>
                  <a:pt x="40467" y="538483"/>
                  <a:pt x="132807" y="600044"/>
                </a:cubicBezTo>
                <a:cubicBezTo>
                  <a:pt x="117957" y="577767"/>
                  <a:pt x="113163" y="566326"/>
                  <a:pt x="92806" y="550040"/>
                </a:cubicBezTo>
                <a:cubicBezTo>
                  <a:pt x="83421" y="542532"/>
                  <a:pt x="72805" y="536706"/>
                  <a:pt x="62805" y="530039"/>
                </a:cubicBezTo>
                <a:cubicBezTo>
                  <a:pt x="50448" y="492965"/>
                  <a:pt x="62234" y="504752"/>
                  <a:pt x="32804" y="490036"/>
                </a:cubicBezTo>
              </a:path>
            </a:pathLst>
          </a:custGeom>
          <a:noFill/>
          <a:ln w="38100">
            <a:solidFill>
              <a:schemeClr val="accent4"/>
            </a:solidFill>
          </a:ln>
          <a:effectLst>
            <a:innerShdw blurRad="63500" dist="50800" dir="12900000">
              <a:srgbClr val="000000">
                <a:alpha val="50000"/>
              </a:srgbClr>
            </a:innerShdw>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decel="5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1+#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360"/>
                                          </p:val>
                                        </p:tav>
                                        <p:tav tm="100000">
                                          <p:val>
                                            <p:fltVal val="0"/>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hlinkClick r:id="rId2"/>
          </p:cNvPr>
          <p:cNvPicPr>
            <a:picLocks noChangeAspect="1"/>
          </p:cNvPicPr>
          <p:nvPr/>
        </p:nvPicPr>
        <p:blipFill>
          <a:blip r:embed="rId3"/>
          <a:stretch>
            <a:fillRect/>
          </a:stretch>
        </p:blipFill>
        <p:spPr>
          <a:xfrm>
            <a:off x="3996265" y="4233331"/>
            <a:ext cx="2624669" cy="2624669"/>
          </a:xfrm>
          <a:prstGeom prst="rect">
            <a:avLst/>
          </a:prstGeom>
        </p:spPr>
      </p:pic>
      <p:sp>
        <p:nvSpPr>
          <p:cNvPr id="2" name="Title 1"/>
          <p:cNvSpPr>
            <a:spLocks noGrp="1"/>
          </p:cNvSpPr>
          <p:nvPr>
            <p:ph type="title"/>
          </p:nvPr>
        </p:nvSpPr>
        <p:spPr>
          <a:xfrm>
            <a:off x="457200" y="0"/>
            <a:ext cx="8229600" cy="1143000"/>
          </a:xfrm>
        </p:spPr>
        <p:txBody>
          <a:bodyPr>
            <a:noAutofit/>
          </a:bodyPr>
          <a:lstStyle/>
          <a:p>
            <a:r>
              <a:rPr lang="en-US" sz="4900" dirty="0" smtClean="0">
                <a:solidFill>
                  <a:schemeClr val="accent4">
                    <a:lumMod val="75000"/>
                  </a:schemeClr>
                </a:solidFill>
              </a:rPr>
              <a:t>The Difference: In Visual Form.</a:t>
            </a:r>
            <a:endParaRPr lang="en-US" sz="4900" dirty="0">
              <a:solidFill>
                <a:schemeClr val="accent4">
                  <a:lumMod val="75000"/>
                </a:schemeClr>
              </a:solidFill>
            </a:endParaRPr>
          </a:p>
        </p:txBody>
      </p:sp>
      <p:sp>
        <p:nvSpPr>
          <p:cNvPr id="3" name="Content Placeholder 2"/>
          <p:cNvSpPr>
            <a:spLocks noGrp="1"/>
          </p:cNvSpPr>
          <p:nvPr>
            <p:ph idx="1"/>
          </p:nvPr>
        </p:nvSpPr>
        <p:spPr>
          <a:xfrm>
            <a:off x="204375" y="1143000"/>
            <a:ext cx="8715175" cy="5503332"/>
          </a:xfrm>
        </p:spPr>
        <p:txBody>
          <a:bodyPr>
            <a:normAutofit/>
          </a:bodyPr>
          <a:lstStyle/>
          <a:p>
            <a:r>
              <a:rPr lang="en-US" b="1" dirty="0" smtClean="0"/>
              <a:t>Direct Characterization </a:t>
            </a:r>
            <a:r>
              <a:rPr lang="en-US" dirty="0" smtClean="0"/>
              <a:t>–author tells the character’s actual physical and mental traits, characteristics, abilities. </a:t>
            </a:r>
            <a:r>
              <a:rPr lang="en-US" dirty="0" smtClean="0">
                <a:solidFill>
                  <a:srgbClr val="604A7B"/>
                </a:solidFill>
              </a:rPr>
              <a:t>Think “</a:t>
            </a:r>
            <a:r>
              <a:rPr lang="en-US" dirty="0" smtClean="0">
                <a:solidFill>
                  <a:srgbClr val="604A7B"/>
                </a:solidFill>
                <a:latin typeface="Bernard MT Condensed"/>
                <a:cs typeface="Bernard MT Condensed"/>
              </a:rPr>
              <a:t>telling</a:t>
            </a:r>
            <a:r>
              <a:rPr lang="en-US" dirty="0" smtClean="0">
                <a:solidFill>
                  <a:srgbClr val="604A7B"/>
                </a:solidFill>
              </a:rPr>
              <a:t>.”</a:t>
            </a:r>
          </a:p>
          <a:p>
            <a:r>
              <a:rPr lang="en-US" b="1" dirty="0" smtClean="0"/>
              <a:t>Indirect Characterization </a:t>
            </a:r>
            <a:r>
              <a:rPr lang="en-US" dirty="0" smtClean="0"/>
              <a:t>–author shows how character speaks, thinks, acts, or how other characters react to </a:t>
            </a:r>
            <a:r>
              <a:rPr lang="en-US" i="1" dirty="0" smtClean="0"/>
              <a:t>him. </a:t>
            </a:r>
            <a:r>
              <a:rPr lang="en-US" dirty="0" smtClean="0">
                <a:solidFill>
                  <a:srgbClr val="604A7B"/>
                </a:solidFill>
              </a:rPr>
              <a:t>Think “</a:t>
            </a:r>
            <a:r>
              <a:rPr lang="en-US" dirty="0" smtClean="0">
                <a:solidFill>
                  <a:srgbClr val="604A7B"/>
                </a:solidFill>
                <a:latin typeface="Bernard MT Condensed"/>
                <a:cs typeface="Bernard MT Condensed"/>
              </a:rPr>
              <a:t>showing</a:t>
            </a:r>
            <a:r>
              <a:rPr lang="en-US" dirty="0" smtClean="0">
                <a:solidFill>
                  <a:srgbClr val="604A7B"/>
                </a:solidFill>
              </a:rPr>
              <a:t>.”</a:t>
            </a:r>
            <a:endParaRPr lang="en-US" b="1" dirty="0">
              <a:solidFill>
                <a:srgbClr val="604A7B"/>
              </a:solidFill>
            </a:endParaRPr>
          </a:p>
        </p:txBody>
      </p:sp>
      <p:pic>
        <p:nvPicPr>
          <p:cNvPr id="10" name="Picture 9">
            <a:hlinkClick r:id="rId2"/>
          </p:cNvPr>
          <p:cNvPicPr>
            <a:picLocks noChangeAspect="1"/>
          </p:cNvPicPr>
          <p:nvPr/>
        </p:nvPicPr>
        <p:blipFill>
          <a:blip r:embed="rId4"/>
          <a:stretch>
            <a:fillRect/>
          </a:stretch>
        </p:blipFill>
        <p:spPr>
          <a:xfrm rot="21063691">
            <a:off x="2476504" y="4580466"/>
            <a:ext cx="2034822" cy="174413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Left)">
                                      <p:cBhvr>
                                        <p:cTn id="7" dur="1000"/>
                                        <p:tgtEl>
                                          <p:spTgt spid="7"/>
                                        </p:tgtEl>
                                      </p:cBhvr>
                                    </p:animEffect>
                                  </p:childTnLst>
                                </p:cTn>
                              </p:par>
                            </p:childTnLst>
                          </p:cTn>
                        </p:par>
                        <p:par>
                          <p:cTn id="8" fill="hold">
                            <p:stCondLst>
                              <p:cond delay="1000"/>
                            </p:stCondLst>
                            <p:childTnLst>
                              <p:par>
                                <p:cTn id="9" presetID="30"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800" decel="100000"/>
                                        <p:tgtEl>
                                          <p:spTgt spid="10"/>
                                        </p:tgtEl>
                                      </p:cBhvr>
                                    </p:animEffect>
                                    <p:anim calcmode="lin" valueType="num">
                                      <p:cBhvr>
                                        <p:cTn id="12" dur="800" decel="100000" fill="hold"/>
                                        <p:tgtEl>
                                          <p:spTgt spid="10"/>
                                        </p:tgtEl>
                                        <p:attrNameLst>
                                          <p:attrName>style.rotation</p:attrName>
                                        </p:attrNameLst>
                                      </p:cBhvr>
                                      <p:tavLst>
                                        <p:tav tm="0">
                                          <p:val>
                                            <p:fltVal val="-90"/>
                                          </p:val>
                                        </p:tav>
                                        <p:tav tm="100000">
                                          <p:val>
                                            <p:fltVal val="0"/>
                                          </p:val>
                                        </p:tav>
                                      </p:tavLst>
                                    </p:anim>
                                    <p:anim calcmode="lin" valueType="num">
                                      <p:cBhvr>
                                        <p:cTn id="13" dur="800" decel="100000" fill="hold"/>
                                        <p:tgtEl>
                                          <p:spTgt spid="10"/>
                                        </p:tgtEl>
                                        <p:attrNameLst>
                                          <p:attrName>ppt_x</p:attrName>
                                        </p:attrNameLst>
                                      </p:cBhvr>
                                      <p:tavLst>
                                        <p:tav tm="0">
                                          <p:val>
                                            <p:strVal val="#ppt_x+0.4"/>
                                          </p:val>
                                        </p:tav>
                                        <p:tav tm="100000">
                                          <p:val>
                                            <p:strVal val="#ppt_x-0.05"/>
                                          </p:val>
                                        </p:tav>
                                      </p:tavLst>
                                    </p:anim>
                                    <p:anim calcmode="lin" valueType="num">
                                      <p:cBhvr>
                                        <p:cTn id="14" dur="800" decel="100000" fill="hold"/>
                                        <p:tgtEl>
                                          <p:spTgt spid="10"/>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3999" cy="1143000"/>
          </a:xfrm>
        </p:spPr>
        <p:txBody>
          <a:bodyPr>
            <a:normAutofit/>
          </a:bodyPr>
          <a:lstStyle/>
          <a:p>
            <a:r>
              <a:rPr lang="en-US" b="1" dirty="0" smtClean="0">
                <a:solidFill>
                  <a:schemeClr val="accent4"/>
                </a:solidFill>
              </a:rPr>
              <a:t>S.T.E.A.L. Method</a:t>
            </a:r>
            <a:endParaRPr lang="en-US" dirty="0">
              <a:solidFill>
                <a:schemeClr val="accent4"/>
              </a:solidFill>
            </a:endParaRPr>
          </a:p>
        </p:txBody>
      </p:sp>
      <p:sp>
        <p:nvSpPr>
          <p:cNvPr id="3" name="Content Placeholder 2"/>
          <p:cNvSpPr>
            <a:spLocks noGrp="1"/>
          </p:cNvSpPr>
          <p:nvPr>
            <p:ph idx="1"/>
          </p:nvPr>
        </p:nvSpPr>
        <p:spPr>
          <a:xfrm>
            <a:off x="135466" y="1143001"/>
            <a:ext cx="6366933" cy="5715000"/>
          </a:xfrm>
        </p:spPr>
        <p:txBody>
          <a:bodyPr>
            <a:normAutofit fontScale="92500"/>
          </a:bodyPr>
          <a:lstStyle/>
          <a:p>
            <a:r>
              <a:rPr lang="en-US" sz="6600" dirty="0" smtClean="0">
                <a:latin typeface="Bernard MT Condensed"/>
                <a:cs typeface="Bernard MT Condensed"/>
              </a:rPr>
              <a:t>S – </a:t>
            </a:r>
            <a:r>
              <a:rPr lang="en-US" sz="3000" dirty="0" smtClean="0">
                <a:latin typeface="Bernard MT Condensed"/>
                <a:cs typeface="Bernard MT Condensed"/>
              </a:rPr>
              <a:t>what character says</a:t>
            </a:r>
            <a:endParaRPr lang="en-US" sz="6600" dirty="0" smtClean="0">
              <a:latin typeface="Bernard MT Condensed"/>
              <a:cs typeface="Bernard MT Condensed"/>
            </a:endParaRPr>
          </a:p>
          <a:p>
            <a:r>
              <a:rPr lang="en-US" sz="6600" dirty="0" smtClean="0">
                <a:latin typeface="Bernard MT Condensed"/>
                <a:cs typeface="Bernard MT Condensed"/>
              </a:rPr>
              <a:t>T – </a:t>
            </a:r>
            <a:r>
              <a:rPr lang="en-US" sz="3027" dirty="0" smtClean="0">
                <a:latin typeface="Bernard MT Condensed"/>
                <a:cs typeface="Bernard MT Condensed"/>
              </a:rPr>
              <a:t>what character thinks</a:t>
            </a:r>
          </a:p>
          <a:p>
            <a:r>
              <a:rPr lang="en-US" sz="6600" dirty="0" smtClean="0">
                <a:latin typeface="Bernard MT Condensed"/>
                <a:cs typeface="Bernard MT Condensed"/>
              </a:rPr>
              <a:t>E – </a:t>
            </a:r>
            <a:r>
              <a:rPr lang="en-US" sz="2919" dirty="0" smtClean="0">
                <a:latin typeface="Bernard MT Condensed"/>
                <a:cs typeface="Bernard MT Condensed"/>
              </a:rPr>
              <a:t>what effect character has on others </a:t>
            </a:r>
          </a:p>
          <a:p>
            <a:r>
              <a:rPr lang="en-US" sz="6600" dirty="0" smtClean="0">
                <a:latin typeface="Bernard MT Condensed"/>
                <a:cs typeface="Bernard MT Condensed"/>
              </a:rPr>
              <a:t>A – </a:t>
            </a:r>
            <a:r>
              <a:rPr lang="en-US" sz="3000" dirty="0" smtClean="0">
                <a:latin typeface="Bernard MT Condensed"/>
                <a:cs typeface="Bernard MT Condensed"/>
              </a:rPr>
              <a:t>how the character acts</a:t>
            </a:r>
            <a:endParaRPr lang="en-US" sz="6600" dirty="0" smtClean="0">
              <a:latin typeface="Bernard MT Condensed"/>
              <a:cs typeface="Bernard MT Condensed"/>
            </a:endParaRPr>
          </a:p>
          <a:p>
            <a:r>
              <a:rPr lang="en-US" sz="6600" dirty="0" smtClean="0">
                <a:latin typeface="Bernard MT Condensed"/>
                <a:cs typeface="Bernard MT Condensed"/>
              </a:rPr>
              <a:t>L – </a:t>
            </a:r>
            <a:r>
              <a:rPr lang="en-US" sz="3027" dirty="0" smtClean="0">
                <a:latin typeface="Bernard MT Condensed"/>
                <a:cs typeface="Bernard MT Condensed"/>
              </a:rPr>
              <a:t>what character looks like</a:t>
            </a:r>
            <a:endParaRPr lang="en-US" sz="3027" dirty="0">
              <a:latin typeface="Bernard MT Condensed"/>
              <a:cs typeface="Bernard MT Condensed"/>
            </a:endParaRPr>
          </a:p>
        </p:txBody>
      </p:sp>
      <p:sp>
        <p:nvSpPr>
          <p:cNvPr id="4" name="TextBox 3"/>
          <p:cNvSpPr txBox="1"/>
          <p:nvPr/>
        </p:nvSpPr>
        <p:spPr>
          <a:xfrm rot="21235940">
            <a:off x="6228892" y="2015594"/>
            <a:ext cx="2859677" cy="1200328"/>
          </a:xfrm>
          <a:prstGeom prst="rect">
            <a:avLst/>
          </a:prstGeom>
          <a:noFill/>
        </p:spPr>
        <p:txBody>
          <a:bodyPr wrap="none" rtlCol="0">
            <a:spAutoFit/>
          </a:bodyPr>
          <a:lstStyle/>
          <a:p>
            <a:pPr algn="ctr"/>
            <a:r>
              <a:rPr lang="en-US" sz="2400" b="1" dirty="0" smtClean="0">
                <a:solidFill>
                  <a:srgbClr val="8064A2"/>
                </a:solidFill>
              </a:rPr>
              <a:t>This is </a:t>
            </a:r>
            <a:r>
              <a:rPr lang="en-US" sz="2400" i="1" u="sng" dirty="0" smtClean="0"/>
              <a:t>strictly</a:t>
            </a:r>
            <a:r>
              <a:rPr lang="en-US" sz="2400" b="1" dirty="0" smtClean="0">
                <a:solidFill>
                  <a:srgbClr val="8064A2"/>
                </a:solidFill>
              </a:rPr>
              <a:t> for </a:t>
            </a:r>
            <a:br>
              <a:rPr lang="en-US" sz="2400" b="1" dirty="0" smtClean="0">
                <a:solidFill>
                  <a:srgbClr val="8064A2"/>
                </a:solidFill>
              </a:rPr>
            </a:br>
            <a:r>
              <a:rPr lang="en-US" sz="2400" b="1" dirty="0" smtClean="0">
                <a:solidFill>
                  <a:srgbClr val="8064A2"/>
                </a:solidFill>
              </a:rPr>
              <a:t>INDIRECT</a:t>
            </a:r>
          </a:p>
          <a:p>
            <a:pPr algn="ctr"/>
            <a:r>
              <a:rPr lang="en-US" sz="2400" b="1" dirty="0" smtClean="0">
                <a:solidFill>
                  <a:srgbClr val="8064A2"/>
                </a:solidFill>
              </a:rPr>
              <a:t>CHARACTERIZATION!</a:t>
            </a:r>
            <a:endParaRPr lang="en-US" sz="2400" b="1" dirty="0">
              <a:solidFill>
                <a:srgbClr val="8064A2"/>
              </a:solidFill>
            </a:endParaRPr>
          </a:p>
        </p:txBody>
      </p:sp>
      <p:sp>
        <p:nvSpPr>
          <p:cNvPr id="5" name="TextBox 4"/>
          <p:cNvSpPr txBox="1"/>
          <p:nvPr/>
        </p:nvSpPr>
        <p:spPr>
          <a:xfrm rot="620522">
            <a:off x="4943709" y="5115207"/>
            <a:ext cx="2459510" cy="830997"/>
          </a:xfrm>
          <a:prstGeom prst="rect">
            <a:avLst/>
          </a:prstGeom>
          <a:noFill/>
        </p:spPr>
        <p:txBody>
          <a:bodyPr wrap="square" rtlCol="0">
            <a:spAutoFit/>
          </a:bodyPr>
          <a:lstStyle/>
          <a:p>
            <a:pPr algn="ctr"/>
            <a:r>
              <a:rPr lang="en-US" sz="1600" b="1" dirty="0" smtClean="0">
                <a:solidFill>
                  <a:srgbClr val="8064A2"/>
                </a:solidFill>
              </a:rPr>
              <a:t>This is </a:t>
            </a:r>
            <a:r>
              <a:rPr lang="en-US" sz="1600" i="1" u="sng" dirty="0" smtClean="0"/>
              <a:t>strictly</a:t>
            </a:r>
            <a:r>
              <a:rPr lang="en-US" sz="1600" b="1" u="sng" dirty="0" smtClean="0">
                <a:solidFill>
                  <a:srgbClr val="8064A2"/>
                </a:solidFill>
              </a:rPr>
              <a:t> f</a:t>
            </a:r>
            <a:r>
              <a:rPr lang="en-US" sz="1600" b="1" dirty="0" smtClean="0">
                <a:solidFill>
                  <a:srgbClr val="8064A2"/>
                </a:solidFill>
              </a:rPr>
              <a:t>or </a:t>
            </a:r>
            <a:br>
              <a:rPr lang="en-US" sz="1600" b="1" dirty="0" smtClean="0">
                <a:solidFill>
                  <a:srgbClr val="8064A2"/>
                </a:solidFill>
              </a:rPr>
            </a:br>
            <a:r>
              <a:rPr lang="en-US" sz="1600" b="1" dirty="0" smtClean="0">
                <a:solidFill>
                  <a:srgbClr val="8064A2"/>
                </a:solidFill>
              </a:rPr>
              <a:t>INDIRECT</a:t>
            </a:r>
          </a:p>
          <a:p>
            <a:pPr algn="ctr"/>
            <a:r>
              <a:rPr lang="en-US" sz="1600" b="1" dirty="0" smtClean="0">
                <a:solidFill>
                  <a:srgbClr val="8064A2"/>
                </a:solidFill>
              </a:rPr>
              <a:t>CHARACTERIZATION!</a:t>
            </a:r>
            <a:endParaRPr lang="en-US" sz="1600" b="1" dirty="0">
              <a:solidFill>
                <a:srgbClr val="8064A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par>
                          <p:cTn id="10" fill="hold">
                            <p:stCondLst>
                              <p:cond delay="1000"/>
                            </p:stCondLst>
                            <p:childTnLst>
                              <p:par>
                                <p:cTn id="11" presetID="50" presetClass="entr" presetSubtype="0" decel="100000" fill="hold" grpId="0" nodeType="afterEffect">
                                  <p:stCondLst>
                                    <p:cond delay="100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strVal val="#ppt_w+.3"/>
                                          </p:val>
                                        </p:tav>
                                        <p:tav tm="100000">
                                          <p:val>
                                            <p:strVal val="#ppt_w"/>
                                          </p:val>
                                        </p:tav>
                                      </p:tavLst>
                                    </p:anim>
                                    <p:anim calcmode="lin" valueType="num">
                                      <p:cBhvr>
                                        <p:cTn id="14" dur="1000" fill="hold"/>
                                        <p:tgtEl>
                                          <p:spTgt spid="5"/>
                                        </p:tgtEl>
                                        <p:attrNameLst>
                                          <p:attrName>ppt_h</p:attrName>
                                        </p:attrNameLst>
                                      </p:cBhvr>
                                      <p:tavLst>
                                        <p:tav tm="0">
                                          <p:val>
                                            <p:strVal val="#ppt_h"/>
                                          </p:val>
                                        </p:tav>
                                        <p:tav tm="100000">
                                          <p:val>
                                            <p:strVal val="#ppt_h"/>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solidFill>
                  <a:srgbClr val="604A7B"/>
                </a:solidFill>
              </a:rPr>
              <a:t>Stop, Read, Understand </a:t>
            </a:r>
            <a:r>
              <a:rPr lang="en-US" baseline="30000" dirty="0" smtClean="0">
                <a:solidFill>
                  <a:srgbClr val="604A7B"/>
                </a:solidFill>
              </a:rPr>
              <a:t>the</a:t>
            </a:r>
            <a:r>
              <a:rPr lang="en-US" dirty="0" smtClean="0">
                <a:solidFill>
                  <a:srgbClr val="604A7B"/>
                </a:solidFill>
              </a:rPr>
              <a:t> Examples:</a:t>
            </a:r>
            <a:endParaRPr lang="en-US" dirty="0">
              <a:solidFill>
                <a:srgbClr val="604A7B"/>
              </a:solidFill>
            </a:endParaRPr>
          </a:p>
        </p:txBody>
      </p:sp>
      <p:sp>
        <p:nvSpPr>
          <p:cNvPr id="4" name="TextBox 3"/>
          <p:cNvSpPr txBox="1"/>
          <p:nvPr/>
        </p:nvSpPr>
        <p:spPr>
          <a:xfrm>
            <a:off x="189778" y="1143000"/>
            <a:ext cx="8700577" cy="4985980"/>
          </a:xfrm>
          <a:prstGeom prst="rect">
            <a:avLst/>
          </a:prstGeom>
          <a:noFill/>
        </p:spPr>
        <p:txBody>
          <a:bodyPr wrap="square" rtlCol="0">
            <a:spAutoFit/>
          </a:bodyPr>
          <a:lstStyle/>
          <a:p>
            <a:pPr algn="ctr"/>
            <a:r>
              <a:rPr lang="en-US" dirty="0" smtClean="0"/>
              <a:t>Example # 1</a:t>
            </a:r>
          </a:p>
          <a:p>
            <a:endParaRPr lang="en-US" sz="3000" dirty="0" smtClean="0"/>
          </a:p>
          <a:p>
            <a:r>
              <a:rPr lang="en-US" sz="3000" b="1" dirty="0" smtClean="0"/>
              <a:t>Direct</a:t>
            </a:r>
            <a:r>
              <a:rPr lang="en-US" sz="3000" dirty="0" smtClean="0"/>
              <a:t> - Jane was a beautiful young girl. She had golden hair and blue eyes, which made her stand out from the rest. </a:t>
            </a:r>
          </a:p>
          <a:p>
            <a:endParaRPr lang="en-US" sz="3000" dirty="0" smtClean="0"/>
          </a:p>
          <a:p>
            <a:endParaRPr lang="en-US" sz="3000" dirty="0" smtClean="0"/>
          </a:p>
          <a:p>
            <a:r>
              <a:rPr lang="en-US" sz="3000" b="1" dirty="0" smtClean="0"/>
              <a:t>Indirect</a:t>
            </a:r>
            <a:r>
              <a:rPr lang="en-US" sz="3000" dirty="0" smtClean="0"/>
              <a:t> - When Jane walked in the room, nobody could help but look at her stunning, gorgeous face. She commanded attention wherever she went due to her good looks.</a:t>
            </a:r>
            <a:endParaRPr lang="en-US" sz="3000" dirty="0"/>
          </a:p>
        </p:txBody>
      </p:sp>
      <p:cxnSp>
        <p:nvCxnSpPr>
          <p:cNvPr id="5" name="Straight Arrow Connector 4"/>
          <p:cNvCxnSpPr/>
          <p:nvPr/>
        </p:nvCxnSpPr>
        <p:spPr>
          <a:xfrm rot="10800000">
            <a:off x="2630073" y="3080225"/>
            <a:ext cx="2719380" cy="20001"/>
          </a:xfrm>
          <a:prstGeom prst="straightConnector1">
            <a:avLst/>
          </a:prstGeom>
          <a:ln w="34925">
            <a:solidFill>
              <a:schemeClr val="accent4"/>
            </a:solidFill>
            <a:tailEnd type="arrow"/>
          </a:ln>
          <a:effectLst>
            <a:innerShdw blurRad="63500" dist="50800" dir="12900000">
              <a:srgbClr val="000000">
                <a:alpha val="84000"/>
              </a:srgbClr>
            </a:innerShdw>
          </a:effectLst>
        </p:spPr>
        <p:style>
          <a:lnRef idx="2">
            <a:schemeClr val="accent1"/>
          </a:lnRef>
          <a:fillRef idx="0">
            <a:schemeClr val="accent1"/>
          </a:fillRef>
          <a:effectRef idx="1">
            <a:schemeClr val="accent1"/>
          </a:effectRef>
          <a:fontRef idx="minor">
            <a:schemeClr val="tx1"/>
          </a:fontRef>
        </p:style>
      </p:cxnSp>
      <p:sp>
        <p:nvSpPr>
          <p:cNvPr id="6" name="Freeform 5"/>
          <p:cNvSpPr/>
          <p:nvPr/>
        </p:nvSpPr>
        <p:spPr>
          <a:xfrm rot="313553">
            <a:off x="2651239" y="5696682"/>
            <a:ext cx="3347762" cy="617528"/>
          </a:xfrm>
          <a:custGeom>
            <a:avLst/>
            <a:gdLst>
              <a:gd name="connsiteX0" fmla="*/ 4552928 w 4581419"/>
              <a:gd name="connsiteY0" fmla="*/ 490036 h 800678"/>
              <a:gd name="connsiteX1" fmla="*/ 4512927 w 4581419"/>
              <a:gd name="connsiteY1" fmla="*/ 410030 h 800678"/>
              <a:gd name="connsiteX2" fmla="*/ 4462926 w 4581419"/>
              <a:gd name="connsiteY2" fmla="*/ 330024 h 800678"/>
              <a:gd name="connsiteX3" fmla="*/ 4382923 w 4581419"/>
              <a:gd name="connsiteY3" fmla="*/ 200015 h 800678"/>
              <a:gd name="connsiteX4" fmla="*/ 4342922 w 4581419"/>
              <a:gd name="connsiteY4" fmla="*/ 140011 h 800678"/>
              <a:gd name="connsiteX5" fmla="*/ 4322922 w 4581419"/>
              <a:gd name="connsiteY5" fmla="*/ 100008 h 800678"/>
              <a:gd name="connsiteX6" fmla="*/ 4262920 w 4581419"/>
              <a:gd name="connsiteY6" fmla="*/ 40003 h 800678"/>
              <a:gd name="connsiteX7" fmla="*/ 4202918 w 4581419"/>
              <a:gd name="connsiteY7" fmla="*/ 0 h 800678"/>
              <a:gd name="connsiteX8" fmla="*/ 4172918 w 4581419"/>
              <a:gd name="connsiteY8" fmla="*/ 80006 h 800678"/>
              <a:gd name="connsiteX9" fmla="*/ 4162917 w 4581419"/>
              <a:gd name="connsiteY9" fmla="*/ 150011 h 800678"/>
              <a:gd name="connsiteX10" fmla="*/ 4152917 w 4581419"/>
              <a:gd name="connsiteY10" fmla="*/ 180013 h 800678"/>
              <a:gd name="connsiteX11" fmla="*/ 4142917 w 4581419"/>
              <a:gd name="connsiteY11" fmla="*/ 220016 h 800678"/>
              <a:gd name="connsiteX12" fmla="*/ 4132916 w 4581419"/>
              <a:gd name="connsiteY12" fmla="*/ 280021 h 800678"/>
              <a:gd name="connsiteX13" fmla="*/ 4122916 w 4581419"/>
              <a:gd name="connsiteY13" fmla="*/ 310023 h 800678"/>
              <a:gd name="connsiteX14" fmla="*/ 4092915 w 4581419"/>
              <a:gd name="connsiteY14" fmla="*/ 390029 h 800678"/>
              <a:gd name="connsiteX15" fmla="*/ 4062915 w 4581419"/>
              <a:gd name="connsiteY15" fmla="*/ 470035 h 800678"/>
              <a:gd name="connsiteX16" fmla="*/ 4052914 w 4581419"/>
              <a:gd name="connsiteY16" fmla="*/ 510038 h 800678"/>
              <a:gd name="connsiteX17" fmla="*/ 4012913 w 4581419"/>
              <a:gd name="connsiteY17" fmla="*/ 570042 h 800678"/>
              <a:gd name="connsiteX18" fmla="*/ 3982912 w 4581419"/>
              <a:gd name="connsiteY18" fmla="*/ 620046 h 800678"/>
              <a:gd name="connsiteX19" fmla="*/ 3922911 w 4581419"/>
              <a:gd name="connsiteY19" fmla="*/ 680050 h 800678"/>
              <a:gd name="connsiteX20" fmla="*/ 3772907 w 4581419"/>
              <a:gd name="connsiteY20" fmla="*/ 610045 h 800678"/>
              <a:gd name="connsiteX21" fmla="*/ 3672904 w 4581419"/>
              <a:gd name="connsiteY21" fmla="*/ 530039 h 800678"/>
              <a:gd name="connsiteX22" fmla="*/ 3632903 w 4581419"/>
              <a:gd name="connsiteY22" fmla="*/ 500037 h 800678"/>
              <a:gd name="connsiteX23" fmla="*/ 3612902 w 4581419"/>
              <a:gd name="connsiteY23" fmla="*/ 480035 h 800678"/>
              <a:gd name="connsiteX24" fmla="*/ 3572901 w 4581419"/>
              <a:gd name="connsiteY24" fmla="*/ 470035 h 800678"/>
              <a:gd name="connsiteX25" fmla="*/ 3482899 w 4581419"/>
              <a:gd name="connsiteY25" fmla="*/ 490036 h 800678"/>
              <a:gd name="connsiteX26" fmla="*/ 3402897 w 4581419"/>
              <a:gd name="connsiteY26" fmla="*/ 540040 h 800678"/>
              <a:gd name="connsiteX27" fmla="*/ 3362895 w 4581419"/>
              <a:gd name="connsiteY27" fmla="*/ 560041 h 800678"/>
              <a:gd name="connsiteX28" fmla="*/ 3332895 w 4581419"/>
              <a:gd name="connsiteY28" fmla="*/ 590043 h 800678"/>
              <a:gd name="connsiteX29" fmla="*/ 3302894 w 4581419"/>
              <a:gd name="connsiteY29" fmla="*/ 610045 h 800678"/>
              <a:gd name="connsiteX30" fmla="*/ 3332895 w 4581419"/>
              <a:gd name="connsiteY30" fmla="*/ 730054 h 800678"/>
              <a:gd name="connsiteX31" fmla="*/ 3372896 w 4581419"/>
              <a:gd name="connsiteY31" fmla="*/ 740054 h 800678"/>
              <a:gd name="connsiteX32" fmla="*/ 3462898 w 4581419"/>
              <a:gd name="connsiteY32" fmla="*/ 700051 h 800678"/>
              <a:gd name="connsiteX33" fmla="*/ 3472898 w 4581419"/>
              <a:gd name="connsiteY33" fmla="*/ 670049 h 800678"/>
              <a:gd name="connsiteX34" fmla="*/ 3492899 w 4581419"/>
              <a:gd name="connsiteY34" fmla="*/ 640047 h 800678"/>
              <a:gd name="connsiteX35" fmla="*/ 3472898 w 4581419"/>
              <a:gd name="connsiteY35" fmla="*/ 580043 h 800678"/>
              <a:gd name="connsiteX36" fmla="*/ 3422897 w 4581419"/>
              <a:gd name="connsiteY36" fmla="*/ 540040 h 800678"/>
              <a:gd name="connsiteX37" fmla="*/ 3392896 w 4581419"/>
              <a:gd name="connsiteY37" fmla="*/ 530039 h 800678"/>
              <a:gd name="connsiteX38" fmla="*/ 3342895 w 4581419"/>
              <a:gd name="connsiteY38" fmla="*/ 500037 h 800678"/>
              <a:gd name="connsiteX39" fmla="*/ 3282893 w 4581419"/>
              <a:gd name="connsiteY39" fmla="*/ 480035 h 800678"/>
              <a:gd name="connsiteX40" fmla="*/ 3242892 w 4581419"/>
              <a:gd name="connsiteY40" fmla="*/ 460034 h 800678"/>
              <a:gd name="connsiteX41" fmla="*/ 3172890 w 4581419"/>
              <a:gd name="connsiteY41" fmla="*/ 440032 h 800678"/>
              <a:gd name="connsiteX42" fmla="*/ 2732878 w 4581419"/>
              <a:gd name="connsiteY42" fmla="*/ 460034 h 800678"/>
              <a:gd name="connsiteX43" fmla="*/ 2482871 w 4581419"/>
              <a:gd name="connsiteY43" fmla="*/ 500037 h 800678"/>
              <a:gd name="connsiteX44" fmla="*/ 2342868 w 4581419"/>
              <a:gd name="connsiteY44" fmla="*/ 550040 h 800678"/>
              <a:gd name="connsiteX45" fmla="*/ 2292866 w 4581419"/>
              <a:gd name="connsiteY45" fmla="*/ 560041 h 800678"/>
              <a:gd name="connsiteX46" fmla="*/ 2242865 w 4581419"/>
              <a:gd name="connsiteY46" fmla="*/ 580043 h 800678"/>
              <a:gd name="connsiteX47" fmla="*/ 2102861 w 4581419"/>
              <a:gd name="connsiteY47" fmla="*/ 610045 h 800678"/>
              <a:gd name="connsiteX48" fmla="*/ 1972857 w 4581419"/>
              <a:gd name="connsiteY48" fmla="*/ 620046 h 800678"/>
              <a:gd name="connsiteX49" fmla="*/ 1692850 w 4581419"/>
              <a:gd name="connsiteY49" fmla="*/ 660048 h 800678"/>
              <a:gd name="connsiteX50" fmla="*/ 1642848 w 4581419"/>
              <a:gd name="connsiteY50" fmla="*/ 670049 h 800678"/>
              <a:gd name="connsiteX51" fmla="*/ 1692850 w 4581419"/>
              <a:gd name="connsiteY51" fmla="*/ 730054 h 800678"/>
              <a:gd name="connsiteX52" fmla="*/ 1712850 w 4581419"/>
              <a:gd name="connsiteY52" fmla="*/ 760056 h 800678"/>
              <a:gd name="connsiteX53" fmla="*/ 1742851 w 4581419"/>
              <a:gd name="connsiteY53" fmla="*/ 780057 h 800678"/>
              <a:gd name="connsiteX54" fmla="*/ 1722851 w 4581419"/>
              <a:gd name="connsiteY54" fmla="*/ 800059 h 800678"/>
              <a:gd name="connsiteX55" fmla="*/ 1532845 w 4581419"/>
              <a:gd name="connsiteY55" fmla="*/ 780057 h 800678"/>
              <a:gd name="connsiteX56" fmla="*/ 1462843 w 4581419"/>
              <a:gd name="connsiteY56" fmla="*/ 760056 h 800678"/>
              <a:gd name="connsiteX57" fmla="*/ 1422842 w 4581419"/>
              <a:gd name="connsiteY57" fmla="*/ 740054 h 800678"/>
              <a:gd name="connsiteX58" fmla="*/ 1352840 w 4581419"/>
              <a:gd name="connsiteY58" fmla="*/ 640047 h 800678"/>
              <a:gd name="connsiteX59" fmla="*/ 1332840 w 4581419"/>
              <a:gd name="connsiteY59" fmla="*/ 610045 h 800678"/>
              <a:gd name="connsiteX60" fmla="*/ 1292839 w 4581419"/>
              <a:gd name="connsiteY60" fmla="*/ 520038 h 800678"/>
              <a:gd name="connsiteX61" fmla="*/ 1262838 w 4581419"/>
              <a:gd name="connsiteY61" fmla="*/ 490036 h 800678"/>
              <a:gd name="connsiteX62" fmla="*/ 1182836 w 4581419"/>
              <a:gd name="connsiteY62" fmla="*/ 430032 h 800678"/>
              <a:gd name="connsiteX63" fmla="*/ 1122834 w 4581419"/>
              <a:gd name="connsiteY63" fmla="*/ 410030 h 800678"/>
              <a:gd name="connsiteX64" fmla="*/ 962830 w 4581419"/>
              <a:gd name="connsiteY64" fmla="*/ 430032 h 800678"/>
              <a:gd name="connsiteX65" fmla="*/ 932829 w 4581419"/>
              <a:gd name="connsiteY65" fmla="*/ 440032 h 800678"/>
              <a:gd name="connsiteX66" fmla="*/ 912828 w 4581419"/>
              <a:gd name="connsiteY66" fmla="*/ 460034 h 800678"/>
              <a:gd name="connsiteX67" fmla="*/ 892828 w 4581419"/>
              <a:gd name="connsiteY67" fmla="*/ 530039 h 800678"/>
              <a:gd name="connsiteX68" fmla="*/ 902828 w 4581419"/>
              <a:gd name="connsiteY68" fmla="*/ 630046 h 800678"/>
              <a:gd name="connsiteX69" fmla="*/ 962830 w 4581419"/>
              <a:gd name="connsiteY69" fmla="*/ 670049 h 800678"/>
              <a:gd name="connsiteX70" fmla="*/ 992831 w 4581419"/>
              <a:gd name="connsiteY70" fmla="*/ 660048 h 800678"/>
              <a:gd name="connsiteX71" fmla="*/ 992831 w 4581419"/>
              <a:gd name="connsiteY71" fmla="*/ 570042 h 800678"/>
              <a:gd name="connsiteX72" fmla="*/ 942829 w 4581419"/>
              <a:gd name="connsiteY72" fmla="*/ 520038 h 800678"/>
              <a:gd name="connsiteX73" fmla="*/ 882828 w 4581419"/>
              <a:gd name="connsiteY73" fmla="*/ 500037 h 800678"/>
              <a:gd name="connsiteX74" fmla="*/ 812826 w 4581419"/>
              <a:gd name="connsiteY74" fmla="*/ 530039 h 800678"/>
              <a:gd name="connsiteX75" fmla="*/ 752824 w 4581419"/>
              <a:gd name="connsiteY75" fmla="*/ 570042 h 800678"/>
              <a:gd name="connsiteX76" fmla="*/ 712823 w 4581419"/>
              <a:gd name="connsiteY76" fmla="*/ 580043 h 800678"/>
              <a:gd name="connsiteX77" fmla="*/ 672822 w 4581419"/>
              <a:gd name="connsiteY77" fmla="*/ 610045 h 800678"/>
              <a:gd name="connsiteX78" fmla="*/ 582819 w 4581419"/>
              <a:gd name="connsiteY78" fmla="*/ 630046 h 800678"/>
              <a:gd name="connsiteX79" fmla="*/ 452816 w 4581419"/>
              <a:gd name="connsiteY79" fmla="*/ 610045 h 800678"/>
              <a:gd name="connsiteX80" fmla="*/ 392814 w 4581419"/>
              <a:gd name="connsiteY80" fmla="*/ 570042 h 800678"/>
              <a:gd name="connsiteX81" fmla="*/ 362813 w 4581419"/>
              <a:gd name="connsiteY81" fmla="*/ 550040 h 800678"/>
              <a:gd name="connsiteX82" fmla="*/ 32804 w 4581419"/>
              <a:gd name="connsiteY82" fmla="*/ 480035 h 800678"/>
              <a:gd name="connsiteX83" fmla="*/ 62805 w 4581419"/>
              <a:gd name="connsiteY83" fmla="*/ 470035 h 800678"/>
              <a:gd name="connsiteX84" fmla="*/ 82806 w 4581419"/>
              <a:gd name="connsiteY84" fmla="*/ 450033 h 800678"/>
              <a:gd name="connsiteX85" fmla="*/ 122807 w 4581419"/>
              <a:gd name="connsiteY85" fmla="*/ 440032 h 800678"/>
              <a:gd name="connsiteX86" fmla="*/ 152808 w 4581419"/>
              <a:gd name="connsiteY86" fmla="*/ 430032 h 800678"/>
              <a:gd name="connsiteX87" fmla="*/ 172808 w 4581419"/>
              <a:gd name="connsiteY87" fmla="*/ 410030 h 800678"/>
              <a:gd name="connsiteX88" fmla="*/ 82806 w 4581419"/>
              <a:gd name="connsiteY88" fmla="*/ 450033 h 800678"/>
              <a:gd name="connsiteX89" fmla="*/ 22804 w 4581419"/>
              <a:gd name="connsiteY89" fmla="*/ 480035 h 800678"/>
              <a:gd name="connsiteX90" fmla="*/ 32804 w 4581419"/>
              <a:gd name="connsiteY90" fmla="*/ 520038 h 800678"/>
              <a:gd name="connsiteX91" fmla="*/ 82806 w 4581419"/>
              <a:gd name="connsiteY91" fmla="*/ 560041 h 800678"/>
              <a:gd name="connsiteX92" fmla="*/ 132807 w 4581419"/>
              <a:gd name="connsiteY92" fmla="*/ 600044 h 800678"/>
              <a:gd name="connsiteX93" fmla="*/ 92806 w 4581419"/>
              <a:gd name="connsiteY93" fmla="*/ 550040 h 800678"/>
              <a:gd name="connsiteX94" fmla="*/ 62805 w 4581419"/>
              <a:gd name="connsiteY94" fmla="*/ 530039 h 800678"/>
              <a:gd name="connsiteX95" fmla="*/ 32804 w 4581419"/>
              <a:gd name="connsiteY95" fmla="*/ 490036 h 800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581419" h="800678">
                <a:moveTo>
                  <a:pt x="4552928" y="490036"/>
                </a:moveTo>
                <a:cubicBezTo>
                  <a:pt x="4493491" y="400879"/>
                  <a:pt x="4581419" y="537238"/>
                  <a:pt x="4512927" y="410030"/>
                </a:cubicBezTo>
                <a:cubicBezTo>
                  <a:pt x="4498018" y="382340"/>
                  <a:pt x="4479106" y="356991"/>
                  <a:pt x="4462926" y="330024"/>
                </a:cubicBezTo>
                <a:cubicBezTo>
                  <a:pt x="4396740" y="219710"/>
                  <a:pt x="4424488" y="262363"/>
                  <a:pt x="4382923" y="200015"/>
                </a:cubicBezTo>
                <a:cubicBezTo>
                  <a:pt x="4361471" y="135656"/>
                  <a:pt x="4389741" y="205561"/>
                  <a:pt x="4342922" y="140011"/>
                </a:cubicBezTo>
                <a:cubicBezTo>
                  <a:pt x="4334257" y="127880"/>
                  <a:pt x="4332235" y="111649"/>
                  <a:pt x="4322922" y="100008"/>
                </a:cubicBezTo>
                <a:cubicBezTo>
                  <a:pt x="4305253" y="77920"/>
                  <a:pt x="4282921" y="60005"/>
                  <a:pt x="4262920" y="40003"/>
                </a:cubicBezTo>
                <a:cubicBezTo>
                  <a:pt x="4225466" y="2547"/>
                  <a:pt x="4246336" y="14473"/>
                  <a:pt x="4202918" y="0"/>
                </a:cubicBezTo>
                <a:cubicBezTo>
                  <a:pt x="4200360" y="6395"/>
                  <a:pt x="4176053" y="64329"/>
                  <a:pt x="4172918" y="80006"/>
                </a:cubicBezTo>
                <a:cubicBezTo>
                  <a:pt x="4168295" y="103120"/>
                  <a:pt x="4167540" y="126897"/>
                  <a:pt x="4162917" y="150011"/>
                </a:cubicBezTo>
                <a:cubicBezTo>
                  <a:pt x="4160850" y="160348"/>
                  <a:pt x="4155813" y="169877"/>
                  <a:pt x="4152917" y="180013"/>
                </a:cubicBezTo>
                <a:cubicBezTo>
                  <a:pt x="4149141" y="193229"/>
                  <a:pt x="4145612" y="206538"/>
                  <a:pt x="4142917" y="220016"/>
                </a:cubicBezTo>
                <a:cubicBezTo>
                  <a:pt x="4138940" y="239900"/>
                  <a:pt x="4137315" y="260226"/>
                  <a:pt x="4132916" y="280021"/>
                </a:cubicBezTo>
                <a:cubicBezTo>
                  <a:pt x="4130629" y="290312"/>
                  <a:pt x="4125203" y="299732"/>
                  <a:pt x="4122916" y="310023"/>
                </a:cubicBezTo>
                <a:cubicBezTo>
                  <a:pt x="4106416" y="384278"/>
                  <a:pt x="4129555" y="353387"/>
                  <a:pt x="4092915" y="390029"/>
                </a:cubicBezTo>
                <a:cubicBezTo>
                  <a:pt x="4082343" y="416460"/>
                  <a:pt x="4070756" y="442592"/>
                  <a:pt x="4062915" y="470035"/>
                </a:cubicBezTo>
                <a:cubicBezTo>
                  <a:pt x="4059139" y="483251"/>
                  <a:pt x="4059061" y="497744"/>
                  <a:pt x="4052914" y="510038"/>
                </a:cubicBezTo>
                <a:cubicBezTo>
                  <a:pt x="4042164" y="531539"/>
                  <a:pt x="4025280" y="549429"/>
                  <a:pt x="4012913" y="570042"/>
                </a:cubicBezTo>
                <a:cubicBezTo>
                  <a:pt x="4002913" y="586710"/>
                  <a:pt x="3995220" y="605002"/>
                  <a:pt x="3982912" y="620046"/>
                </a:cubicBezTo>
                <a:cubicBezTo>
                  <a:pt x="3965001" y="641938"/>
                  <a:pt x="3922911" y="680050"/>
                  <a:pt x="3922911" y="680050"/>
                </a:cubicBezTo>
                <a:cubicBezTo>
                  <a:pt x="3845587" y="654275"/>
                  <a:pt x="3832249" y="658600"/>
                  <a:pt x="3772907" y="610045"/>
                </a:cubicBezTo>
                <a:cubicBezTo>
                  <a:pt x="3595209" y="464649"/>
                  <a:pt x="3837082" y="639496"/>
                  <a:pt x="3672904" y="530039"/>
                </a:cubicBezTo>
                <a:cubicBezTo>
                  <a:pt x="3659036" y="520793"/>
                  <a:pt x="3645707" y="510707"/>
                  <a:pt x="3632903" y="500037"/>
                </a:cubicBezTo>
                <a:cubicBezTo>
                  <a:pt x="3625660" y="494001"/>
                  <a:pt x="3621335" y="484252"/>
                  <a:pt x="3612902" y="480035"/>
                </a:cubicBezTo>
                <a:cubicBezTo>
                  <a:pt x="3600609" y="473888"/>
                  <a:pt x="3586235" y="473368"/>
                  <a:pt x="3572901" y="470035"/>
                </a:cubicBezTo>
                <a:cubicBezTo>
                  <a:pt x="3564989" y="471617"/>
                  <a:pt x="3494458" y="484898"/>
                  <a:pt x="3482899" y="490036"/>
                </a:cubicBezTo>
                <a:cubicBezTo>
                  <a:pt x="3440438" y="508908"/>
                  <a:pt x="3438034" y="519961"/>
                  <a:pt x="3402897" y="540040"/>
                </a:cubicBezTo>
                <a:cubicBezTo>
                  <a:pt x="3389953" y="547437"/>
                  <a:pt x="3376229" y="553374"/>
                  <a:pt x="3362895" y="560041"/>
                </a:cubicBezTo>
                <a:cubicBezTo>
                  <a:pt x="3352895" y="570042"/>
                  <a:pt x="3343759" y="580989"/>
                  <a:pt x="3332895" y="590043"/>
                </a:cubicBezTo>
                <a:cubicBezTo>
                  <a:pt x="3323662" y="597738"/>
                  <a:pt x="3305044" y="598220"/>
                  <a:pt x="3302894" y="610045"/>
                </a:cubicBezTo>
                <a:cubicBezTo>
                  <a:pt x="3300057" y="625647"/>
                  <a:pt x="3301790" y="709316"/>
                  <a:pt x="3332895" y="730054"/>
                </a:cubicBezTo>
                <a:cubicBezTo>
                  <a:pt x="3344331" y="737678"/>
                  <a:pt x="3359562" y="736721"/>
                  <a:pt x="3372896" y="740054"/>
                </a:cubicBezTo>
                <a:cubicBezTo>
                  <a:pt x="3391233" y="733941"/>
                  <a:pt x="3445609" y="721663"/>
                  <a:pt x="3462898" y="700051"/>
                </a:cubicBezTo>
                <a:cubicBezTo>
                  <a:pt x="3469483" y="691819"/>
                  <a:pt x="3468184" y="679478"/>
                  <a:pt x="3472898" y="670049"/>
                </a:cubicBezTo>
                <a:cubicBezTo>
                  <a:pt x="3478273" y="659299"/>
                  <a:pt x="3486232" y="650048"/>
                  <a:pt x="3492899" y="640047"/>
                </a:cubicBezTo>
                <a:cubicBezTo>
                  <a:pt x="3486232" y="620046"/>
                  <a:pt x="3482326" y="598901"/>
                  <a:pt x="3472898" y="580043"/>
                </a:cubicBezTo>
                <a:cubicBezTo>
                  <a:pt x="3466696" y="567638"/>
                  <a:pt x="3432321" y="544752"/>
                  <a:pt x="3422897" y="540040"/>
                </a:cubicBezTo>
                <a:cubicBezTo>
                  <a:pt x="3413469" y="535326"/>
                  <a:pt x="3402324" y="534753"/>
                  <a:pt x="3392896" y="530039"/>
                </a:cubicBezTo>
                <a:cubicBezTo>
                  <a:pt x="3375511" y="521346"/>
                  <a:pt x="3360590" y="508080"/>
                  <a:pt x="3342895" y="500037"/>
                </a:cubicBezTo>
                <a:cubicBezTo>
                  <a:pt x="3323702" y="491313"/>
                  <a:pt x="3301750" y="489464"/>
                  <a:pt x="3282893" y="480035"/>
                </a:cubicBezTo>
                <a:cubicBezTo>
                  <a:pt x="3269559" y="473368"/>
                  <a:pt x="3256594" y="465907"/>
                  <a:pt x="3242892" y="460034"/>
                </a:cubicBezTo>
                <a:cubicBezTo>
                  <a:pt x="3222806" y="451425"/>
                  <a:pt x="3193190" y="445107"/>
                  <a:pt x="3172890" y="440032"/>
                </a:cubicBezTo>
                <a:cubicBezTo>
                  <a:pt x="3026219" y="446699"/>
                  <a:pt x="2879148" y="447314"/>
                  <a:pt x="2732878" y="460034"/>
                </a:cubicBezTo>
                <a:cubicBezTo>
                  <a:pt x="2648800" y="467346"/>
                  <a:pt x="2482871" y="500037"/>
                  <a:pt x="2482871" y="500037"/>
                </a:cubicBezTo>
                <a:cubicBezTo>
                  <a:pt x="2452791" y="511318"/>
                  <a:pt x="2378323" y="540370"/>
                  <a:pt x="2342868" y="550040"/>
                </a:cubicBezTo>
                <a:cubicBezTo>
                  <a:pt x="2326470" y="554512"/>
                  <a:pt x="2309533" y="556707"/>
                  <a:pt x="2292866" y="560041"/>
                </a:cubicBezTo>
                <a:cubicBezTo>
                  <a:pt x="2276199" y="566708"/>
                  <a:pt x="2259895" y="574366"/>
                  <a:pt x="2242865" y="580043"/>
                </a:cubicBezTo>
                <a:cubicBezTo>
                  <a:pt x="2215631" y="589121"/>
                  <a:pt x="2103190" y="610020"/>
                  <a:pt x="2102861" y="610045"/>
                </a:cubicBezTo>
                <a:cubicBezTo>
                  <a:pt x="2059526" y="613379"/>
                  <a:pt x="2016089" y="615574"/>
                  <a:pt x="1972857" y="620046"/>
                </a:cubicBezTo>
                <a:cubicBezTo>
                  <a:pt x="1862504" y="631462"/>
                  <a:pt x="1798051" y="641482"/>
                  <a:pt x="1692850" y="660048"/>
                </a:cubicBezTo>
                <a:cubicBezTo>
                  <a:pt x="1676111" y="663002"/>
                  <a:pt x="1659515" y="666715"/>
                  <a:pt x="1642848" y="670049"/>
                </a:cubicBezTo>
                <a:cubicBezTo>
                  <a:pt x="1671272" y="698474"/>
                  <a:pt x="1663136" y="688452"/>
                  <a:pt x="1692850" y="730054"/>
                </a:cubicBezTo>
                <a:cubicBezTo>
                  <a:pt x="1699836" y="739834"/>
                  <a:pt x="1704351" y="751557"/>
                  <a:pt x="1712850" y="760056"/>
                </a:cubicBezTo>
                <a:cubicBezTo>
                  <a:pt x="1721349" y="768555"/>
                  <a:pt x="1732851" y="773390"/>
                  <a:pt x="1742851" y="780057"/>
                </a:cubicBezTo>
                <a:cubicBezTo>
                  <a:pt x="1736184" y="786724"/>
                  <a:pt x="1732247" y="799276"/>
                  <a:pt x="1722851" y="800059"/>
                </a:cubicBezTo>
                <a:cubicBezTo>
                  <a:pt x="1715420" y="800678"/>
                  <a:pt x="1545668" y="781482"/>
                  <a:pt x="1532845" y="780057"/>
                </a:cubicBezTo>
                <a:cubicBezTo>
                  <a:pt x="1512542" y="774981"/>
                  <a:pt x="1482931" y="768666"/>
                  <a:pt x="1462843" y="760056"/>
                </a:cubicBezTo>
                <a:cubicBezTo>
                  <a:pt x="1449141" y="754183"/>
                  <a:pt x="1436176" y="746721"/>
                  <a:pt x="1422842" y="740054"/>
                </a:cubicBezTo>
                <a:cubicBezTo>
                  <a:pt x="1378425" y="680827"/>
                  <a:pt x="1402080" y="713909"/>
                  <a:pt x="1352840" y="640047"/>
                </a:cubicBezTo>
                <a:cubicBezTo>
                  <a:pt x="1346173" y="630046"/>
                  <a:pt x="1336641" y="621447"/>
                  <a:pt x="1332840" y="610045"/>
                </a:cubicBezTo>
                <a:cubicBezTo>
                  <a:pt x="1318306" y="566441"/>
                  <a:pt x="1319250" y="551733"/>
                  <a:pt x="1292839" y="520038"/>
                </a:cubicBezTo>
                <a:cubicBezTo>
                  <a:pt x="1283785" y="509173"/>
                  <a:pt x="1273784" y="498992"/>
                  <a:pt x="1262838" y="490036"/>
                </a:cubicBezTo>
                <a:cubicBezTo>
                  <a:pt x="1237039" y="468927"/>
                  <a:pt x="1214460" y="440574"/>
                  <a:pt x="1182836" y="430032"/>
                </a:cubicBezTo>
                <a:lnTo>
                  <a:pt x="1122834" y="410030"/>
                </a:lnTo>
                <a:cubicBezTo>
                  <a:pt x="1069499" y="416697"/>
                  <a:pt x="1015922" y="421649"/>
                  <a:pt x="962830" y="430032"/>
                </a:cubicBezTo>
                <a:cubicBezTo>
                  <a:pt x="952418" y="431676"/>
                  <a:pt x="941868" y="434608"/>
                  <a:pt x="932829" y="440032"/>
                </a:cubicBezTo>
                <a:cubicBezTo>
                  <a:pt x="924744" y="444883"/>
                  <a:pt x="919495" y="453367"/>
                  <a:pt x="912828" y="460034"/>
                </a:cubicBezTo>
                <a:cubicBezTo>
                  <a:pt x="908112" y="474183"/>
                  <a:pt x="892828" y="517481"/>
                  <a:pt x="892828" y="530039"/>
                </a:cubicBezTo>
                <a:cubicBezTo>
                  <a:pt x="892828" y="563541"/>
                  <a:pt x="894703" y="597544"/>
                  <a:pt x="902828" y="630046"/>
                </a:cubicBezTo>
                <a:cubicBezTo>
                  <a:pt x="907191" y="647500"/>
                  <a:pt x="955786" y="666527"/>
                  <a:pt x="962830" y="670049"/>
                </a:cubicBezTo>
                <a:cubicBezTo>
                  <a:pt x="972830" y="666715"/>
                  <a:pt x="985377" y="667502"/>
                  <a:pt x="992831" y="660048"/>
                </a:cubicBezTo>
                <a:cubicBezTo>
                  <a:pt x="1011858" y="641020"/>
                  <a:pt x="999534" y="582332"/>
                  <a:pt x="992831" y="570042"/>
                </a:cubicBezTo>
                <a:cubicBezTo>
                  <a:pt x="981544" y="549348"/>
                  <a:pt x="965191" y="527492"/>
                  <a:pt x="942829" y="520038"/>
                </a:cubicBezTo>
                <a:lnTo>
                  <a:pt x="882828" y="500037"/>
                </a:lnTo>
                <a:cubicBezTo>
                  <a:pt x="851793" y="510383"/>
                  <a:pt x="843718" y="511503"/>
                  <a:pt x="812826" y="530039"/>
                </a:cubicBezTo>
                <a:cubicBezTo>
                  <a:pt x="792214" y="542407"/>
                  <a:pt x="776144" y="564211"/>
                  <a:pt x="752824" y="570042"/>
                </a:cubicBezTo>
                <a:lnTo>
                  <a:pt x="712823" y="580043"/>
                </a:lnTo>
                <a:cubicBezTo>
                  <a:pt x="699489" y="590044"/>
                  <a:pt x="687730" y="602591"/>
                  <a:pt x="672822" y="610045"/>
                </a:cubicBezTo>
                <a:cubicBezTo>
                  <a:pt x="663403" y="614755"/>
                  <a:pt x="588084" y="628993"/>
                  <a:pt x="582819" y="630046"/>
                </a:cubicBezTo>
                <a:cubicBezTo>
                  <a:pt x="568100" y="628574"/>
                  <a:pt x="484462" y="627627"/>
                  <a:pt x="452816" y="610045"/>
                </a:cubicBezTo>
                <a:cubicBezTo>
                  <a:pt x="431803" y="598371"/>
                  <a:pt x="412815" y="583376"/>
                  <a:pt x="392814" y="570042"/>
                </a:cubicBezTo>
                <a:lnTo>
                  <a:pt x="362813" y="550040"/>
                </a:lnTo>
                <a:cubicBezTo>
                  <a:pt x="269159" y="409553"/>
                  <a:pt x="346836" y="490864"/>
                  <a:pt x="32804" y="480035"/>
                </a:cubicBezTo>
                <a:cubicBezTo>
                  <a:pt x="42804" y="476702"/>
                  <a:pt x="53766" y="475459"/>
                  <a:pt x="62805" y="470035"/>
                </a:cubicBezTo>
                <a:cubicBezTo>
                  <a:pt x="70890" y="465184"/>
                  <a:pt x="74373" y="454250"/>
                  <a:pt x="82806" y="450033"/>
                </a:cubicBezTo>
                <a:cubicBezTo>
                  <a:pt x="95099" y="443886"/>
                  <a:pt x="109592" y="443808"/>
                  <a:pt x="122807" y="440032"/>
                </a:cubicBezTo>
                <a:cubicBezTo>
                  <a:pt x="132943" y="437136"/>
                  <a:pt x="142808" y="433365"/>
                  <a:pt x="152808" y="430032"/>
                </a:cubicBezTo>
                <a:cubicBezTo>
                  <a:pt x="159475" y="423365"/>
                  <a:pt x="182237" y="410030"/>
                  <a:pt x="172808" y="410030"/>
                </a:cubicBezTo>
                <a:cubicBezTo>
                  <a:pt x="121213" y="410030"/>
                  <a:pt x="119056" y="431907"/>
                  <a:pt x="82806" y="450033"/>
                </a:cubicBezTo>
                <a:cubicBezTo>
                  <a:pt x="0" y="491437"/>
                  <a:pt x="108783" y="422715"/>
                  <a:pt x="22804" y="480035"/>
                </a:cubicBezTo>
                <a:cubicBezTo>
                  <a:pt x="26137" y="493369"/>
                  <a:pt x="26657" y="507744"/>
                  <a:pt x="32804" y="520038"/>
                </a:cubicBezTo>
                <a:cubicBezTo>
                  <a:pt x="40853" y="536138"/>
                  <a:pt x="71028" y="550618"/>
                  <a:pt x="82806" y="560041"/>
                </a:cubicBezTo>
                <a:cubicBezTo>
                  <a:pt x="154053" y="617042"/>
                  <a:pt x="40467" y="538483"/>
                  <a:pt x="132807" y="600044"/>
                </a:cubicBezTo>
                <a:cubicBezTo>
                  <a:pt x="117957" y="577767"/>
                  <a:pt x="113163" y="566326"/>
                  <a:pt x="92806" y="550040"/>
                </a:cubicBezTo>
                <a:cubicBezTo>
                  <a:pt x="83421" y="542532"/>
                  <a:pt x="72805" y="536706"/>
                  <a:pt x="62805" y="530039"/>
                </a:cubicBezTo>
                <a:cubicBezTo>
                  <a:pt x="50448" y="492965"/>
                  <a:pt x="62234" y="504752"/>
                  <a:pt x="32804" y="490036"/>
                </a:cubicBezTo>
              </a:path>
            </a:pathLst>
          </a:custGeom>
          <a:noFill/>
          <a:ln w="38100">
            <a:solidFill>
              <a:schemeClr val="accent4"/>
            </a:solidFill>
          </a:ln>
          <a:effectLst>
            <a:innerShdw blurRad="63500" dist="50800" dir="12900000">
              <a:srgbClr val="000000">
                <a:alpha val="50000"/>
              </a:srgbClr>
            </a:innerShdw>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decel="5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1+#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360"/>
                                          </p:val>
                                        </p:tav>
                                        <p:tav tm="100000">
                                          <p:val>
                                            <p:fltVal val="0"/>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1143000"/>
          </a:xfrm>
        </p:spPr>
        <p:txBody>
          <a:bodyPr>
            <a:normAutofit/>
          </a:bodyPr>
          <a:lstStyle/>
          <a:p>
            <a:r>
              <a:rPr lang="en-US" dirty="0" smtClean="0">
                <a:solidFill>
                  <a:srgbClr val="604A7B"/>
                </a:solidFill>
              </a:rPr>
              <a:t>Stop, Read, Understand </a:t>
            </a:r>
            <a:r>
              <a:rPr lang="en-US" baseline="30000" dirty="0" smtClean="0">
                <a:solidFill>
                  <a:srgbClr val="604A7B"/>
                </a:solidFill>
              </a:rPr>
              <a:t>the</a:t>
            </a:r>
            <a:r>
              <a:rPr lang="en-US" dirty="0" smtClean="0">
                <a:solidFill>
                  <a:srgbClr val="604A7B"/>
                </a:solidFill>
              </a:rPr>
              <a:t> Examples:</a:t>
            </a:r>
            <a:endParaRPr lang="en-US" dirty="0">
              <a:solidFill>
                <a:srgbClr val="604A7B"/>
              </a:solidFill>
            </a:endParaRPr>
          </a:p>
        </p:txBody>
      </p:sp>
      <p:sp>
        <p:nvSpPr>
          <p:cNvPr id="5" name="TextBox 4"/>
          <p:cNvSpPr txBox="1"/>
          <p:nvPr/>
        </p:nvSpPr>
        <p:spPr>
          <a:xfrm>
            <a:off x="467143" y="1737310"/>
            <a:ext cx="8321023" cy="4062651"/>
          </a:xfrm>
          <a:prstGeom prst="rect">
            <a:avLst/>
          </a:prstGeom>
          <a:noFill/>
        </p:spPr>
        <p:txBody>
          <a:bodyPr wrap="square" rtlCol="0">
            <a:spAutoFit/>
          </a:bodyPr>
          <a:lstStyle/>
          <a:p>
            <a:pPr algn="ctr"/>
            <a:r>
              <a:rPr lang="en-US" dirty="0" smtClean="0"/>
              <a:t>Example # 2</a:t>
            </a:r>
          </a:p>
          <a:p>
            <a:endParaRPr lang="en-US" sz="3000" dirty="0" smtClean="0"/>
          </a:p>
          <a:p>
            <a:r>
              <a:rPr lang="en-US" sz="3000" b="1" dirty="0" smtClean="0"/>
              <a:t>Direct</a:t>
            </a:r>
            <a:r>
              <a:rPr lang="en-US" sz="3000" dirty="0" smtClean="0"/>
              <a:t> - Jim was an honest, truthful man. He never cheated anybody in his entire life.</a:t>
            </a:r>
          </a:p>
          <a:p>
            <a:endParaRPr lang="en-US" sz="3000" dirty="0" smtClean="0"/>
          </a:p>
          <a:p>
            <a:endParaRPr lang="en-US" sz="3000" dirty="0" smtClean="0"/>
          </a:p>
          <a:p>
            <a:r>
              <a:rPr lang="en-US" sz="3000" b="1" dirty="0" smtClean="0"/>
              <a:t>Indirect</a:t>
            </a:r>
            <a:r>
              <a:rPr lang="en-US" sz="3000" dirty="0" smtClean="0"/>
              <a:t> - Jim was very unlike any other businessman. He made sure that all his clients got what they had paid for. </a:t>
            </a:r>
          </a:p>
        </p:txBody>
      </p:sp>
      <p:sp>
        <p:nvSpPr>
          <p:cNvPr id="6" name="Freeform 5"/>
          <p:cNvSpPr/>
          <p:nvPr/>
        </p:nvSpPr>
        <p:spPr>
          <a:xfrm rot="313553">
            <a:off x="4457531" y="5449408"/>
            <a:ext cx="3498029" cy="701107"/>
          </a:xfrm>
          <a:custGeom>
            <a:avLst/>
            <a:gdLst>
              <a:gd name="connsiteX0" fmla="*/ 4552928 w 4581419"/>
              <a:gd name="connsiteY0" fmla="*/ 490036 h 800678"/>
              <a:gd name="connsiteX1" fmla="*/ 4512927 w 4581419"/>
              <a:gd name="connsiteY1" fmla="*/ 410030 h 800678"/>
              <a:gd name="connsiteX2" fmla="*/ 4462926 w 4581419"/>
              <a:gd name="connsiteY2" fmla="*/ 330024 h 800678"/>
              <a:gd name="connsiteX3" fmla="*/ 4382923 w 4581419"/>
              <a:gd name="connsiteY3" fmla="*/ 200015 h 800678"/>
              <a:gd name="connsiteX4" fmla="*/ 4342922 w 4581419"/>
              <a:gd name="connsiteY4" fmla="*/ 140011 h 800678"/>
              <a:gd name="connsiteX5" fmla="*/ 4322922 w 4581419"/>
              <a:gd name="connsiteY5" fmla="*/ 100008 h 800678"/>
              <a:gd name="connsiteX6" fmla="*/ 4262920 w 4581419"/>
              <a:gd name="connsiteY6" fmla="*/ 40003 h 800678"/>
              <a:gd name="connsiteX7" fmla="*/ 4202918 w 4581419"/>
              <a:gd name="connsiteY7" fmla="*/ 0 h 800678"/>
              <a:gd name="connsiteX8" fmla="*/ 4172918 w 4581419"/>
              <a:gd name="connsiteY8" fmla="*/ 80006 h 800678"/>
              <a:gd name="connsiteX9" fmla="*/ 4162917 w 4581419"/>
              <a:gd name="connsiteY9" fmla="*/ 150011 h 800678"/>
              <a:gd name="connsiteX10" fmla="*/ 4152917 w 4581419"/>
              <a:gd name="connsiteY10" fmla="*/ 180013 h 800678"/>
              <a:gd name="connsiteX11" fmla="*/ 4142917 w 4581419"/>
              <a:gd name="connsiteY11" fmla="*/ 220016 h 800678"/>
              <a:gd name="connsiteX12" fmla="*/ 4132916 w 4581419"/>
              <a:gd name="connsiteY12" fmla="*/ 280021 h 800678"/>
              <a:gd name="connsiteX13" fmla="*/ 4122916 w 4581419"/>
              <a:gd name="connsiteY13" fmla="*/ 310023 h 800678"/>
              <a:gd name="connsiteX14" fmla="*/ 4092915 w 4581419"/>
              <a:gd name="connsiteY14" fmla="*/ 390029 h 800678"/>
              <a:gd name="connsiteX15" fmla="*/ 4062915 w 4581419"/>
              <a:gd name="connsiteY15" fmla="*/ 470035 h 800678"/>
              <a:gd name="connsiteX16" fmla="*/ 4052914 w 4581419"/>
              <a:gd name="connsiteY16" fmla="*/ 510038 h 800678"/>
              <a:gd name="connsiteX17" fmla="*/ 4012913 w 4581419"/>
              <a:gd name="connsiteY17" fmla="*/ 570042 h 800678"/>
              <a:gd name="connsiteX18" fmla="*/ 3982912 w 4581419"/>
              <a:gd name="connsiteY18" fmla="*/ 620046 h 800678"/>
              <a:gd name="connsiteX19" fmla="*/ 3922911 w 4581419"/>
              <a:gd name="connsiteY19" fmla="*/ 680050 h 800678"/>
              <a:gd name="connsiteX20" fmla="*/ 3772907 w 4581419"/>
              <a:gd name="connsiteY20" fmla="*/ 610045 h 800678"/>
              <a:gd name="connsiteX21" fmla="*/ 3672904 w 4581419"/>
              <a:gd name="connsiteY21" fmla="*/ 530039 h 800678"/>
              <a:gd name="connsiteX22" fmla="*/ 3632903 w 4581419"/>
              <a:gd name="connsiteY22" fmla="*/ 500037 h 800678"/>
              <a:gd name="connsiteX23" fmla="*/ 3612902 w 4581419"/>
              <a:gd name="connsiteY23" fmla="*/ 480035 h 800678"/>
              <a:gd name="connsiteX24" fmla="*/ 3572901 w 4581419"/>
              <a:gd name="connsiteY24" fmla="*/ 470035 h 800678"/>
              <a:gd name="connsiteX25" fmla="*/ 3482899 w 4581419"/>
              <a:gd name="connsiteY25" fmla="*/ 490036 h 800678"/>
              <a:gd name="connsiteX26" fmla="*/ 3402897 w 4581419"/>
              <a:gd name="connsiteY26" fmla="*/ 540040 h 800678"/>
              <a:gd name="connsiteX27" fmla="*/ 3362895 w 4581419"/>
              <a:gd name="connsiteY27" fmla="*/ 560041 h 800678"/>
              <a:gd name="connsiteX28" fmla="*/ 3332895 w 4581419"/>
              <a:gd name="connsiteY28" fmla="*/ 590043 h 800678"/>
              <a:gd name="connsiteX29" fmla="*/ 3302894 w 4581419"/>
              <a:gd name="connsiteY29" fmla="*/ 610045 h 800678"/>
              <a:gd name="connsiteX30" fmla="*/ 3332895 w 4581419"/>
              <a:gd name="connsiteY30" fmla="*/ 730054 h 800678"/>
              <a:gd name="connsiteX31" fmla="*/ 3372896 w 4581419"/>
              <a:gd name="connsiteY31" fmla="*/ 740054 h 800678"/>
              <a:gd name="connsiteX32" fmla="*/ 3462898 w 4581419"/>
              <a:gd name="connsiteY32" fmla="*/ 700051 h 800678"/>
              <a:gd name="connsiteX33" fmla="*/ 3472898 w 4581419"/>
              <a:gd name="connsiteY33" fmla="*/ 670049 h 800678"/>
              <a:gd name="connsiteX34" fmla="*/ 3492899 w 4581419"/>
              <a:gd name="connsiteY34" fmla="*/ 640047 h 800678"/>
              <a:gd name="connsiteX35" fmla="*/ 3472898 w 4581419"/>
              <a:gd name="connsiteY35" fmla="*/ 580043 h 800678"/>
              <a:gd name="connsiteX36" fmla="*/ 3422897 w 4581419"/>
              <a:gd name="connsiteY36" fmla="*/ 540040 h 800678"/>
              <a:gd name="connsiteX37" fmla="*/ 3392896 w 4581419"/>
              <a:gd name="connsiteY37" fmla="*/ 530039 h 800678"/>
              <a:gd name="connsiteX38" fmla="*/ 3342895 w 4581419"/>
              <a:gd name="connsiteY38" fmla="*/ 500037 h 800678"/>
              <a:gd name="connsiteX39" fmla="*/ 3282893 w 4581419"/>
              <a:gd name="connsiteY39" fmla="*/ 480035 h 800678"/>
              <a:gd name="connsiteX40" fmla="*/ 3242892 w 4581419"/>
              <a:gd name="connsiteY40" fmla="*/ 460034 h 800678"/>
              <a:gd name="connsiteX41" fmla="*/ 3172890 w 4581419"/>
              <a:gd name="connsiteY41" fmla="*/ 440032 h 800678"/>
              <a:gd name="connsiteX42" fmla="*/ 2732878 w 4581419"/>
              <a:gd name="connsiteY42" fmla="*/ 460034 h 800678"/>
              <a:gd name="connsiteX43" fmla="*/ 2482871 w 4581419"/>
              <a:gd name="connsiteY43" fmla="*/ 500037 h 800678"/>
              <a:gd name="connsiteX44" fmla="*/ 2342868 w 4581419"/>
              <a:gd name="connsiteY44" fmla="*/ 550040 h 800678"/>
              <a:gd name="connsiteX45" fmla="*/ 2292866 w 4581419"/>
              <a:gd name="connsiteY45" fmla="*/ 560041 h 800678"/>
              <a:gd name="connsiteX46" fmla="*/ 2242865 w 4581419"/>
              <a:gd name="connsiteY46" fmla="*/ 580043 h 800678"/>
              <a:gd name="connsiteX47" fmla="*/ 2102861 w 4581419"/>
              <a:gd name="connsiteY47" fmla="*/ 610045 h 800678"/>
              <a:gd name="connsiteX48" fmla="*/ 1972857 w 4581419"/>
              <a:gd name="connsiteY48" fmla="*/ 620046 h 800678"/>
              <a:gd name="connsiteX49" fmla="*/ 1692850 w 4581419"/>
              <a:gd name="connsiteY49" fmla="*/ 660048 h 800678"/>
              <a:gd name="connsiteX50" fmla="*/ 1642848 w 4581419"/>
              <a:gd name="connsiteY50" fmla="*/ 670049 h 800678"/>
              <a:gd name="connsiteX51" fmla="*/ 1692850 w 4581419"/>
              <a:gd name="connsiteY51" fmla="*/ 730054 h 800678"/>
              <a:gd name="connsiteX52" fmla="*/ 1712850 w 4581419"/>
              <a:gd name="connsiteY52" fmla="*/ 760056 h 800678"/>
              <a:gd name="connsiteX53" fmla="*/ 1742851 w 4581419"/>
              <a:gd name="connsiteY53" fmla="*/ 780057 h 800678"/>
              <a:gd name="connsiteX54" fmla="*/ 1722851 w 4581419"/>
              <a:gd name="connsiteY54" fmla="*/ 800059 h 800678"/>
              <a:gd name="connsiteX55" fmla="*/ 1532845 w 4581419"/>
              <a:gd name="connsiteY55" fmla="*/ 780057 h 800678"/>
              <a:gd name="connsiteX56" fmla="*/ 1462843 w 4581419"/>
              <a:gd name="connsiteY56" fmla="*/ 760056 h 800678"/>
              <a:gd name="connsiteX57" fmla="*/ 1422842 w 4581419"/>
              <a:gd name="connsiteY57" fmla="*/ 740054 h 800678"/>
              <a:gd name="connsiteX58" fmla="*/ 1352840 w 4581419"/>
              <a:gd name="connsiteY58" fmla="*/ 640047 h 800678"/>
              <a:gd name="connsiteX59" fmla="*/ 1332840 w 4581419"/>
              <a:gd name="connsiteY59" fmla="*/ 610045 h 800678"/>
              <a:gd name="connsiteX60" fmla="*/ 1292839 w 4581419"/>
              <a:gd name="connsiteY60" fmla="*/ 520038 h 800678"/>
              <a:gd name="connsiteX61" fmla="*/ 1262838 w 4581419"/>
              <a:gd name="connsiteY61" fmla="*/ 490036 h 800678"/>
              <a:gd name="connsiteX62" fmla="*/ 1182836 w 4581419"/>
              <a:gd name="connsiteY62" fmla="*/ 430032 h 800678"/>
              <a:gd name="connsiteX63" fmla="*/ 1122834 w 4581419"/>
              <a:gd name="connsiteY63" fmla="*/ 410030 h 800678"/>
              <a:gd name="connsiteX64" fmla="*/ 962830 w 4581419"/>
              <a:gd name="connsiteY64" fmla="*/ 430032 h 800678"/>
              <a:gd name="connsiteX65" fmla="*/ 932829 w 4581419"/>
              <a:gd name="connsiteY65" fmla="*/ 440032 h 800678"/>
              <a:gd name="connsiteX66" fmla="*/ 912828 w 4581419"/>
              <a:gd name="connsiteY66" fmla="*/ 460034 h 800678"/>
              <a:gd name="connsiteX67" fmla="*/ 892828 w 4581419"/>
              <a:gd name="connsiteY67" fmla="*/ 530039 h 800678"/>
              <a:gd name="connsiteX68" fmla="*/ 902828 w 4581419"/>
              <a:gd name="connsiteY68" fmla="*/ 630046 h 800678"/>
              <a:gd name="connsiteX69" fmla="*/ 962830 w 4581419"/>
              <a:gd name="connsiteY69" fmla="*/ 670049 h 800678"/>
              <a:gd name="connsiteX70" fmla="*/ 992831 w 4581419"/>
              <a:gd name="connsiteY70" fmla="*/ 660048 h 800678"/>
              <a:gd name="connsiteX71" fmla="*/ 992831 w 4581419"/>
              <a:gd name="connsiteY71" fmla="*/ 570042 h 800678"/>
              <a:gd name="connsiteX72" fmla="*/ 942829 w 4581419"/>
              <a:gd name="connsiteY72" fmla="*/ 520038 h 800678"/>
              <a:gd name="connsiteX73" fmla="*/ 882828 w 4581419"/>
              <a:gd name="connsiteY73" fmla="*/ 500037 h 800678"/>
              <a:gd name="connsiteX74" fmla="*/ 812826 w 4581419"/>
              <a:gd name="connsiteY74" fmla="*/ 530039 h 800678"/>
              <a:gd name="connsiteX75" fmla="*/ 752824 w 4581419"/>
              <a:gd name="connsiteY75" fmla="*/ 570042 h 800678"/>
              <a:gd name="connsiteX76" fmla="*/ 712823 w 4581419"/>
              <a:gd name="connsiteY76" fmla="*/ 580043 h 800678"/>
              <a:gd name="connsiteX77" fmla="*/ 672822 w 4581419"/>
              <a:gd name="connsiteY77" fmla="*/ 610045 h 800678"/>
              <a:gd name="connsiteX78" fmla="*/ 582819 w 4581419"/>
              <a:gd name="connsiteY78" fmla="*/ 630046 h 800678"/>
              <a:gd name="connsiteX79" fmla="*/ 452816 w 4581419"/>
              <a:gd name="connsiteY79" fmla="*/ 610045 h 800678"/>
              <a:gd name="connsiteX80" fmla="*/ 392814 w 4581419"/>
              <a:gd name="connsiteY80" fmla="*/ 570042 h 800678"/>
              <a:gd name="connsiteX81" fmla="*/ 362813 w 4581419"/>
              <a:gd name="connsiteY81" fmla="*/ 550040 h 800678"/>
              <a:gd name="connsiteX82" fmla="*/ 32804 w 4581419"/>
              <a:gd name="connsiteY82" fmla="*/ 480035 h 800678"/>
              <a:gd name="connsiteX83" fmla="*/ 62805 w 4581419"/>
              <a:gd name="connsiteY83" fmla="*/ 470035 h 800678"/>
              <a:gd name="connsiteX84" fmla="*/ 82806 w 4581419"/>
              <a:gd name="connsiteY84" fmla="*/ 450033 h 800678"/>
              <a:gd name="connsiteX85" fmla="*/ 122807 w 4581419"/>
              <a:gd name="connsiteY85" fmla="*/ 440032 h 800678"/>
              <a:gd name="connsiteX86" fmla="*/ 152808 w 4581419"/>
              <a:gd name="connsiteY86" fmla="*/ 430032 h 800678"/>
              <a:gd name="connsiteX87" fmla="*/ 172808 w 4581419"/>
              <a:gd name="connsiteY87" fmla="*/ 410030 h 800678"/>
              <a:gd name="connsiteX88" fmla="*/ 82806 w 4581419"/>
              <a:gd name="connsiteY88" fmla="*/ 450033 h 800678"/>
              <a:gd name="connsiteX89" fmla="*/ 22804 w 4581419"/>
              <a:gd name="connsiteY89" fmla="*/ 480035 h 800678"/>
              <a:gd name="connsiteX90" fmla="*/ 32804 w 4581419"/>
              <a:gd name="connsiteY90" fmla="*/ 520038 h 800678"/>
              <a:gd name="connsiteX91" fmla="*/ 82806 w 4581419"/>
              <a:gd name="connsiteY91" fmla="*/ 560041 h 800678"/>
              <a:gd name="connsiteX92" fmla="*/ 132807 w 4581419"/>
              <a:gd name="connsiteY92" fmla="*/ 600044 h 800678"/>
              <a:gd name="connsiteX93" fmla="*/ 92806 w 4581419"/>
              <a:gd name="connsiteY93" fmla="*/ 550040 h 800678"/>
              <a:gd name="connsiteX94" fmla="*/ 62805 w 4581419"/>
              <a:gd name="connsiteY94" fmla="*/ 530039 h 800678"/>
              <a:gd name="connsiteX95" fmla="*/ 32804 w 4581419"/>
              <a:gd name="connsiteY95" fmla="*/ 490036 h 800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581419" h="800678">
                <a:moveTo>
                  <a:pt x="4552928" y="490036"/>
                </a:moveTo>
                <a:cubicBezTo>
                  <a:pt x="4493491" y="400879"/>
                  <a:pt x="4581419" y="537238"/>
                  <a:pt x="4512927" y="410030"/>
                </a:cubicBezTo>
                <a:cubicBezTo>
                  <a:pt x="4498018" y="382340"/>
                  <a:pt x="4479106" y="356991"/>
                  <a:pt x="4462926" y="330024"/>
                </a:cubicBezTo>
                <a:cubicBezTo>
                  <a:pt x="4396740" y="219710"/>
                  <a:pt x="4424488" y="262363"/>
                  <a:pt x="4382923" y="200015"/>
                </a:cubicBezTo>
                <a:cubicBezTo>
                  <a:pt x="4361471" y="135656"/>
                  <a:pt x="4389741" y="205561"/>
                  <a:pt x="4342922" y="140011"/>
                </a:cubicBezTo>
                <a:cubicBezTo>
                  <a:pt x="4334257" y="127880"/>
                  <a:pt x="4332235" y="111649"/>
                  <a:pt x="4322922" y="100008"/>
                </a:cubicBezTo>
                <a:cubicBezTo>
                  <a:pt x="4305253" y="77920"/>
                  <a:pt x="4282921" y="60005"/>
                  <a:pt x="4262920" y="40003"/>
                </a:cubicBezTo>
                <a:cubicBezTo>
                  <a:pt x="4225466" y="2547"/>
                  <a:pt x="4246336" y="14473"/>
                  <a:pt x="4202918" y="0"/>
                </a:cubicBezTo>
                <a:cubicBezTo>
                  <a:pt x="4200360" y="6395"/>
                  <a:pt x="4176053" y="64329"/>
                  <a:pt x="4172918" y="80006"/>
                </a:cubicBezTo>
                <a:cubicBezTo>
                  <a:pt x="4168295" y="103120"/>
                  <a:pt x="4167540" y="126897"/>
                  <a:pt x="4162917" y="150011"/>
                </a:cubicBezTo>
                <a:cubicBezTo>
                  <a:pt x="4160850" y="160348"/>
                  <a:pt x="4155813" y="169877"/>
                  <a:pt x="4152917" y="180013"/>
                </a:cubicBezTo>
                <a:cubicBezTo>
                  <a:pt x="4149141" y="193229"/>
                  <a:pt x="4145612" y="206538"/>
                  <a:pt x="4142917" y="220016"/>
                </a:cubicBezTo>
                <a:cubicBezTo>
                  <a:pt x="4138940" y="239900"/>
                  <a:pt x="4137315" y="260226"/>
                  <a:pt x="4132916" y="280021"/>
                </a:cubicBezTo>
                <a:cubicBezTo>
                  <a:pt x="4130629" y="290312"/>
                  <a:pt x="4125203" y="299732"/>
                  <a:pt x="4122916" y="310023"/>
                </a:cubicBezTo>
                <a:cubicBezTo>
                  <a:pt x="4106416" y="384278"/>
                  <a:pt x="4129555" y="353387"/>
                  <a:pt x="4092915" y="390029"/>
                </a:cubicBezTo>
                <a:cubicBezTo>
                  <a:pt x="4082343" y="416460"/>
                  <a:pt x="4070756" y="442592"/>
                  <a:pt x="4062915" y="470035"/>
                </a:cubicBezTo>
                <a:cubicBezTo>
                  <a:pt x="4059139" y="483251"/>
                  <a:pt x="4059061" y="497744"/>
                  <a:pt x="4052914" y="510038"/>
                </a:cubicBezTo>
                <a:cubicBezTo>
                  <a:pt x="4042164" y="531539"/>
                  <a:pt x="4025280" y="549429"/>
                  <a:pt x="4012913" y="570042"/>
                </a:cubicBezTo>
                <a:cubicBezTo>
                  <a:pt x="4002913" y="586710"/>
                  <a:pt x="3995220" y="605002"/>
                  <a:pt x="3982912" y="620046"/>
                </a:cubicBezTo>
                <a:cubicBezTo>
                  <a:pt x="3965001" y="641938"/>
                  <a:pt x="3922911" y="680050"/>
                  <a:pt x="3922911" y="680050"/>
                </a:cubicBezTo>
                <a:cubicBezTo>
                  <a:pt x="3845587" y="654275"/>
                  <a:pt x="3832249" y="658600"/>
                  <a:pt x="3772907" y="610045"/>
                </a:cubicBezTo>
                <a:cubicBezTo>
                  <a:pt x="3595209" y="464649"/>
                  <a:pt x="3837082" y="639496"/>
                  <a:pt x="3672904" y="530039"/>
                </a:cubicBezTo>
                <a:cubicBezTo>
                  <a:pt x="3659036" y="520793"/>
                  <a:pt x="3645707" y="510707"/>
                  <a:pt x="3632903" y="500037"/>
                </a:cubicBezTo>
                <a:cubicBezTo>
                  <a:pt x="3625660" y="494001"/>
                  <a:pt x="3621335" y="484252"/>
                  <a:pt x="3612902" y="480035"/>
                </a:cubicBezTo>
                <a:cubicBezTo>
                  <a:pt x="3600609" y="473888"/>
                  <a:pt x="3586235" y="473368"/>
                  <a:pt x="3572901" y="470035"/>
                </a:cubicBezTo>
                <a:cubicBezTo>
                  <a:pt x="3564989" y="471617"/>
                  <a:pt x="3494458" y="484898"/>
                  <a:pt x="3482899" y="490036"/>
                </a:cubicBezTo>
                <a:cubicBezTo>
                  <a:pt x="3440438" y="508908"/>
                  <a:pt x="3438034" y="519961"/>
                  <a:pt x="3402897" y="540040"/>
                </a:cubicBezTo>
                <a:cubicBezTo>
                  <a:pt x="3389953" y="547437"/>
                  <a:pt x="3376229" y="553374"/>
                  <a:pt x="3362895" y="560041"/>
                </a:cubicBezTo>
                <a:cubicBezTo>
                  <a:pt x="3352895" y="570042"/>
                  <a:pt x="3343759" y="580989"/>
                  <a:pt x="3332895" y="590043"/>
                </a:cubicBezTo>
                <a:cubicBezTo>
                  <a:pt x="3323662" y="597738"/>
                  <a:pt x="3305044" y="598220"/>
                  <a:pt x="3302894" y="610045"/>
                </a:cubicBezTo>
                <a:cubicBezTo>
                  <a:pt x="3300057" y="625647"/>
                  <a:pt x="3301790" y="709316"/>
                  <a:pt x="3332895" y="730054"/>
                </a:cubicBezTo>
                <a:cubicBezTo>
                  <a:pt x="3344331" y="737678"/>
                  <a:pt x="3359562" y="736721"/>
                  <a:pt x="3372896" y="740054"/>
                </a:cubicBezTo>
                <a:cubicBezTo>
                  <a:pt x="3391233" y="733941"/>
                  <a:pt x="3445609" y="721663"/>
                  <a:pt x="3462898" y="700051"/>
                </a:cubicBezTo>
                <a:cubicBezTo>
                  <a:pt x="3469483" y="691819"/>
                  <a:pt x="3468184" y="679478"/>
                  <a:pt x="3472898" y="670049"/>
                </a:cubicBezTo>
                <a:cubicBezTo>
                  <a:pt x="3478273" y="659299"/>
                  <a:pt x="3486232" y="650048"/>
                  <a:pt x="3492899" y="640047"/>
                </a:cubicBezTo>
                <a:cubicBezTo>
                  <a:pt x="3486232" y="620046"/>
                  <a:pt x="3482326" y="598901"/>
                  <a:pt x="3472898" y="580043"/>
                </a:cubicBezTo>
                <a:cubicBezTo>
                  <a:pt x="3466696" y="567638"/>
                  <a:pt x="3432321" y="544752"/>
                  <a:pt x="3422897" y="540040"/>
                </a:cubicBezTo>
                <a:cubicBezTo>
                  <a:pt x="3413469" y="535326"/>
                  <a:pt x="3402324" y="534753"/>
                  <a:pt x="3392896" y="530039"/>
                </a:cubicBezTo>
                <a:cubicBezTo>
                  <a:pt x="3375511" y="521346"/>
                  <a:pt x="3360590" y="508080"/>
                  <a:pt x="3342895" y="500037"/>
                </a:cubicBezTo>
                <a:cubicBezTo>
                  <a:pt x="3323702" y="491313"/>
                  <a:pt x="3301750" y="489464"/>
                  <a:pt x="3282893" y="480035"/>
                </a:cubicBezTo>
                <a:cubicBezTo>
                  <a:pt x="3269559" y="473368"/>
                  <a:pt x="3256594" y="465907"/>
                  <a:pt x="3242892" y="460034"/>
                </a:cubicBezTo>
                <a:cubicBezTo>
                  <a:pt x="3222806" y="451425"/>
                  <a:pt x="3193190" y="445107"/>
                  <a:pt x="3172890" y="440032"/>
                </a:cubicBezTo>
                <a:cubicBezTo>
                  <a:pt x="3026219" y="446699"/>
                  <a:pt x="2879148" y="447314"/>
                  <a:pt x="2732878" y="460034"/>
                </a:cubicBezTo>
                <a:cubicBezTo>
                  <a:pt x="2648800" y="467346"/>
                  <a:pt x="2482871" y="500037"/>
                  <a:pt x="2482871" y="500037"/>
                </a:cubicBezTo>
                <a:cubicBezTo>
                  <a:pt x="2452791" y="511318"/>
                  <a:pt x="2378323" y="540370"/>
                  <a:pt x="2342868" y="550040"/>
                </a:cubicBezTo>
                <a:cubicBezTo>
                  <a:pt x="2326470" y="554512"/>
                  <a:pt x="2309533" y="556707"/>
                  <a:pt x="2292866" y="560041"/>
                </a:cubicBezTo>
                <a:cubicBezTo>
                  <a:pt x="2276199" y="566708"/>
                  <a:pt x="2259895" y="574366"/>
                  <a:pt x="2242865" y="580043"/>
                </a:cubicBezTo>
                <a:cubicBezTo>
                  <a:pt x="2215631" y="589121"/>
                  <a:pt x="2103190" y="610020"/>
                  <a:pt x="2102861" y="610045"/>
                </a:cubicBezTo>
                <a:cubicBezTo>
                  <a:pt x="2059526" y="613379"/>
                  <a:pt x="2016089" y="615574"/>
                  <a:pt x="1972857" y="620046"/>
                </a:cubicBezTo>
                <a:cubicBezTo>
                  <a:pt x="1862504" y="631462"/>
                  <a:pt x="1798051" y="641482"/>
                  <a:pt x="1692850" y="660048"/>
                </a:cubicBezTo>
                <a:cubicBezTo>
                  <a:pt x="1676111" y="663002"/>
                  <a:pt x="1659515" y="666715"/>
                  <a:pt x="1642848" y="670049"/>
                </a:cubicBezTo>
                <a:cubicBezTo>
                  <a:pt x="1671272" y="698474"/>
                  <a:pt x="1663136" y="688452"/>
                  <a:pt x="1692850" y="730054"/>
                </a:cubicBezTo>
                <a:cubicBezTo>
                  <a:pt x="1699836" y="739834"/>
                  <a:pt x="1704351" y="751557"/>
                  <a:pt x="1712850" y="760056"/>
                </a:cubicBezTo>
                <a:cubicBezTo>
                  <a:pt x="1721349" y="768555"/>
                  <a:pt x="1732851" y="773390"/>
                  <a:pt x="1742851" y="780057"/>
                </a:cubicBezTo>
                <a:cubicBezTo>
                  <a:pt x="1736184" y="786724"/>
                  <a:pt x="1732247" y="799276"/>
                  <a:pt x="1722851" y="800059"/>
                </a:cubicBezTo>
                <a:cubicBezTo>
                  <a:pt x="1715420" y="800678"/>
                  <a:pt x="1545668" y="781482"/>
                  <a:pt x="1532845" y="780057"/>
                </a:cubicBezTo>
                <a:cubicBezTo>
                  <a:pt x="1512542" y="774981"/>
                  <a:pt x="1482931" y="768666"/>
                  <a:pt x="1462843" y="760056"/>
                </a:cubicBezTo>
                <a:cubicBezTo>
                  <a:pt x="1449141" y="754183"/>
                  <a:pt x="1436176" y="746721"/>
                  <a:pt x="1422842" y="740054"/>
                </a:cubicBezTo>
                <a:cubicBezTo>
                  <a:pt x="1378425" y="680827"/>
                  <a:pt x="1402080" y="713909"/>
                  <a:pt x="1352840" y="640047"/>
                </a:cubicBezTo>
                <a:cubicBezTo>
                  <a:pt x="1346173" y="630046"/>
                  <a:pt x="1336641" y="621447"/>
                  <a:pt x="1332840" y="610045"/>
                </a:cubicBezTo>
                <a:cubicBezTo>
                  <a:pt x="1318306" y="566441"/>
                  <a:pt x="1319250" y="551733"/>
                  <a:pt x="1292839" y="520038"/>
                </a:cubicBezTo>
                <a:cubicBezTo>
                  <a:pt x="1283785" y="509173"/>
                  <a:pt x="1273784" y="498992"/>
                  <a:pt x="1262838" y="490036"/>
                </a:cubicBezTo>
                <a:cubicBezTo>
                  <a:pt x="1237039" y="468927"/>
                  <a:pt x="1214460" y="440574"/>
                  <a:pt x="1182836" y="430032"/>
                </a:cubicBezTo>
                <a:lnTo>
                  <a:pt x="1122834" y="410030"/>
                </a:lnTo>
                <a:cubicBezTo>
                  <a:pt x="1069499" y="416697"/>
                  <a:pt x="1015922" y="421649"/>
                  <a:pt x="962830" y="430032"/>
                </a:cubicBezTo>
                <a:cubicBezTo>
                  <a:pt x="952418" y="431676"/>
                  <a:pt x="941868" y="434608"/>
                  <a:pt x="932829" y="440032"/>
                </a:cubicBezTo>
                <a:cubicBezTo>
                  <a:pt x="924744" y="444883"/>
                  <a:pt x="919495" y="453367"/>
                  <a:pt x="912828" y="460034"/>
                </a:cubicBezTo>
                <a:cubicBezTo>
                  <a:pt x="908112" y="474183"/>
                  <a:pt x="892828" y="517481"/>
                  <a:pt x="892828" y="530039"/>
                </a:cubicBezTo>
                <a:cubicBezTo>
                  <a:pt x="892828" y="563541"/>
                  <a:pt x="894703" y="597544"/>
                  <a:pt x="902828" y="630046"/>
                </a:cubicBezTo>
                <a:cubicBezTo>
                  <a:pt x="907191" y="647500"/>
                  <a:pt x="955786" y="666527"/>
                  <a:pt x="962830" y="670049"/>
                </a:cubicBezTo>
                <a:cubicBezTo>
                  <a:pt x="972830" y="666715"/>
                  <a:pt x="985377" y="667502"/>
                  <a:pt x="992831" y="660048"/>
                </a:cubicBezTo>
                <a:cubicBezTo>
                  <a:pt x="1011858" y="641020"/>
                  <a:pt x="999534" y="582332"/>
                  <a:pt x="992831" y="570042"/>
                </a:cubicBezTo>
                <a:cubicBezTo>
                  <a:pt x="981544" y="549348"/>
                  <a:pt x="965191" y="527492"/>
                  <a:pt x="942829" y="520038"/>
                </a:cubicBezTo>
                <a:lnTo>
                  <a:pt x="882828" y="500037"/>
                </a:lnTo>
                <a:cubicBezTo>
                  <a:pt x="851793" y="510383"/>
                  <a:pt x="843718" y="511503"/>
                  <a:pt x="812826" y="530039"/>
                </a:cubicBezTo>
                <a:cubicBezTo>
                  <a:pt x="792214" y="542407"/>
                  <a:pt x="776144" y="564211"/>
                  <a:pt x="752824" y="570042"/>
                </a:cubicBezTo>
                <a:lnTo>
                  <a:pt x="712823" y="580043"/>
                </a:lnTo>
                <a:cubicBezTo>
                  <a:pt x="699489" y="590044"/>
                  <a:pt x="687730" y="602591"/>
                  <a:pt x="672822" y="610045"/>
                </a:cubicBezTo>
                <a:cubicBezTo>
                  <a:pt x="663403" y="614755"/>
                  <a:pt x="588084" y="628993"/>
                  <a:pt x="582819" y="630046"/>
                </a:cubicBezTo>
                <a:cubicBezTo>
                  <a:pt x="568100" y="628574"/>
                  <a:pt x="484462" y="627627"/>
                  <a:pt x="452816" y="610045"/>
                </a:cubicBezTo>
                <a:cubicBezTo>
                  <a:pt x="431803" y="598371"/>
                  <a:pt x="412815" y="583376"/>
                  <a:pt x="392814" y="570042"/>
                </a:cubicBezTo>
                <a:lnTo>
                  <a:pt x="362813" y="550040"/>
                </a:lnTo>
                <a:cubicBezTo>
                  <a:pt x="269159" y="409553"/>
                  <a:pt x="346836" y="490864"/>
                  <a:pt x="32804" y="480035"/>
                </a:cubicBezTo>
                <a:cubicBezTo>
                  <a:pt x="42804" y="476702"/>
                  <a:pt x="53766" y="475459"/>
                  <a:pt x="62805" y="470035"/>
                </a:cubicBezTo>
                <a:cubicBezTo>
                  <a:pt x="70890" y="465184"/>
                  <a:pt x="74373" y="454250"/>
                  <a:pt x="82806" y="450033"/>
                </a:cubicBezTo>
                <a:cubicBezTo>
                  <a:pt x="95099" y="443886"/>
                  <a:pt x="109592" y="443808"/>
                  <a:pt x="122807" y="440032"/>
                </a:cubicBezTo>
                <a:cubicBezTo>
                  <a:pt x="132943" y="437136"/>
                  <a:pt x="142808" y="433365"/>
                  <a:pt x="152808" y="430032"/>
                </a:cubicBezTo>
                <a:cubicBezTo>
                  <a:pt x="159475" y="423365"/>
                  <a:pt x="182237" y="410030"/>
                  <a:pt x="172808" y="410030"/>
                </a:cubicBezTo>
                <a:cubicBezTo>
                  <a:pt x="121213" y="410030"/>
                  <a:pt x="119056" y="431907"/>
                  <a:pt x="82806" y="450033"/>
                </a:cubicBezTo>
                <a:cubicBezTo>
                  <a:pt x="0" y="491437"/>
                  <a:pt x="108783" y="422715"/>
                  <a:pt x="22804" y="480035"/>
                </a:cubicBezTo>
                <a:cubicBezTo>
                  <a:pt x="26137" y="493369"/>
                  <a:pt x="26657" y="507744"/>
                  <a:pt x="32804" y="520038"/>
                </a:cubicBezTo>
                <a:cubicBezTo>
                  <a:pt x="40853" y="536138"/>
                  <a:pt x="71028" y="550618"/>
                  <a:pt x="82806" y="560041"/>
                </a:cubicBezTo>
                <a:cubicBezTo>
                  <a:pt x="154053" y="617042"/>
                  <a:pt x="40467" y="538483"/>
                  <a:pt x="132807" y="600044"/>
                </a:cubicBezTo>
                <a:cubicBezTo>
                  <a:pt x="117957" y="577767"/>
                  <a:pt x="113163" y="566326"/>
                  <a:pt x="92806" y="550040"/>
                </a:cubicBezTo>
                <a:cubicBezTo>
                  <a:pt x="83421" y="542532"/>
                  <a:pt x="72805" y="536706"/>
                  <a:pt x="62805" y="530039"/>
                </a:cubicBezTo>
                <a:cubicBezTo>
                  <a:pt x="50448" y="492965"/>
                  <a:pt x="62234" y="504752"/>
                  <a:pt x="32804" y="490036"/>
                </a:cubicBezTo>
              </a:path>
            </a:pathLst>
          </a:custGeom>
          <a:noFill/>
          <a:ln w="38100">
            <a:solidFill>
              <a:schemeClr val="accent4"/>
            </a:solidFill>
          </a:ln>
          <a:effectLst>
            <a:innerShdw blurRad="63500" dist="50800" dir="12900000">
              <a:srgbClr val="000000">
                <a:alpha val="50000"/>
              </a:srgbClr>
            </a:innerShdw>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7" name="Straight Arrow Connector 6"/>
          <p:cNvCxnSpPr/>
          <p:nvPr/>
        </p:nvCxnSpPr>
        <p:spPr>
          <a:xfrm rot="10800000" flipV="1">
            <a:off x="5790159" y="3230235"/>
            <a:ext cx="2070056" cy="1"/>
          </a:xfrm>
          <a:prstGeom prst="straightConnector1">
            <a:avLst/>
          </a:prstGeom>
          <a:ln w="34925">
            <a:solidFill>
              <a:schemeClr val="accent4"/>
            </a:solidFill>
            <a:tailEnd type="arrow"/>
          </a:ln>
          <a:effectLst>
            <a:innerShdw blurRad="63500" dist="50800" dir="12900000">
              <a:srgbClr val="000000">
                <a:alpha val="84000"/>
              </a:srgbClr>
            </a:innerShdw>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36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accel="50000" decel="5000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1000" fill="hold"/>
                                        <p:tgtEl>
                                          <p:spTgt spid="7"/>
                                        </p:tgtEl>
                                        <p:attrNameLst>
                                          <p:attrName>ppt_x</p:attrName>
                                        </p:attrNameLst>
                                      </p:cBhvr>
                                      <p:tavLst>
                                        <p:tav tm="0">
                                          <p:val>
                                            <p:strVal val="1+#ppt_w/2"/>
                                          </p:val>
                                        </p:tav>
                                        <p:tav tm="100000">
                                          <p:val>
                                            <p:strVal val="#ppt_x"/>
                                          </p:val>
                                        </p:tav>
                                      </p:tavLst>
                                    </p:anim>
                                    <p:anim calcmode="lin" valueType="num">
                                      <p:cBhvr additive="base">
                                        <p:cTn id="16"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1143000"/>
          </a:xfrm>
        </p:spPr>
        <p:txBody>
          <a:bodyPr>
            <a:normAutofit/>
          </a:bodyPr>
          <a:lstStyle/>
          <a:p>
            <a:r>
              <a:rPr lang="en-US" dirty="0" smtClean="0">
                <a:solidFill>
                  <a:srgbClr val="604A7B"/>
                </a:solidFill>
              </a:rPr>
              <a:t>Stop, Read, Understand </a:t>
            </a:r>
            <a:r>
              <a:rPr lang="en-US" baseline="30000" dirty="0" smtClean="0">
                <a:solidFill>
                  <a:srgbClr val="604A7B"/>
                </a:solidFill>
              </a:rPr>
              <a:t>the</a:t>
            </a:r>
            <a:r>
              <a:rPr lang="en-US" dirty="0" smtClean="0">
                <a:solidFill>
                  <a:srgbClr val="604A7B"/>
                </a:solidFill>
              </a:rPr>
              <a:t> Examples:</a:t>
            </a:r>
            <a:endParaRPr lang="en-US" dirty="0">
              <a:solidFill>
                <a:srgbClr val="604A7B"/>
              </a:solidFill>
            </a:endParaRPr>
          </a:p>
        </p:txBody>
      </p:sp>
      <p:sp>
        <p:nvSpPr>
          <p:cNvPr id="5" name="TextBox 4"/>
          <p:cNvSpPr txBox="1"/>
          <p:nvPr/>
        </p:nvSpPr>
        <p:spPr>
          <a:xfrm>
            <a:off x="218974" y="1133356"/>
            <a:ext cx="8671381" cy="4955203"/>
          </a:xfrm>
          <a:prstGeom prst="rect">
            <a:avLst/>
          </a:prstGeom>
          <a:noFill/>
        </p:spPr>
        <p:txBody>
          <a:bodyPr wrap="square" rtlCol="0">
            <a:spAutoFit/>
          </a:bodyPr>
          <a:lstStyle/>
          <a:p>
            <a:pPr algn="ctr"/>
            <a:r>
              <a:rPr lang="en-US" dirty="0" smtClean="0"/>
              <a:t>Example # 3</a:t>
            </a:r>
          </a:p>
          <a:p>
            <a:endParaRPr lang="en-US" dirty="0" smtClean="0"/>
          </a:p>
          <a:p>
            <a:r>
              <a:rPr lang="en-US" sz="2800" b="1" dirty="0" smtClean="0"/>
              <a:t>Direct</a:t>
            </a:r>
            <a:r>
              <a:rPr lang="en-US" sz="2800" dirty="0" smtClean="0"/>
              <a:t> - John cared a lot for the well-being of others. There was an old couple living alone near his house. John used to buy weekly groceries for them and even check on them everyday, just to see how they are doing. </a:t>
            </a:r>
          </a:p>
          <a:p>
            <a:endParaRPr lang="en-US" sz="2800" dirty="0" smtClean="0"/>
          </a:p>
          <a:p>
            <a:endParaRPr lang="en-US" sz="2800" dirty="0" smtClean="0"/>
          </a:p>
          <a:p>
            <a:r>
              <a:rPr lang="en-US" sz="2800" b="1" dirty="0" smtClean="0"/>
              <a:t>Indirect</a:t>
            </a:r>
            <a:r>
              <a:rPr lang="en-US" sz="2800" dirty="0" smtClean="0"/>
              <a:t> - An old couple living near John's house considered him just like their own son. John did all that for them what even a son these days won't do. He would shop for them, get them things and say hello everyday. </a:t>
            </a:r>
            <a:endParaRPr lang="en-US" sz="2800" dirty="0"/>
          </a:p>
        </p:txBody>
      </p:sp>
      <p:sp>
        <p:nvSpPr>
          <p:cNvPr id="6" name="Freeform 5"/>
          <p:cNvSpPr/>
          <p:nvPr/>
        </p:nvSpPr>
        <p:spPr>
          <a:xfrm rot="607113">
            <a:off x="6993403" y="5935010"/>
            <a:ext cx="1847961" cy="610906"/>
          </a:xfrm>
          <a:custGeom>
            <a:avLst/>
            <a:gdLst>
              <a:gd name="connsiteX0" fmla="*/ 4552928 w 4581419"/>
              <a:gd name="connsiteY0" fmla="*/ 490036 h 800678"/>
              <a:gd name="connsiteX1" fmla="*/ 4512927 w 4581419"/>
              <a:gd name="connsiteY1" fmla="*/ 410030 h 800678"/>
              <a:gd name="connsiteX2" fmla="*/ 4462926 w 4581419"/>
              <a:gd name="connsiteY2" fmla="*/ 330024 h 800678"/>
              <a:gd name="connsiteX3" fmla="*/ 4382923 w 4581419"/>
              <a:gd name="connsiteY3" fmla="*/ 200015 h 800678"/>
              <a:gd name="connsiteX4" fmla="*/ 4342922 w 4581419"/>
              <a:gd name="connsiteY4" fmla="*/ 140011 h 800678"/>
              <a:gd name="connsiteX5" fmla="*/ 4322922 w 4581419"/>
              <a:gd name="connsiteY5" fmla="*/ 100008 h 800678"/>
              <a:gd name="connsiteX6" fmla="*/ 4262920 w 4581419"/>
              <a:gd name="connsiteY6" fmla="*/ 40003 h 800678"/>
              <a:gd name="connsiteX7" fmla="*/ 4202918 w 4581419"/>
              <a:gd name="connsiteY7" fmla="*/ 0 h 800678"/>
              <a:gd name="connsiteX8" fmla="*/ 4172918 w 4581419"/>
              <a:gd name="connsiteY8" fmla="*/ 80006 h 800678"/>
              <a:gd name="connsiteX9" fmla="*/ 4162917 w 4581419"/>
              <a:gd name="connsiteY9" fmla="*/ 150011 h 800678"/>
              <a:gd name="connsiteX10" fmla="*/ 4152917 w 4581419"/>
              <a:gd name="connsiteY10" fmla="*/ 180013 h 800678"/>
              <a:gd name="connsiteX11" fmla="*/ 4142917 w 4581419"/>
              <a:gd name="connsiteY11" fmla="*/ 220016 h 800678"/>
              <a:gd name="connsiteX12" fmla="*/ 4132916 w 4581419"/>
              <a:gd name="connsiteY12" fmla="*/ 280021 h 800678"/>
              <a:gd name="connsiteX13" fmla="*/ 4122916 w 4581419"/>
              <a:gd name="connsiteY13" fmla="*/ 310023 h 800678"/>
              <a:gd name="connsiteX14" fmla="*/ 4092915 w 4581419"/>
              <a:gd name="connsiteY14" fmla="*/ 390029 h 800678"/>
              <a:gd name="connsiteX15" fmla="*/ 4062915 w 4581419"/>
              <a:gd name="connsiteY15" fmla="*/ 470035 h 800678"/>
              <a:gd name="connsiteX16" fmla="*/ 4052914 w 4581419"/>
              <a:gd name="connsiteY16" fmla="*/ 510038 h 800678"/>
              <a:gd name="connsiteX17" fmla="*/ 4012913 w 4581419"/>
              <a:gd name="connsiteY17" fmla="*/ 570042 h 800678"/>
              <a:gd name="connsiteX18" fmla="*/ 3982912 w 4581419"/>
              <a:gd name="connsiteY18" fmla="*/ 620046 h 800678"/>
              <a:gd name="connsiteX19" fmla="*/ 3922911 w 4581419"/>
              <a:gd name="connsiteY19" fmla="*/ 680050 h 800678"/>
              <a:gd name="connsiteX20" fmla="*/ 3772907 w 4581419"/>
              <a:gd name="connsiteY20" fmla="*/ 610045 h 800678"/>
              <a:gd name="connsiteX21" fmla="*/ 3672904 w 4581419"/>
              <a:gd name="connsiteY21" fmla="*/ 530039 h 800678"/>
              <a:gd name="connsiteX22" fmla="*/ 3632903 w 4581419"/>
              <a:gd name="connsiteY22" fmla="*/ 500037 h 800678"/>
              <a:gd name="connsiteX23" fmla="*/ 3612902 w 4581419"/>
              <a:gd name="connsiteY23" fmla="*/ 480035 h 800678"/>
              <a:gd name="connsiteX24" fmla="*/ 3572901 w 4581419"/>
              <a:gd name="connsiteY24" fmla="*/ 470035 h 800678"/>
              <a:gd name="connsiteX25" fmla="*/ 3482899 w 4581419"/>
              <a:gd name="connsiteY25" fmla="*/ 490036 h 800678"/>
              <a:gd name="connsiteX26" fmla="*/ 3402897 w 4581419"/>
              <a:gd name="connsiteY26" fmla="*/ 540040 h 800678"/>
              <a:gd name="connsiteX27" fmla="*/ 3362895 w 4581419"/>
              <a:gd name="connsiteY27" fmla="*/ 560041 h 800678"/>
              <a:gd name="connsiteX28" fmla="*/ 3332895 w 4581419"/>
              <a:gd name="connsiteY28" fmla="*/ 590043 h 800678"/>
              <a:gd name="connsiteX29" fmla="*/ 3302894 w 4581419"/>
              <a:gd name="connsiteY29" fmla="*/ 610045 h 800678"/>
              <a:gd name="connsiteX30" fmla="*/ 3332895 w 4581419"/>
              <a:gd name="connsiteY30" fmla="*/ 730054 h 800678"/>
              <a:gd name="connsiteX31" fmla="*/ 3372896 w 4581419"/>
              <a:gd name="connsiteY31" fmla="*/ 740054 h 800678"/>
              <a:gd name="connsiteX32" fmla="*/ 3462898 w 4581419"/>
              <a:gd name="connsiteY32" fmla="*/ 700051 h 800678"/>
              <a:gd name="connsiteX33" fmla="*/ 3472898 w 4581419"/>
              <a:gd name="connsiteY33" fmla="*/ 670049 h 800678"/>
              <a:gd name="connsiteX34" fmla="*/ 3492899 w 4581419"/>
              <a:gd name="connsiteY34" fmla="*/ 640047 h 800678"/>
              <a:gd name="connsiteX35" fmla="*/ 3472898 w 4581419"/>
              <a:gd name="connsiteY35" fmla="*/ 580043 h 800678"/>
              <a:gd name="connsiteX36" fmla="*/ 3422897 w 4581419"/>
              <a:gd name="connsiteY36" fmla="*/ 540040 h 800678"/>
              <a:gd name="connsiteX37" fmla="*/ 3392896 w 4581419"/>
              <a:gd name="connsiteY37" fmla="*/ 530039 h 800678"/>
              <a:gd name="connsiteX38" fmla="*/ 3342895 w 4581419"/>
              <a:gd name="connsiteY38" fmla="*/ 500037 h 800678"/>
              <a:gd name="connsiteX39" fmla="*/ 3282893 w 4581419"/>
              <a:gd name="connsiteY39" fmla="*/ 480035 h 800678"/>
              <a:gd name="connsiteX40" fmla="*/ 3242892 w 4581419"/>
              <a:gd name="connsiteY40" fmla="*/ 460034 h 800678"/>
              <a:gd name="connsiteX41" fmla="*/ 3172890 w 4581419"/>
              <a:gd name="connsiteY41" fmla="*/ 440032 h 800678"/>
              <a:gd name="connsiteX42" fmla="*/ 2732878 w 4581419"/>
              <a:gd name="connsiteY42" fmla="*/ 460034 h 800678"/>
              <a:gd name="connsiteX43" fmla="*/ 2482871 w 4581419"/>
              <a:gd name="connsiteY43" fmla="*/ 500037 h 800678"/>
              <a:gd name="connsiteX44" fmla="*/ 2342868 w 4581419"/>
              <a:gd name="connsiteY44" fmla="*/ 550040 h 800678"/>
              <a:gd name="connsiteX45" fmla="*/ 2292866 w 4581419"/>
              <a:gd name="connsiteY45" fmla="*/ 560041 h 800678"/>
              <a:gd name="connsiteX46" fmla="*/ 2242865 w 4581419"/>
              <a:gd name="connsiteY46" fmla="*/ 580043 h 800678"/>
              <a:gd name="connsiteX47" fmla="*/ 2102861 w 4581419"/>
              <a:gd name="connsiteY47" fmla="*/ 610045 h 800678"/>
              <a:gd name="connsiteX48" fmla="*/ 1972857 w 4581419"/>
              <a:gd name="connsiteY48" fmla="*/ 620046 h 800678"/>
              <a:gd name="connsiteX49" fmla="*/ 1692850 w 4581419"/>
              <a:gd name="connsiteY49" fmla="*/ 660048 h 800678"/>
              <a:gd name="connsiteX50" fmla="*/ 1642848 w 4581419"/>
              <a:gd name="connsiteY50" fmla="*/ 670049 h 800678"/>
              <a:gd name="connsiteX51" fmla="*/ 1692850 w 4581419"/>
              <a:gd name="connsiteY51" fmla="*/ 730054 h 800678"/>
              <a:gd name="connsiteX52" fmla="*/ 1712850 w 4581419"/>
              <a:gd name="connsiteY52" fmla="*/ 760056 h 800678"/>
              <a:gd name="connsiteX53" fmla="*/ 1742851 w 4581419"/>
              <a:gd name="connsiteY53" fmla="*/ 780057 h 800678"/>
              <a:gd name="connsiteX54" fmla="*/ 1722851 w 4581419"/>
              <a:gd name="connsiteY54" fmla="*/ 800059 h 800678"/>
              <a:gd name="connsiteX55" fmla="*/ 1532845 w 4581419"/>
              <a:gd name="connsiteY55" fmla="*/ 780057 h 800678"/>
              <a:gd name="connsiteX56" fmla="*/ 1462843 w 4581419"/>
              <a:gd name="connsiteY56" fmla="*/ 760056 h 800678"/>
              <a:gd name="connsiteX57" fmla="*/ 1422842 w 4581419"/>
              <a:gd name="connsiteY57" fmla="*/ 740054 h 800678"/>
              <a:gd name="connsiteX58" fmla="*/ 1352840 w 4581419"/>
              <a:gd name="connsiteY58" fmla="*/ 640047 h 800678"/>
              <a:gd name="connsiteX59" fmla="*/ 1332840 w 4581419"/>
              <a:gd name="connsiteY59" fmla="*/ 610045 h 800678"/>
              <a:gd name="connsiteX60" fmla="*/ 1292839 w 4581419"/>
              <a:gd name="connsiteY60" fmla="*/ 520038 h 800678"/>
              <a:gd name="connsiteX61" fmla="*/ 1262838 w 4581419"/>
              <a:gd name="connsiteY61" fmla="*/ 490036 h 800678"/>
              <a:gd name="connsiteX62" fmla="*/ 1182836 w 4581419"/>
              <a:gd name="connsiteY62" fmla="*/ 430032 h 800678"/>
              <a:gd name="connsiteX63" fmla="*/ 1122834 w 4581419"/>
              <a:gd name="connsiteY63" fmla="*/ 410030 h 800678"/>
              <a:gd name="connsiteX64" fmla="*/ 962830 w 4581419"/>
              <a:gd name="connsiteY64" fmla="*/ 430032 h 800678"/>
              <a:gd name="connsiteX65" fmla="*/ 932829 w 4581419"/>
              <a:gd name="connsiteY65" fmla="*/ 440032 h 800678"/>
              <a:gd name="connsiteX66" fmla="*/ 912828 w 4581419"/>
              <a:gd name="connsiteY66" fmla="*/ 460034 h 800678"/>
              <a:gd name="connsiteX67" fmla="*/ 892828 w 4581419"/>
              <a:gd name="connsiteY67" fmla="*/ 530039 h 800678"/>
              <a:gd name="connsiteX68" fmla="*/ 902828 w 4581419"/>
              <a:gd name="connsiteY68" fmla="*/ 630046 h 800678"/>
              <a:gd name="connsiteX69" fmla="*/ 962830 w 4581419"/>
              <a:gd name="connsiteY69" fmla="*/ 670049 h 800678"/>
              <a:gd name="connsiteX70" fmla="*/ 992831 w 4581419"/>
              <a:gd name="connsiteY70" fmla="*/ 660048 h 800678"/>
              <a:gd name="connsiteX71" fmla="*/ 992831 w 4581419"/>
              <a:gd name="connsiteY71" fmla="*/ 570042 h 800678"/>
              <a:gd name="connsiteX72" fmla="*/ 942829 w 4581419"/>
              <a:gd name="connsiteY72" fmla="*/ 520038 h 800678"/>
              <a:gd name="connsiteX73" fmla="*/ 882828 w 4581419"/>
              <a:gd name="connsiteY73" fmla="*/ 500037 h 800678"/>
              <a:gd name="connsiteX74" fmla="*/ 812826 w 4581419"/>
              <a:gd name="connsiteY74" fmla="*/ 530039 h 800678"/>
              <a:gd name="connsiteX75" fmla="*/ 752824 w 4581419"/>
              <a:gd name="connsiteY75" fmla="*/ 570042 h 800678"/>
              <a:gd name="connsiteX76" fmla="*/ 712823 w 4581419"/>
              <a:gd name="connsiteY76" fmla="*/ 580043 h 800678"/>
              <a:gd name="connsiteX77" fmla="*/ 672822 w 4581419"/>
              <a:gd name="connsiteY77" fmla="*/ 610045 h 800678"/>
              <a:gd name="connsiteX78" fmla="*/ 582819 w 4581419"/>
              <a:gd name="connsiteY78" fmla="*/ 630046 h 800678"/>
              <a:gd name="connsiteX79" fmla="*/ 452816 w 4581419"/>
              <a:gd name="connsiteY79" fmla="*/ 610045 h 800678"/>
              <a:gd name="connsiteX80" fmla="*/ 392814 w 4581419"/>
              <a:gd name="connsiteY80" fmla="*/ 570042 h 800678"/>
              <a:gd name="connsiteX81" fmla="*/ 362813 w 4581419"/>
              <a:gd name="connsiteY81" fmla="*/ 550040 h 800678"/>
              <a:gd name="connsiteX82" fmla="*/ 32804 w 4581419"/>
              <a:gd name="connsiteY82" fmla="*/ 480035 h 800678"/>
              <a:gd name="connsiteX83" fmla="*/ 62805 w 4581419"/>
              <a:gd name="connsiteY83" fmla="*/ 470035 h 800678"/>
              <a:gd name="connsiteX84" fmla="*/ 82806 w 4581419"/>
              <a:gd name="connsiteY84" fmla="*/ 450033 h 800678"/>
              <a:gd name="connsiteX85" fmla="*/ 122807 w 4581419"/>
              <a:gd name="connsiteY85" fmla="*/ 440032 h 800678"/>
              <a:gd name="connsiteX86" fmla="*/ 152808 w 4581419"/>
              <a:gd name="connsiteY86" fmla="*/ 430032 h 800678"/>
              <a:gd name="connsiteX87" fmla="*/ 172808 w 4581419"/>
              <a:gd name="connsiteY87" fmla="*/ 410030 h 800678"/>
              <a:gd name="connsiteX88" fmla="*/ 82806 w 4581419"/>
              <a:gd name="connsiteY88" fmla="*/ 450033 h 800678"/>
              <a:gd name="connsiteX89" fmla="*/ 22804 w 4581419"/>
              <a:gd name="connsiteY89" fmla="*/ 480035 h 800678"/>
              <a:gd name="connsiteX90" fmla="*/ 32804 w 4581419"/>
              <a:gd name="connsiteY90" fmla="*/ 520038 h 800678"/>
              <a:gd name="connsiteX91" fmla="*/ 82806 w 4581419"/>
              <a:gd name="connsiteY91" fmla="*/ 560041 h 800678"/>
              <a:gd name="connsiteX92" fmla="*/ 132807 w 4581419"/>
              <a:gd name="connsiteY92" fmla="*/ 600044 h 800678"/>
              <a:gd name="connsiteX93" fmla="*/ 92806 w 4581419"/>
              <a:gd name="connsiteY93" fmla="*/ 550040 h 800678"/>
              <a:gd name="connsiteX94" fmla="*/ 62805 w 4581419"/>
              <a:gd name="connsiteY94" fmla="*/ 530039 h 800678"/>
              <a:gd name="connsiteX95" fmla="*/ 32804 w 4581419"/>
              <a:gd name="connsiteY95" fmla="*/ 490036 h 800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581419" h="800678">
                <a:moveTo>
                  <a:pt x="4552928" y="490036"/>
                </a:moveTo>
                <a:cubicBezTo>
                  <a:pt x="4493491" y="400879"/>
                  <a:pt x="4581419" y="537238"/>
                  <a:pt x="4512927" y="410030"/>
                </a:cubicBezTo>
                <a:cubicBezTo>
                  <a:pt x="4498018" y="382340"/>
                  <a:pt x="4479106" y="356991"/>
                  <a:pt x="4462926" y="330024"/>
                </a:cubicBezTo>
                <a:cubicBezTo>
                  <a:pt x="4396740" y="219710"/>
                  <a:pt x="4424488" y="262363"/>
                  <a:pt x="4382923" y="200015"/>
                </a:cubicBezTo>
                <a:cubicBezTo>
                  <a:pt x="4361471" y="135656"/>
                  <a:pt x="4389741" y="205561"/>
                  <a:pt x="4342922" y="140011"/>
                </a:cubicBezTo>
                <a:cubicBezTo>
                  <a:pt x="4334257" y="127880"/>
                  <a:pt x="4332235" y="111649"/>
                  <a:pt x="4322922" y="100008"/>
                </a:cubicBezTo>
                <a:cubicBezTo>
                  <a:pt x="4305253" y="77920"/>
                  <a:pt x="4282921" y="60005"/>
                  <a:pt x="4262920" y="40003"/>
                </a:cubicBezTo>
                <a:cubicBezTo>
                  <a:pt x="4225466" y="2547"/>
                  <a:pt x="4246336" y="14473"/>
                  <a:pt x="4202918" y="0"/>
                </a:cubicBezTo>
                <a:cubicBezTo>
                  <a:pt x="4200360" y="6395"/>
                  <a:pt x="4176053" y="64329"/>
                  <a:pt x="4172918" y="80006"/>
                </a:cubicBezTo>
                <a:cubicBezTo>
                  <a:pt x="4168295" y="103120"/>
                  <a:pt x="4167540" y="126897"/>
                  <a:pt x="4162917" y="150011"/>
                </a:cubicBezTo>
                <a:cubicBezTo>
                  <a:pt x="4160850" y="160348"/>
                  <a:pt x="4155813" y="169877"/>
                  <a:pt x="4152917" y="180013"/>
                </a:cubicBezTo>
                <a:cubicBezTo>
                  <a:pt x="4149141" y="193229"/>
                  <a:pt x="4145612" y="206538"/>
                  <a:pt x="4142917" y="220016"/>
                </a:cubicBezTo>
                <a:cubicBezTo>
                  <a:pt x="4138940" y="239900"/>
                  <a:pt x="4137315" y="260226"/>
                  <a:pt x="4132916" y="280021"/>
                </a:cubicBezTo>
                <a:cubicBezTo>
                  <a:pt x="4130629" y="290312"/>
                  <a:pt x="4125203" y="299732"/>
                  <a:pt x="4122916" y="310023"/>
                </a:cubicBezTo>
                <a:cubicBezTo>
                  <a:pt x="4106416" y="384278"/>
                  <a:pt x="4129555" y="353387"/>
                  <a:pt x="4092915" y="390029"/>
                </a:cubicBezTo>
                <a:cubicBezTo>
                  <a:pt x="4082343" y="416460"/>
                  <a:pt x="4070756" y="442592"/>
                  <a:pt x="4062915" y="470035"/>
                </a:cubicBezTo>
                <a:cubicBezTo>
                  <a:pt x="4059139" y="483251"/>
                  <a:pt x="4059061" y="497744"/>
                  <a:pt x="4052914" y="510038"/>
                </a:cubicBezTo>
                <a:cubicBezTo>
                  <a:pt x="4042164" y="531539"/>
                  <a:pt x="4025280" y="549429"/>
                  <a:pt x="4012913" y="570042"/>
                </a:cubicBezTo>
                <a:cubicBezTo>
                  <a:pt x="4002913" y="586710"/>
                  <a:pt x="3995220" y="605002"/>
                  <a:pt x="3982912" y="620046"/>
                </a:cubicBezTo>
                <a:cubicBezTo>
                  <a:pt x="3965001" y="641938"/>
                  <a:pt x="3922911" y="680050"/>
                  <a:pt x="3922911" y="680050"/>
                </a:cubicBezTo>
                <a:cubicBezTo>
                  <a:pt x="3845587" y="654275"/>
                  <a:pt x="3832249" y="658600"/>
                  <a:pt x="3772907" y="610045"/>
                </a:cubicBezTo>
                <a:cubicBezTo>
                  <a:pt x="3595209" y="464649"/>
                  <a:pt x="3837082" y="639496"/>
                  <a:pt x="3672904" y="530039"/>
                </a:cubicBezTo>
                <a:cubicBezTo>
                  <a:pt x="3659036" y="520793"/>
                  <a:pt x="3645707" y="510707"/>
                  <a:pt x="3632903" y="500037"/>
                </a:cubicBezTo>
                <a:cubicBezTo>
                  <a:pt x="3625660" y="494001"/>
                  <a:pt x="3621335" y="484252"/>
                  <a:pt x="3612902" y="480035"/>
                </a:cubicBezTo>
                <a:cubicBezTo>
                  <a:pt x="3600609" y="473888"/>
                  <a:pt x="3586235" y="473368"/>
                  <a:pt x="3572901" y="470035"/>
                </a:cubicBezTo>
                <a:cubicBezTo>
                  <a:pt x="3564989" y="471617"/>
                  <a:pt x="3494458" y="484898"/>
                  <a:pt x="3482899" y="490036"/>
                </a:cubicBezTo>
                <a:cubicBezTo>
                  <a:pt x="3440438" y="508908"/>
                  <a:pt x="3438034" y="519961"/>
                  <a:pt x="3402897" y="540040"/>
                </a:cubicBezTo>
                <a:cubicBezTo>
                  <a:pt x="3389953" y="547437"/>
                  <a:pt x="3376229" y="553374"/>
                  <a:pt x="3362895" y="560041"/>
                </a:cubicBezTo>
                <a:cubicBezTo>
                  <a:pt x="3352895" y="570042"/>
                  <a:pt x="3343759" y="580989"/>
                  <a:pt x="3332895" y="590043"/>
                </a:cubicBezTo>
                <a:cubicBezTo>
                  <a:pt x="3323662" y="597738"/>
                  <a:pt x="3305044" y="598220"/>
                  <a:pt x="3302894" y="610045"/>
                </a:cubicBezTo>
                <a:cubicBezTo>
                  <a:pt x="3300057" y="625647"/>
                  <a:pt x="3301790" y="709316"/>
                  <a:pt x="3332895" y="730054"/>
                </a:cubicBezTo>
                <a:cubicBezTo>
                  <a:pt x="3344331" y="737678"/>
                  <a:pt x="3359562" y="736721"/>
                  <a:pt x="3372896" y="740054"/>
                </a:cubicBezTo>
                <a:cubicBezTo>
                  <a:pt x="3391233" y="733941"/>
                  <a:pt x="3445609" y="721663"/>
                  <a:pt x="3462898" y="700051"/>
                </a:cubicBezTo>
                <a:cubicBezTo>
                  <a:pt x="3469483" y="691819"/>
                  <a:pt x="3468184" y="679478"/>
                  <a:pt x="3472898" y="670049"/>
                </a:cubicBezTo>
                <a:cubicBezTo>
                  <a:pt x="3478273" y="659299"/>
                  <a:pt x="3486232" y="650048"/>
                  <a:pt x="3492899" y="640047"/>
                </a:cubicBezTo>
                <a:cubicBezTo>
                  <a:pt x="3486232" y="620046"/>
                  <a:pt x="3482326" y="598901"/>
                  <a:pt x="3472898" y="580043"/>
                </a:cubicBezTo>
                <a:cubicBezTo>
                  <a:pt x="3466696" y="567638"/>
                  <a:pt x="3432321" y="544752"/>
                  <a:pt x="3422897" y="540040"/>
                </a:cubicBezTo>
                <a:cubicBezTo>
                  <a:pt x="3413469" y="535326"/>
                  <a:pt x="3402324" y="534753"/>
                  <a:pt x="3392896" y="530039"/>
                </a:cubicBezTo>
                <a:cubicBezTo>
                  <a:pt x="3375511" y="521346"/>
                  <a:pt x="3360590" y="508080"/>
                  <a:pt x="3342895" y="500037"/>
                </a:cubicBezTo>
                <a:cubicBezTo>
                  <a:pt x="3323702" y="491313"/>
                  <a:pt x="3301750" y="489464"/>
                  <a:pt x="3282893" y="480035"/>
                </a:cubicBezTo>
                <a:cubicBezTo>
                  <a:pt x="3269559" y="473368"/>
                  <a:pt x="3256594" y="465907"/>
                  <a:pt x="3242892" y="460034"/>
                </a:cubicBezTo>
                <a:cubicBezTo>
                  <a:pt x="3222806" y="451425"/>
                  <a:pt x="3193190" y="445107"/>
                  <a:pt x="3172890" y="440032"/>
                </a:cubicBezTo>
                <a:cubicBezTo>
                  <a:pt x="3026219" y="446699"/>
                  <a:pt x="2879148" y="447314"/>
                  <a:pt x="2732878" y="460034"/>
                </a:cubicBezTo>
                <a:cubicBezTo>
                  <a:pt x="2648800" y="467346"/>
                  <a:pt x="2482871" y="500037"/>
                  <a:pt x="2482871" y="500037"/>
                </a:cubicBezTo>
                <a:cubicBezTo>
                  <a:pt x="2452791" y="511318"/>
                  <a:pt x="2378323" y="540370"/>
                  <a:pt x="2342868" y="550040"/>
                </a:cubicBezTo>
                <a:cubicBezTo>
                  <a:pt x="2326470" y="554512"/>
                  <a:pt x="2309533" y="556707"/>
                  <a:pt x="2292866" y="560041"/>
                </a:cubicBezTo>
                <a:cubicBezTo>
                  <a:pt x="2276199" y="566708"/>
                  <a:pt x="2259895" y="574366"/>
                  <a:pt x="2242865" y="580043"/>
                </a:cubicBezTo>
                <a:cubicBezTo>
                  <a:pt x="2215631" y="589121"/>
                  <a:pt x="2103190" y="610020"/>
                  <a:pt x="2102861" y="610045"/>
                </a:cubicBezTo>
                <a:cubicBezTo>
                  <a:pt x="2059526" y="613379"/>
                  <a:pt x="2016089" y="615574"/>
                  <a:pt x="1972857" y="620046"/>
                </a:cubicBezTo>
                <a:cubicBezTo>
                  <a:pt x="1862504" y="631462"/>
                  <a:pt x="1798051" y="641482"/>
                  <a:pt x="1692850" y="660048"/>
                </a:cubicBezTo>
                <a:cubicBezTo>
                  <a:pt x="1676111" y="663002"/>
                  <a:pt x="1659515" y="666715"/>
                  <a:pt x="1642848" y="670049"/>
                </a:cubicBezTo>
                <a:cubicBezTo>
                  <a:pt x="1671272" y="698474"/>
                  <a:pt x="1663136" y="688452"/>
                  <a:pt x="1692850" y="730054"/>
                </a:cubicBezTo>
                <a:cubicBezTo>
                  <a:pt x="1699836" y="739834"/>
                  <a:pt x="1704351" y="751557"/>
                  <a:pt x="1712850" y="760056"/>
                </a:cubicBezTo>
                <a:cubicBezTo>
                  <a:pt x="1721349" y="768555"/>
                  <a:pt x="1732851" y="773390"/>
                  <a:pt x="1742851" y="780057"/>
                </a:cubicBezTo>
                <a:cubicBezTo>
                  <a:pt x="1736184" y="786724"/>
                  <a:pt x="1732247" y="799276"/>
                  <a:pt x="1722851" y="800059"/>
                </a:cubicBezTo>
                <a:cubicBezTo>
                  <a:pt x="1715420" y="800678"/>
                  <a:pt x="1545668" y="781482"/>
                  <a:pt x="1532845" y="780057"/>
                </a:cubicBezTo>
                <a:cubicBezTo>
                  <a:pt x="1512542" y="774981"/>
                  <a:pt x="1482931" y="768666"/>
                  <a:pt x="1462843" y="760056"/>
                </a:cubicBezTo>
                <a:cubicBezTo>
                  <a:pt x="1449141" y="754183"/>
                  <a:pt x="1436176" y="746721"/>
                  <a:pt x="1422842" y="740054"/>
                </a:cubicBezTo>
                <a:cubicBezTo>
                  <a:pt x="1378425" y="680827"/>
                  <a:pt x="1402080" y="713909"/>
                  <a:pt x="1352840" y="640047"/>
                </a:cubicBezTo>
                <a:cubicBezTo>
                  <a:pt x="1346173" y="630046"/>
                  <a:pt x="1336641" y="621447"/>
                  <a:pt x="1332840" y="610045"/>
                </a:cubicBezTo>
                <a:cubicBezTo>
                  <a:pt x="1318306" y="566441"/>
                  <a:pt x="1319250" y="551733"/>
                  <a:pt x="1292839" y="520038"/>
                </a:cubicBezTo>
                <a:cubicBezTo>
                  <a:pt x="1283785" y="509173"/>
                  <a:pt x="1273784" y="498992"/>
                  <a:pt x="1262838" y="490036"/>
                </a:cubicBezTo>
                <a:cubicBezTo>
                  <a:pt x="1237039" y="468927"/>
                  <a:pt x="1214460" y="440574"/>
                  <a:pt x="1182836" y="430032"/>
                </a:cubicBezTo>
                <a:lnTo>
                  <a:pt x="1122834" y="410030"/>
                </a:lnTo>
                <a:cubicBezTo>
                  <a:pt x="1069499" y="416697"/>
                  <a:pt x="1015922" y="421649"/>
                  <a:pt x="962830" y="430032"/>
                </a:cubicBezTo>
                <a:cubicBezTo>
                  <a:pt x="952418" y="431676"/>
                  <a:pt x="941868" y="434608"/>
                  <a:pt x="932829" y="440032"/>
                </a:cubicBezTo>
                <a:cubicBezTo>
                  <a:pt x="924744" y="444883"/>
                  <a:pt x="919495" y="453367"/>
                  <a:pt x="912828" y="460034"/>
                </a:cubicBezTo>
                <a:cubicBezTo>
                  <a:pt x="908112" y="474183"/>
                  <a:pt x="892828" y="517481"/>
                  <a:pt x="892828" y="530039"/>
                </a:cubicBezTo>
                <a:cubicBezTo>
                  <a:pt x="892828" y="563541"/>
                  <a:pt x="894703" y="597544"/>
                  <a:pt x="902828" y="630046"/>
                </a:cubicBezTo>
                <a:cubicBezTo>
                  <a:pt x="907191" y="647500"/>
                  <a:pt x="955786" y="666527"/>
                  <a:pt x="962830" y="670049"/>
                </a:cubicBezTo>
                <a:cubicBezTo>
                  <a:pt x="972830" y="666715"/>
                  <a:pt x="985377" y="667502"/>
                  <a:pt x="992831" y="660048"/>
                </a:cubicBezTo>
                <a:cubicBezTo>
                  <a:pt x="1011858" y="641020"/>
                  <a:pt x="999534" y="582332"/>
                  <a:pt x="992831" y="570042"/>
                </a:cubicBezTo>
                <a:cubicBezTo>
                  <a:pt x="981544" y="549348"/>
                  <a:pt x="965191" y="527492"/>
                  <a:pt x="942829" y="520038"/>
                </a:cubicBezTo>
                <a:lnTo>
                  <a:pt x="882828" y="500037"/>
                </a:lnTo>
                <a:cubicBezTo>
                  <a:pt x="851793" y="510383"/>
                  <a:pt x="843718" y="511503"/>
                  <a:pt x="812826" y="530039"/>
                </a:cubicBezTo>
                <a:cubicBezTo>
                  <a:pt x="792214" y="542407"/>
                  <a:pt x="776144" y="564211"/>
                  <a:pt x="752824" y="570042"/>
                </a:cubicBezTo>
                <a:lnTo>
                  <a:pt x="712823" y="580043"/>
                </a:lnTo>
                <a:cubicBezTo>
                  <a:pt x="699489" y="590044"/>
                  <a:pt x="687730" y="602591"/>
                  <a:pt x="672822" y="610045"/>
                </a:cubicBezTo>
                <a:cubicBezTo>
                  <a:pt x="663403" y="614755"/>
                  <a:pt x="588084" y="628993"/>
                  <a:pt x="582819" y="630046"/>
                </a:cubicBezTo>
                <a:cubicBezTo>
                  <a:pt x="568100" y="628574"/>
                  <a:pt x="484462" y="627627"/>
                  <a:pt x="452816" y="610045"/>
                </a:cubicBezTo>
                <a:cubicBezTo>
                  <a:pt x="431803" y="598371"/>
                  <a:pt x="412815" y="583376"/>
                  <a:pt x="392814" y="570042"/>
                </a:cubicBezTo>
                <a:lnTo>
                  <a:pt x="362813" y="550040"/>
                </a:lnTo>
                <a:cubicBezTo>
                  <a:pt x="269159" y="409553"/>
                  <a:pt x="346836" y="490864"/>
                  <a:pt x="32804" y="480035"/>
                </a:cubicBezTo>
                <a:cubicBezTo>
                  <a:pt x="42804" y="476702"/>
                  <a:pt x="53766" y="475459"/>
                  <a:pt x="62805" y="470035"/>
                </a:cubicBezTo>
                <a:cubicBezTo>
                  <a:pt x="70890" y="465184"/>
                  <a:pt x="74373" y="454250"/>
                  <a:pt x="82806" y="450033"/>
                </a:cubicBezTo>
                <a:cubicBezTo>
                  <a:pt x="95099" y="443886"/>
                  <a:pt x="109592" y="443808"/>
                  <a:pt x="122807" y="440032"/>
                </a:cubicBezTo>
                <a:cubicBezTo>
                  <a:pt x="132943" y="437136"/>
                  <a:pt x="142808" y="433365"/>
                  <a:pt x="152808" y="430032"/>
                </a:cubicBezTo>
                <a:cubicBezTo>
                  <a:pt x="159475" y="423365"/>
                  <a:pt x="182237" y="410030"/>
                  <a:pt x="172808" y="410030"/>
                </a:cubicBezTo>
                <a:cubicBezTo>
                  <a:pt x="121213" y="410030"/>
                  <a:pt x="119056" y="431907"/>
                  <a:pt x="82806" y="450033"/>
                </a:cubicBezTo>
                <a:cubicBezTo>
                  <a:pt x="0" y="491437"/>
                  <a:pt x="108783" y="422715"/>
                  <a:pt x="22804" y="480035"/>
                </a:cubicBezTo>
                <a:cubicBezTo>
                  <a:pt x="26137" y="493369"/>
                  <a:pt x="26657" y="507744"/>
                  <a:pt x="32804" y="520038"/>
                </a:cubicBezTo>
                <a:cubicBezTo>
                  <a:pt x="40853" y="536138"/>
                  <a:pt x="71028" y="550618"/>
                  <a:pt x="82806" y="560041"/>
                </a:cubicBezTo>
                <a:cubicBezTo>
                  <a:pt x="154053" y="617042"/>
                  <a:pt x="40467" y="538483"/>
                  <a:pt x="132807" y="600044"/>
                </a:cubicBezTo>
                <a:cubicBezTo>
                  <a:pt x="117957" y="577767"/>
                  <a:pt x="113163" y="566326"/>
                  <a:pt x="92806" y="550040"/>
                </a:cubicBezTo>
                <a:cubicBezTo>
                  <a:pt x="83421" y="542532"/>
                  <a:pt x="72805" y="536706"/>
                  <a:pt x="62805" y="530039"/>
                </a:cubicBezTo>
                <a:cubicBezTo>
                  <a:pt x="50448" y="492965"/>
                  <a:pt x="62234" y="504752"/>
                  <a:pt x="32804" y="490036"/>
                </a:cubicBezTo>
              </a:path>
            </a:pathLst>
          </a:custGeom>
          <a:noFill/>
          <a:ln w="38100">
            <a:solidFill>
              <a:schemeClr val="accent4"/>
            </a:solidFill>
          </a:ln>
          <a:effectLst>
            <a:innerShdw blurRad="63500" dist="50800" dir="12900000">
              <a:srgbClr val="000000">
                <a:alpha val="50000"/>
              </a:srgbClr>
            </a:innerShdw>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7" name="Straight Arrow Connector 6"/>
          <p:cNvCxnSpPr/>
          <p:nvPr/>
        </p:nvCxnSpPr>
        <p:spPr>
          <a:xfrm rot="10800000" flipV="1">
            <a:off x="6234493" y="3230236"/>
            <a:ext cx="1439233" cy="1"/>
          </a:xfrm>
          <a:prstGeom prst="straightConnector1">
            <a:avLst/>
          </a:prstGeom>
          <a:ln w="34925">
            <a:solidFill>
              <a:schemeClr val="accent4"/>
            </a:solidFill>
            <a:tailEnd type="arrow"/>
          </a:ln>
          <a:effectLst>
            <a:innerShdw blurRad="63500" dist="50800" dir="12900000">
              <a:srgbClr val="000000">
                <a:alpha val="84000"/>
              </a:srgbClr>
            </a:innerShdw>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36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accel="50000" decel="5000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1000" fill="hold"/>
                                        <p:tgtEl>
                                          <p:spTgt spid="7"/>
                                        </p:tgtEl>
                                        <p:attrNameLst>
                                          <p:attrName>ppt_x</p:attrName>
                                        </p:attrNameLst>
                                      </p:cBhvr>
                                      <p:tavLst>
                                        <p:tav tm="0">
                                          <p:val>
                                            <p:strVal val="1+#ppt_w/2"/>
                                          </p:val>
                                        </p:tav>
                                        <p:tav tm="100000">
                                          <p:val>
                                            <p:strVal val="#ppt_x"/>
                                          </p:val>
                                        </p:tav>
                                      </p:tavLst>
                                    </p:anim>
                                    <p:anim calcmode="lin" valueType="num">
                                      <p:cBhvr additive="base">
                                        <p:cTn id="16"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99" y="0"/>
            <a:ext cx="8669867" cy="973667"/>
          </a:xfrm>
        </p:spPr>
        <p:txBody>
          <a:bodyPr/>
          <a:lstStyle/>
          <a:p>
            <a:r>
              <a:rPr lang="en-US" dirty="0" smtClean="0">
                <a:solidFill>
                  <a:schemeClr val="accent4"/>
                </a:solidFill>
              </a:rPr>
              <a:t>Turn these DIRECTS into INDIRECT:</a:t>
            </a:r>
            <a:endParaRPr lang="en-US" dirty="0">
              <a:solidFill>
                <a:schemeClr val="accent4"/>
              </a:solidFill>
            </a:endParaRPr>
          </a:p>
        </p:txBody>
      </p:sp>
      <p:sp>
        <p:nvSpPr>
          <p:cNvPr id="3" name="Content Placeholder 2"/>
          <p:cNvSpPr>
            <a:spLocks noGrp="1"/>
          </p:cNvSpPr>
          <p:nvPr>
            <p:ph idx="1"/>
          </p:nvPr>
        </p:nvSpPr>
        <p:spPr>
          <a:xfrm>
            <a:off x="0" y="1253068"/>
            <a:ext cx="9144000" cy="5444066"/>
          </a:xfrm>
        </p:spPr>
        <p:txBody>
          <a:bodyPr/>
          <a:lstStyle/>
          <a:p>
            <a:pPr marL="514350" indent="-514350">
              <a:buFont typeface="+mj-lt"/>
              <a:buAutoNum type="arabicPeriod"/>
            </a:pPr>
            <a:r>
              <a:rPr lang="en-US" dirty="0" smtClean="0"/>
              <a:t>As Mr. Bird walked by, mothers pulled their children </a:t>
            </a:r>
            <a:r>
              <a:rPr lang="en-US" i="1" dirty="0" smtClean="0"/>
              <a:t>really</a:t>
            </a:r>
            <a:r>
              <a:rPr lang="en-US" dirty="0" smtClean="0"/>
              <a:t> close to them.</a:t>
            </a:r>
            <a:br>
              <a:rPr lang="en-US" dirty="0" smtClean="0"/>
            </a:br>
            <a:endParaRPr lang="en-US" dirty="0" smtClean="0"/>
          </a:p>
          <a:p>
            <a:pPr marL="514350" indent="-514350">
              <a:buFont typeface="+mj-lt"/>
              <a:buAutoNum type="arabicPeriod"/>
            </a:pPr>
            <a:r>
              <a:rPr lang="en-US" dirty="0" smtClean="0"/>
              <a:t>Kylie's name was called, and she </a:t>
            </a:r>
            <a:r>
              <a:rPr lang="en-US" i="1" dirty="0" smtClean="0"/>
              <a:t>slowly</a:t>
            </a:r>
            <a:r>
              <a:rPr lang="en-US" dirty="0" smtClean="0"/>
              <a:t> walked toward the stage while staring at the ground.</a:t>
            </a:r>
            <a:br>
              <a:rPr lang="en-US" dirty="0" smtClean="0"/>
            </a:br>
            <a:endParaRPr lang="en-US" dirty="0" smtClean="0"/>
          </a:p>
          <a:p>
            <a:pPr marL="514350" indent="-514350">
              <a:buFont typeface="+mj-lt"/>
              <a:buAutoNum type="arabicPeriod"/>
            </a:pPr>
            <a:r>
              <a:rPr lang="en-US" dirty="0" smtClean="0"/>
              <a:t>Tom cried and cried when </a:t>
            </a:r>
            <a:r>
              <a:rPr lang="en-US" i="1" dirty="0" smtClean="0"/>
              <a:t>my </a:t>
            </a:r>
            <a:r>
              <a:rPr lang="en-US" dirty="0" smtClean="0"/>
              <a:t>goldfish died.</a:t>
            </a:r>
            <a:br>
              <a:rPr lang="en-US" dirty="0" smtClean="0"/>
            </a:br>
            <a:endParaRPr lang="en-US" dirty="0" smtClean="0"/>
          </a:p>
          <a:p>
            <a:pPr marL="514350" indent="-514350">
              <a:buFont typeface="+mj-lt"/>
              <a:buAutoNum type="arabicPeriod"/>
            </a:pPr>
            <a:r>
              <a:rPr lang="en-US" dirty="0" smtClean="0"/>
              <a:t>Ali’s ability to notice the smallest or most incorrect of details in the movie stunned me. </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401</TotalTime>
  <Words>712</Words>
  <Application>Microsoft Office PowerPoint</Application>
  <PresentationFormat>On-screen Show (4:3)</PresentationFormat>
  <Paragraphs>97</Paragraphs>
  <Slides>15</Slides>
  <Notes>0</Notes>
  <HiddenSlides>0</HiddenSlides>
  <MMClips>1</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Direct vs Indirect Characterization</vt:lpstr>
      <vt:lpstr>What a story needs…</vt:lpstr>
      <vt:lpstr>Ta-Ta-Ta-Tell me the difference!</vt:lpstr>
      <vt:lpstr>The Difference: In Visual Form.</vt:lpstr>
      <vt:lpstr>S.T.E.A.L. Method</vt:lpstr>
      <vt:lpstr>Stop, Read, Understand the Examples:</vt:lpstr>
      <vt:lpstr>Stop, Read, Understand the Examples:</vt:lpstr>
      <vt:lpstr>Stop, Read, Understand the Examples:</vt:lpstr>
      <vt:lpstr>Turn these DIRECTS into INDIRECT:</vt:lpstr>
      <vt:lpstr>DIRECTS into INDIRECT:</vt:lpstr>
      <vt:lpstr>Turn these INDIRECTS into DIRECTS:</vt:lpstr>
      <vt:lpstr>Turn these INDIRECTS into DIRECTS:</vt:lpstr>
      <vt:lpstr>a VISUAL refresher!</vt:lpstr>
      <vt:lpstr>Now, remind ME….</vt:lpstr>
      <vt:lpstr>Is all of that clear as a bell?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 vs Indirect Characterization</dc:title>
  <dc:creator>Office 2004 Test Drive User</dc:creator>
  <cp:lastModifiedBy>wcsd</cp:lastModifiedBy>
  <cp:revision>16</cp:revision>
  <dcterms:created xsi:type="dcterms:W3CDTF">2014-11-17T22:12:10Z</dcterms:created>
  <dcterms:modified xsi:type="dcterms:W3CDTF">2015-09-29T18:24:36Z</dcterms:modified>
</cp:coreProperties>
</file>