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C4F87-934B-4FFB-8935-95CB9E92D68E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5D57E6-C1EB-4D54-9158-7C36B73CC7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C4F87-934B-4FFB-8935-95CB9E92D68E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5D57E6-C1EB-4D54-9158-7C36B73CC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C4F87-934B-4FFB-8935-95CB9E92D68E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5D57E6-C1EB-4D54-9158-7C36B73CC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C4F87-934B-4FFB-8935-95CB9E92D68E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5D57E6-C1EB-4D54-9158-7C36B73CC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C4F87-934B-4FFB-8935-95CB9E92D68E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5D57E6-C1EB-4D54-9158-7C36B73CC72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C4F87-934B-4FFB-8935-95CB9E92D68E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5D57E6-C1EB-4D54-9158-7C36B73CC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C4F87-934B-4FFB-8935-95CB9E92D68E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5D57E6-C1EB-4D54-9158-7C36B73CC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C4F87-934B-4FFB-8935-95CB9E92D68E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5D57E6-C1EB-4D54-9158-7C36B73CC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C4F87-934B-4FFB-8935-95CB9E92D68E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5D57E6-C1EB-4D54-9158-7C36B73CC72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C4F87-934B-4FFB-8935-95CB9E92D68E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5D57E6-C1EB-4D54-9158-7C36B73CC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C4F87-934B-4FFB-8935-95CB9E92D68E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5D57E6-C1EB-4D54-9158-7C36B73CC7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F2C4F87-934B-4FFB-8935-95CB9E92D68E}" type="datetimeFigureOut">
              <a:rPr lang="en-US" smtClean="0"/>
              <a:t>2/9/2011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75D57E6-C1EB-4D54-9158-7C36B73CC72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What are Stocks?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7406640" cy="1752600"/>
          </a:xfrm>
        </p:spPr>
        <p:txBody>
          <a:bodyPr/>
          <a:lstStyle/>
          <a:p>
            <a:r>
              <a:rPr lang="en-US" dirty="0" smtClean="0"/>
              <a:t>Kiplinger’s Invest Your Way to Wealth</a:t>
            </a:r>
          </a:p>
          <a:p>
            <a:r>
              <a:rPr lang="en-US" dirty="0" smtClean="0"/>
              <a:t>Fundamentals of Investing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Stocks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Common vs. Preferred</a:t>
            </a:r>
          </a:p>
          <a:p>
            <a:pPr lvl="1"/>
            <a:r>
              <a:rPr lang="en-US" dirty="0" smtClean="0"/>
              <a:t>Who votes/Who gets paid first</a:t>
            </a:r>
          </a:p>
          <a:p>
            <a:r>
              <a:rPr lang="en-US" dirty="0" smtClean="0"/>
              <a:t>Growth</a:t>
            </a:r>
          </a:p>
          <a:p>
            <a:pPr lvl="1"/>
            <a:r>
              <a:rPr lang="en-US" dirty="0" smtClean="0"/>
              <a:t>Faster than average, good earnings (Wal</a:t>
            </a:r>
            <a:r>
              <a:rPr lang="en-US" dirty="0" smtClean="0"/>
              <a:t>-</a:t>
            </a:r>
            <a:r>
              <a:rPr lang="en-US" dirty="0" smtClean="0"/>
              <a:t>Mart)</a:t>
            </a:r>
          </a:p>
          <a:p>
            <a:r>
              <a:rPr lang="en-US" dirty="0" smtClean="0"/>
              <a:t>Blue Chip</a:t>
            </a:r>
          </a:p>
          <a:p>
            <a:pPr lvl="1"/>
            <a:r>
              <a:rPr lang="en-US" dirty="0" smtClean="0"/>
              <a:t>Large, little risk, decent dividend (IBM)</a:t>
            </a:r>
          </a:p>
          <a:p>
            <a:r>
              <a:rPr lang="en-US" dirty="0" smtClean="0"/>
              <a:t>Income</a:t>
            </a:r>
          </a:p>
          <a:p>
            <a:pPr lvl="1"/>
            <a:r>
              <a:rPr lang="en-US" dirty="0" smtClean="0"/>
              <a:t>High Dividends (utility companies)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spearj\Local Settings\Temporary Internet Files\Content.IE5\BXC895S0\MP91022103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4648200"/>
            <a:ext cx="2514600" cy="182107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Stocks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Cyclical</a:t>
            </a:r>
          </a:p>
          <a:p>
            <a:pPr lvl="1"/>
            <a:r>
              <a:rPr lang="en-US" dirty="0" smtClean="0"/>
              <a:t>Tied to economy (automobiles)</a:t>
            </a:r>
          </a:p>
          <a:p>
            <a:r>
              <a:rPr lang="en-US" dirty="0" smtClean="0"/>
              <a:t>Defensive</a:t>
            </a:r>
          </a:p>
          <a:p>
            <a:pPr lvl="1"/>
            <a:r>
              <a:rPr lang="en-US" dirty="0" smtClean="0"/>
              <a:t>Insulated from business cycle (food)</a:t>
            </a:r>
          </a:p>
          <a:p>
            <a:r>
              <a:rPr lang="en-US" dirty="0" smtClean="0"/>
              <a:t>Speculative</a:t>
            </a:r>
          </a:p>
          <a:p>
            <a:pPr lvl="1"/>
            <a:r>
              <a:rPr lang="en-US" dirty="0" smtClean="0"/>
              <a:t>Unproven, emerging growth</a:t>
            </a:r>
            <a:endParaRPr lang="en-US" dirty="0"/>
          </a:p>
        </p:txBody>
      </p:sp>
      <p:pic>
        <p:nvPicPr>
          <p:cNvPr id="1026" name="Picture 2" descr="C:\Documents and Settings\spearj\Local Settings\Temporary Internet Files\Content.IE5\1R4DW989\MC900441736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838200"/>
            <a:ext cx="2743200" cy="2743200"/>
          </a:xfrm>
          <a:prstGeom prst="rect">
            <a:avLst/>
          </a:prstGeom>
          <a:noFill/>
        </p:spPr>
      </p:pic>
      <p:pic>
        <p:nvPicPr>
          <p:cNvPr id="1027" name="Picture 3" descr="C:\Documents and Settings\spearj\Local Settings\Temporary Internet Files\Content.IE5\FI9PFFPT\MC9004135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3124200"/>
            <a:ext cx="1715599" cy="24104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Profits after taxes and dividend payments</a:t>
            </a:r>
          </a:p>
          <a:p>
            <a:pPr lvl="1"/>
            <a:r>
              <a:rPr lang="en-US" dirty="0" smtClean="0"/>
              <a:t>Earning per share</a:t>
            </a:r>
          </a:p>
          <a:p>
            <a:pPr lvl="1"/>
            <a:r>
              <a:rPr lang="en-US" dirty="0" smtClean="0"/>
              <a:t>Look for routine operations not a one time event</a:t>
            </a:r>
          </a:p>
          <a:p>
            <a:r>
              <a:rPr lang="en-US" dirty="0" smtClean="0"/>
              <a:t>Price to Earnings ratio (P/E) 10~15ish</a:t>
            </a:r>
          </a:p>
          <a:p>
            <a:pPr lvl="1"/>
            <a:r>
              <a:rPr lang="en-US" dirty="0" smtClean="0"/>
              <a:t>How much investors will pay for company’s earnings</a:t>
            </a:r>
          </a:p>
          <a:p>
            <a:pPr lvl="1"/>
            <a:r>
              <a:rPr lang="en-US" dirty="0" smtClean="0"/>
              <a:t>Discount vs. Premium   Industry?</a:t>
            </a:r>
          </a:p>
          <a:p>
            <a:pPr lvl="1"/>
            <a:r>
              <a:rPr lang="en-US" dirty="0" smtClean="0"/>
              <a:t>High P/E= risk;   Low P/E= less rapid growth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Dividend Yield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Dividend/Share Price</a:t>
            </a:r>
          </a:p>
          <a:p>
            <a:pPr lvl="1"/>
            <a:r>
              <a:rPr lang="en-US" dirty="0" smtClean="0"/>
              <a:t>3-4%</a:t>
            </a:r>
          </a:p>
          <a:p>
            <a:r>
              <a:rPr lang="en-US" dirty="0" smtClean="0"/>
              <a:t>Dividend cut can cause:</a:t>
            </a:r>
          </a:p>
          <a:p>
            <a:pPr lvl="1"/>
            <a:r>
              <a:rPr lang="en-US" dirty="0" smtClean="0"/>
              <a:t>Price increase OR</a:t>
            </a:r>
          </a:p>
          <a:p>
            <a:pPr lvl="1"/>
            <a:r>
              <a:rPr lang="en-US" dirty="0" smtClean="0"/>
              <a:t>Price decrease</a:t>
            </a:r>
          </a:p>
          <a:p>
            <a:r>
              <a:rPr lang="en-US" dirty="0" smtClean="0"/>
              <a:t>Automatic reinvestment</a:t>
            </a:r>
          </a:p>
          <a:p>
            <a:endParaRPr lang="en-US" dirty="0"/>
          </a:p>
        </p:txBody>
      </p:sp>
      <p:pic>
        <p:nvPicPr>
          <p:cNvPr id="2050" name="Picture 2" descr="C:\Documents and Settings\spearj\Local Settings\Temporary Internet Files\Content.IE5\1R4DW989\MC900053578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2057400"/>
            <a:ext cx="3192261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 Value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819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Assets-Liabilities</a:t>
            </a:r>
          </a:p>
          <a:p>
            <a:pPr lvl="1"/>
            <a:r>
              <a:rPr lang="en-US" dirty="0" smtClean="0"/>
              <a:t>Also called “shareholder’s equity”</a:t>
            </a:r>
          </a:p>
          <a:p>
            <a:r>
              <a:rPr lang="en-US" dirty="0" smtClean="0"/>
              <a:t>Normally stock price&gt; book value</a:t>
            </a:r>
          </a:p>
          <a:p>
            <a:pPr lvl="1"/>
            <a:r>
              <a:rPr lang="en-US" dirty="0" smtClean="0"/>
              <a:t>Look for stock to be 1.3 times book value per share</a:t>
            </a:r>
          </a:p>
          <a:p>
            <a:r>
              <a:rPr lang="en-US" dirty="0" smtClean="0"/>
              <a:t>If not; stock could face a takeover bid</a:t>
            </a:r>
          </a:p>
          <a:p>
            <a:pPr lvl="1"/>
            <a:r>
              <a:rPr lang="en-US" dirty="0" smtClean="0"/>
              <a:t>OR the company shows little promise</a:t>
            </a:r>
            <a:endParaRPr lang="en-US" dirty="0"/>
          </a:p>
        </p:txBody>
      </p:sp>
      <p:pic>
        <p:nvPicPr>
          <p:cNvPr id="3074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4191000"/>
            <a:ext cx="1404823" cy="2305171"/>
          </a:xfrm>
          <a:prstGeom prst="rect">
            <a:avLst/>
          </a:prstGeom>
          <a:noFill/>
        </p:spPr>
      </p:pic>
      <p:pic>
        <p:nvPicPr>
          <p:cNvPr id="3075" name="Picture 3" descr="C:\Documents and Settings\spearj\Local Settings\Temporary Internet Files\Content.IE5\FI9PFFPT\MC900440424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4648200"/>
            <a:ext cx="1827886" cy="15060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Equity and Volatility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Equity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Volatility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Net Profit/Book Value</a:t>
            </a:r>
          </a:p>
          <a:p>
            <a:pPr lvl="1"/>
            <a:r>
              <a:rPr lang="en-US" dirty="0" smtClean="0"/>
              <a:t>Profit after taxes</a:t>
            </a:r>
          </a:p>
          <a:p>
            <a:r>
              <a:rPr lang="en-US" dirty="0" smtClean="0"/>
              <a:t>Should be growing</a:t>
            </a:r>
          </a:p>
          <a:p>
            <a:r>
              <a:rPr lang="en-US" dirty="0" smtClean="0"/>
              <a:t>Compare to industry ~15%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Measured as “beta”</a:t>
            </a:r>
          </a:p>
          <a:p>
            <a:r>
              <a:rPr lang="en-US" dirty="0" smtClean="0"/>
              <a:t>S&amp;P 500 beta = 1.00</a:t>
            </a:r>
          </a:p>
          <a:p>
            <a:r>
              <a:rPr lang="en-US" dirty="0" smtClean="0"/>
              <a:t>Higher the beta, the bigger the risk</a:t>
            </a:r>
          </a:p>
          <a:p>
            <a:r>
              <a:rPr lang="en-US" dirty="0" smtClean="0"/>
              <a:t>A few stocks have negative</a:t>
            </a:r>
            <a:endParaRPr lang="en-US" dirty="0"/>
          </a:p>
        </p:txBody>
      </p:sp>
      <p:pic>
        <p:nvPicPr>
          <p:cNvPr id="4098" name="Picture 2" descr="C:\Documents and Settings\spearj\Local Settings\Temporary Internet Files\Content.IE5\8B1K06J2\MC900105054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3124200"/>
            <a:ext cx="762000" cy="19350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</TotalTime>
  <Words>232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What are Stocks?</vt:lpstr>
      <vt:lpstr>Kinds of Stocks</vt:lpstr>
      <vt:lpstr>Kinds of Stocks 2</vt:lpstr>
      <vt:lpstr>Earnings</vt:lpstr>
      <vt:lpstr>Dividend Yield</vt:lpstr>
      <vt:lpstr>Book Value </vt:lpstr>
      <vt:lpstr>Equity and Volatility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Stocks?</dc:title>
  <dc:creator>spearj</dc:creator>
  <cp:lastModifiedBy>spearj</cp:lastModifiedBy>
  <cp:revision>3</cp:revision>
  <dcterms:created xsi:type="dcterms:W3CDTF">2011-02-09T15:03:59Z</dcterms:created>
  <dcterms:modified xsi:type="dcterms:W3CDTF">2011-02-09T15:24:47Z</dcterms:modified>
</cp:coreProperties>
</file>